
<file path=[Content_Types].xml><?xml version="1.0" encoding="utf-8"?>
<Types xmlns="http://schemas.openxmlformats.org/package/2006/content-types">
  <Default ContentType="image/gif" Extension="gif"/>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60"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09" r:id="rId58"/>
    <p:sldId id="310" r:id="rId59"/>
    <p:sldId id="311" r:id="rId60"/>
    <p:sldId id="312" r:id="rId61"/>
    <p:sldId id="313" r:id="rId62"/>
    <p:sldId id="314" r:id="rId63"/>
    <p:sldId id="315" r:id="rId64"/>
    <p:sldId id="316" r:id="rId65"/>
    <p:sldId id="317" r:id="rId66"/>
    <p:sldId id="318" r:id="rId67"/>
    <p:sldId id="319" r:id="rId68"/>
    <p:sldId id="320" r:id="rId69"/>
    <p:sldId id="321" r:id="rId70"/>
    <p:sldId id="322" r:id="rId71"/>
    <p:sldId id="323" r:id="rId72"/>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6.xml"/><Relationship Id="rId42" Type="http://schemas.openxmlformats.org/officeDocument/2006/relationships/slide" Target="slides/slide38.xml"/><Relationship Id="rId41" Type="http://schemas.openxmlformats.org/officeDocument/2006/relationships/slide" Target="slides/slide37.xml"/><Relationship Id="rId44" Type="http://schemas.openxmlformats.org/officeDocument/2006/relationships/slide" Target="slides/slide40.xml"/><Relationship Id="rId43" Type="http://schemas.openxmlformats.org/officeDocument/2006/relationships/slide" Target="slides/slide39.xml"/><Relationship Id="rId46" Type="http://schemas.openxmlformats.org/officeDocument/2006/relationships/slide" Target="slides/slide42.xml"/><Relationship Id="rId45" Type="http://schemas.openxmlformats.org/officeDocument/2006/relationships/slide" Target="slides/slide41.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48" Type="http://schemas.openxmlformats.org/officeDocument/2006/relationships/slide" Target="slides/slide44.xml"/><Relationship Id="rId47" Type="http://schemas.openxmlformats.org/officeDocument/2006/relationships/slide" Target="slides/slide43.xml"/><Relationship Id="rId49" Type="http://schemas.openxmlformats.org/officeDocument/2006/relationships/slide" Target="slides/slide45.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72" Type="http://schemas.openxmlformats.org/officeDocument/2006/relationships/slide" Target="slides/slide68.xml"/><Relationship Id="rId31" Type="http://schemas.openxmlformats.org/officeDocument/2006/relationships/slide" Target="slides/slide27.xml"/><Relationship Id="rId30" Type="http://schemas.openxmlformats.org/officeDocument/2006/relationships/slide" Target="slides/slide26.xml"/><Relationship Id="rId33" Type="http://schemas.openxmlformats.org/officeDocument/2006/relationships/slide" Target="slides/slide29.xml"/><Relationship Id="rId32" Type="http://schemas.openxmlformats.org/officeDocument/2006/relationships/slide" Target="slides/slide28.xml"/><Relationship Id="rId35" Type="http://schemas.openxmlformats.org/officeDocument/2006/relationships/slide" Target="slides/slide31.xml"/><Relationship Id="rId34" Type="http://schemas.openxmlformats.org/officeDocument/2006/relationships/slide" Target="slides/slide30.xml"/><Relationship Id="rId71" Type="http://schemas.openxmlformats.org/officeDocument/2006/relationships/slide" Target="slides/slide67.xml"/><Relationship Id="rId70" Type="http://schemas.openxmlformats.org/officeDocument/2006/relationships/slide" Target="slides/slide66.xml"/><Relationship Id="rId37" Type="http://schemas.openxmlformats.org/officeDocument/2006/relationships/slide" Target="slides/slide33.xml"/><Relationship Id="rId36" Type="http://schemas.openxmlformats.org/officeDocument/2006/relationships/slide" Target="slides/slide32.xml"/><Relationship Id="rId39" Type="http://schemas.openxmlformats.org/officeDocument/2006/relationships/slide" Target="slides/slide35.xml"/><Relationship Id="rId38" Type="http://schemas.openxmlformats.org/officeDocument/2006/relationships/slide" Target="slides/slide34.xml"/><Relationship Id="rId62" Type="http://schemas.openxmlformats.org/officeDocument/2006/relationships/slide" Target="slides/slide58.xml"/><Relationship Id="rId61" Type="http://schemas.openxmlformats.org/officeDocument/2006/relationships/slide" Target="slides/slide57.xml"/><Relationship Id="rId20" Type="http://schemas.openxmlformats.org/officeDocument/2006/relationships/slide" Target="slides/slide16.xml"/><Relationship Id="rId64" Type="http://schemas.openxmlformats.org/officeDocument/2006/relationships/slide" Target="slides/slide60.xml"/><Relationship Id="rId63" Type="http://schemas.openxmlformats.org/officeDocument/2006/relationships/slide" Target="slides/slide59.xml"/><Relationship Id="rId22" Type="http://schemas.openxmlformats.org/officeDocument/2006/relationships/slide" Target="slides/slide18.xml"/><Relationship Id="rId66" Type="http://schemas.openxmlformats.org/officeDocument/2006/relationships/slide" Target="slides/slide62.xml"/><Relationship Id="rId21" Type="http://schemas.openxmlformats.org/officeDocument/2006/relationships/slide" Target="slides/slide17.xml"/><Relationship Id="rId65" Type="http://schemas.openxmlformats.org/officeDocument/2006/relationships/slide" Target="slides/slide61.xml"/><Relationship Id="rId24" Type="http://schemas.openxmlformats.org/officeDocument/2006/relationships/slide" Target="slides/slide20.xml"/><Relationship Id="rId68" Type="http://schemas.openxmlformats.org/officeDocument/2006/relationships/slide" Target="slides/slide64.xml"/><Relationship Id="rId23" Type="http://schemas.openxmlformats.org/officeDocument/2006/relationships/slide" Target="slides/slide19.xml"/><Relationship Id="rId67" Type="http://schemas.openxmlformats.org/officeDocument/2006/relationships/slide" Target="slides/slide63.xml"/><Relationship Id="rId60" Type="http://schemas.openxmlformats.org/officeDocument/2006/relationships/slide" Target="slides/slide56.xml"/><Relationship Id="rId26" Type="http://schemas.openxmlformats.org/officeDocument/2006/relationships/slide" Target="slides/slide22.xml"/><Relationship Id="rId25" Type="http://schemas.openxmlformats.org/officeDocument/2006/relationships/slide" Target="slides/slide21.xml"/><Relationship Id="rId69" Type="http://schemas.openxmlformats.org/officeDocument/2006/relationships/slide" Target="slides/slide65.xml"/><Relationship Id="rId28" Type="http://schemas.openxmlformats.org/officeDocument/2006/relationships/slide" Target="slides/slide24.xml"/><Relationship Id="rId27" Type="http://schemas.openxmlformats.org/officeDocument/2006/relationships/slide" Target="slides/slide23.xml"/><Relationship Id="rId29" Type="http://schemas.openxmlformats.org/officeDocument/2006/relationships/slide" Target="slides/slide25.xml"/><Relationship Id="rId51" Type="http://schemas.openxmlformats.org/officeDocument/2006/relationships/slide" Target="slides/slide47.xml"/><Relationship Id="rId50" Type="http://schemas.openxmlformats.org/officeDocument/2006/relationships/slide" Target="slides/slide46.xml"/><Relationship Id="rId53" Type="http://schemas.openxmlformats.org/officeDocument/2006/relationships/slide" Target="slides/slide49.xml"/><Relationship Id="rId52" Type="http://schemas.openxmlformats.org/officeDocument/2006/relationships/slide" Target="slides/slide48.xml"/><Relationship Id="rId11" Type="http://schemas.openxmlformats.org/officeDocument/2006/relationships/slide" Target="slides/slide7.xml"/><Relationship Id="rId55" Type="http://schemas.openxmlformats.org/officeDocument/2006/relationships/slide" Target="slides/slide51.xml"/><Relationship Id="rId10" Type="http://schemas.openxmlformats.org/officeDocument/2006/relationships/slide" Target="slides/slide6.xml"/><Relationship Id="rId54" Type="http://schemas.openxmlformats.org/officeDocument/2006/relationships/slide" Target="slides/slide50.xml"/><Relationship Id="rId13" Type="http://schemas.openxmlformats.org/officeDocument/2006/relationships/slide" Target="slides/slide9.xml"/><Relationship Id="rId57" Type="http://schemas.openxmlformats.org/officeDocument/2006/relationships/slide" Target="slides/slide53.xml"/><Relationship Id="rId12" Type="http://schemas.openxmlformats.org/officeDocument/2006/relationships/slide" Target="slides/slide8.xml"/><Relationship Id="rId56" Type="http://schemas.openxmlformats.org/officeDocument/2006/relationships/slide" Target="slides/slide52.xml"/><Relationship Id="rId15" Type="http://schemas.openxmlformats.org/officeDocument/2006/relationships/slide" Target="slides/slide11.xml"/><Relationship Id="rId59" Type="http://schemas.openxmlformats.org/officeDocument/2006/relationships/slide" Target="slides/slide55.xml"/><Relationship Id="rId14" Type="http://schemas.openxmlformats.org/officeDocument/2006/relationships/slide" Target="slides/slide10.xml"/><Relationship Id="rId58" Type="http://schemas.openxmlformats.org/officeDocument/2006/relationships/slide" Target="slides/slide54.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 name="Shape 56"/>
        <p:cNvGrpSpPr/>
        <p:nvPr/>
      </p:nvGrpSpPr>
      <p:grpSpPr>
        <a:xfrm>
          <a:off x="0" y="0"/>
          <a:ext cx="0" cy="0"/>
          <a:chOff x="0" y="0"/>
          <a:chExt cx="0" cy="0"/>
        </a:xfrm>
      </p:grpSpPr>
      <p:sp>
        <p:nvSpPr>
          <p:cNvPr id="57" name="Google Shape;57;g29aad8c4fe9_0_44:notes"/>
          <p:cNvSpPr/>
          <p:nvPr>
            <p:ph idx="2" type="sldImg"/>
          </p:nvPr>
        </p:nvSpPr>
        <p:spPr>
          <a:xfrm>
            <a:off x="394931" y="686430"/>
            <a:ext cx="60681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 name="Google Shape;58;g29aad8c4fe9_0_44:notes"/>
          <p:cNvSpPr txBox="1"/>
          <p:nvPr>
            <p:ph idx="1" type="body"/>
          </p:nvPr>
        </p:nvSpPr>
        <p:spPr>
          <a:xfrm>
            <a:off x="685800" y="4343402"/>
            <a:ext cx="5486400" cy="4114800"/>
          </a:xfrm>
          <a:prstGeom prst="rect">
            <a:avLst/>
          </a:prstGeom>
          <a:noFill/>
          <a:ln>
            <a:noFill/>
          </a:ln>
        </p:spPr>
        <p:txBody>
          <a:bodyPr anchorCtr="0" anchor="t" bIns="90400" lIns="90400" spcFirstLastPara="1" rIns="90400" wrap="square" tIns="90400">
            <a:noAutofit/>
          </a:bodyPr>
          <a:lstStyle/>
          <a:p>
            <a:pPr indent="0" lvl="0" marL="0" rtl="0" algn="l">
              <a:spcBef>
                <a:spcPts val="0"/>
              </a:spcBef>
              <a:spcAft>
                <a:spcPts val="0"/>
              </a:spcAft>
              <a:buNone/>
            </a:pPr>
            <a:r>
              <a:t/>
            </a:r>
            <a:endParaRPr/>
          </a:p>
        </p:txBody>
      </p:sp>
      <p:sp>
        <p:nvSpPr>
          <p:cNvPr id="59" name="Google Shape;59;g29aad8c4fe9_0_44:notes"/>
          <p:cNvSpPr txBox="1"/>
          <p:nvPr>
            <p:ph idx="12" type="sldNum"/>
          </p:nvPr>
        </p:nvSpPr>
        <p:spPr>
          <a:xfrm>
            <a:off x="3884615" y="8685215"/>
            <a:ext cx="2971800" cy="457200"/>
          </a:xfrm>
          <a:prstGeom prst="rect">
            <a:avLst/>
          </a:prstGeom>
          <a:noFill/>
          <a:ln>
            <a:noFill/>
          </a:ln>
        </p:spPr>
        <p:txBody>
          <a:bodyPr anchorCtr="0" anchor="b" bIns="45650" lIns="91300" spcFirstLastPara="1" rIns="91300" wrap="square" tIns="4565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g3da1f0c1a06_0_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2" name="Google Shape;262;g3da1f0c1a06_0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 name="Shape 296"/>
        <p:cNvGrpSpPr/>
        <p:nvPr/>
      </p:nvGrpSpPr>
      <p:grpSpPr>
        <a:xfrm>
          <a:off x="0" y="0"/>
          <a:ext cx="0" cy="0"/>
          <a:chOff x="0" y="0"/>
          <a:chExt cx="0" cy="0"/>
        </a:xfrm>
      </p:grpSpPr>
      <p:sp>
        <p:nvSpPr>
          <p:cNvPr id="297" name="Google Shape;297;g3da1f0c1a06_0_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8" name="Google Shape;298;g3da1f0c1a06_0_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 name="Shape 314"/>
        <p:cNvGrpSpPr/>
        <p:nvPr/>
      </p:nvGrpSpPr>
      <p:grpSpPr>
        <a:xfrm>
          <a:off x="0" y="0"/>
          <a:ext cx="0" cy="0"/>
          <a:chOff x="0" y="0"/>
          <a:chExt cx="0" cy="0"/>
        </a:xfrm>
      </p:grpSpPr>
      <p:sp>
        <p:nvSpPr>
          <p:cNvPr id="315" name="Google Shape;315;g3da1f0c1a06_0_2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6" name="Google Shape;316;g3da1f0c1a06_0_2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 name="Shape 330"/>
        <p:cNvGrpSpPr/>
        <p:nvPr/>
      </p:nvGrpSpPr>
      <p:grpSpPr>
        <a:xfrm>
          <a:off x="0" y="0"/>
          <a:ext cx="0" cy="0"/>
          <a:chOff x="0" y="0"/>
          <a:chExt cx="0" cy="0"/>
        </a:xfrm>
      </p:grpSpPr>
      <p:sp>
        <p:nvSpPr>
          <p:cNvPr id="331" name="Google Shape;331;g3da1f0c1a06_0_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2" name="Google Shape;332;g3da1f0c1a06_0_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2" name="Shape 372"/>
        <p:cNvGrpSpPr/>
        <p:nvPr/>
      </p:nvGrpSpPr>
      <p:grpSpPr>
        <a:xfrm>
          <a:off x="0" y="0"/>
          <a:ext cx="0" cy="0"/>
          <a:chOff x="0" y="0"/>
          <a:chExt cx="0" cy="0"/>
        </a:xfrm>
      </p:grpSpPr>
      <p:sp>
        <p:nvSpPr>
          <p:cNvPr id="373" name="Google Shape;373;g3da1f0c1a06_0_1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4" name="Google Shape;374;g3da1f0c1a06_0_1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6" name="Shape 396"/>
        <p:cNvGrpSpPr/>
        <p:nvPr/>
      </p:nvGrpSpPr>
      <p:grpSpPr>
        <a:xfrm>
          <a:off x="0" y="0"/>
          <a:ext cx="0" cy="0"/>
          <a:chOff x="0" y="0"/>
          <a:chExt cx="0" cy="0"/>
        </a:xfrm>
      </p:grpSpPr>
      <p:sp>
        <p:nvSpPr>
          <p:cNvPr id="397" name="Google Shape;397;g2c17bf7dbf1_0_197:notes"/>
          <p:cNvSpPr/>
          <p:nvPr>
            <p:ph idx="2" type="sldImg"/>
          </p:nvPr>
        </p:nvSpPr>
        <p:spPr>
          <a:xfrm>
            <a:off x="394931" y="686430"/>
            <a:ext cx="60681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8" name="Google Shape;398;g2c17bf7dbf1_0_197:notes"/>
          <p:cNvSpPr txBox="1"/>
          <p:nvPr>
            <p:ph idx="1" type="body"/>
          </p:nvPr>
        </p:nvSpPr>
        <p:spPr>
          <a:xfrm>
            <a:off x="685800" y="4343402"/>
            <a:ext cx="5486400" cy="4114800"/>
          </a:xfrm>
          <a:prstGeom prst="rect">
            <a:avLst/>
          </a:prstGeom>
          <a:noFill/>
          <a:ln>
            <a:noFill/>
          </a:ln>
        </p:spPr>
        <p:txBody>
          <a:bodyPr anchorCtr="0" anchor="t" bIns="90400" lIns="90400" spcFirstLastPara="1" rIns="90400" wrap="square" tIns="90400">
            <a:noAutofit/>
          </a:bodyPr>
          <a:lstStyle/>
          <a:p>
            <a:pPr indent="0" lvl="0" marL="0" rtl="0" algn="l">
              <a:spcBef>
                <a:spcPts val="0"/>
              </a:spcBef>
              <a:spcAft>
                <a:spcPts val="0"/>
              </a:spcAft>
              <a:buNone/>
            </a:pPr>
            <a:r>
              <a:t/>
            </a:r>
            <a:endParaRPr/>
          </a:p>
        </p:txBody>
      </p:sp>
      <p:sp>
        <p:nvSpPr>
          <p:cNvPr id="399" name="Google Shape;399;g2c17bf7dbf1_0_197:notes"/>
          <p:cNvSpPr txBox="1"/>
          <p:nvPr>
            <p:ph idx="12" type="sldNum"/>
          </p:nvPr>
        </p:nvSpPr>
        <p:spPr>
          <a:xfrm>
            <a:off x="3884615" y="8685215"/>
            <a:ext cx="2971800" cy="457200"/>
          </a:xfrm>
          <a:prstGeom prst="rect">
            <a:avLst/>
          </a:prstGeom>
          <a:noFill/>
          <a:ln>
            <a:noFill/>
          </a:ln>
        </p:spPr>
        <p:txBody>
          <a:bodyPr anchorCtr="0" anchor="b" bIns="45650" lIns="91300" spcFirstLastPara="1" rIns="91300" wrap="square" tIns="4565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3" name="Shape 403"/>
        <p:cNvGrpSpPr/>
        <p:nvPr/>
      </p:nvGrpSpPr>
      <p:grpSpPr>
        <a:xfrm>
          <a:off x="0" y="0"/>
          <a:ext cx="0" cy="0"/>
          <a:chOff x="0" y="0"/>
          <a:chExt cx="0" cy="0"/>
        </a:xfrm>
      </p:grpSpPr>
      <p:sp>
        <p:nvSpPr>
          <p:cNvPr id="404" name="Google Shape;404;g292c792a221_0_1518:notes"/>
          <p:cNvSpPr/>
          <p:nvPr>
            <p:ph idx="2" type="sldImg"/>
          </p:nvPr>
        </p:nvSpPr>
        <p:spPr>
          <a:xfrm>
            <a:off x="394931" y="686430"/>
            <a:ext cx="60681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5" name="Google Shape;405;g292c792a221_0_1518:notes"/>
          <p:cNvSpPr txBox="1"/>
          <p:nvPr>
            <p:ph idx="1" type="body"/>
          </p:nvPr>
        </p:nvSpPr>
        <p:spPr>
          <a:xfrm>
            <a:off x="685800" y="4343402"/>
            <a:ext cx="5486400" cy="4114800"/>
          </a:xfrm>
          <a:prstGeom prst="rect">
            <a:avLst/>
          </a:prstGeom>
          <a:noFill/>
          <a:ln>
            <a:noFill/>
          </a:ln>
        </p:spPr>
        <p:txBody>
          <a:bodyPr anchorCtr="0" anchor="t" bIns="90400" lIns="90400" spcFirstLastPara="1" rIns="90400" wrap="square" tIns="90400">
            <a:noAutofit/>
          </a:bodyPr>
          <a:lstStyle/>
          <a:p>
            <a:pPr indent="0" lvl="0" marL="0" rtl="0" algn="l">
              <a:spcBef>
                <a:spcPts val="0"/>
              </a:spcBef>
              <a:spcAft>
                <a:spcPts val="0"/>
              </a:spcAft>
              <a:buNone/>
            </a:pPr>
            <a:r>
              <a:t/>
            </a:r>
            <a:endParaRPr/>
          </a:p>
        </p:txBody>
      </p:sp>
      <p:sp>
        <p:nvSpPr>
          <p:cNvPr id="406" name="Google Shape;406;g292c792a221_0_1518:notes"/>
          <p:cNvSpPr txBox="1"/>
          <p:nvPr>
            <p:ph idx="12" type="sldNum"/>
          </p:nvPr>
        </p:nvSpPr>
        <p:spPr>
          <a:xfrm>
            <a:off x="3884615" y="8685215"/>
            <a:ext cx="2971800" cy="457200"/>
          </a:xfrm>
          <a:prstGeom prst="rect">
            <a:avLst/>
          </a:prstGeom>
          <a:noFill/>
          <a:ln>
            <a:noFill/>
          </a:ln>
        </p:spPr>
        <p:txBody>
          <a:bodyPr anchorCtr="0" anchor="b" bIns="45650" lIns="91300" spcFirstLastPara="1" rIns="91300" wrap="square" tIns="4565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0" name="Shape 410"/>
        <p:cNvGrpSpPr/>
        <p:nvPr/>
      </p:nvGrpSpPr>
      <p:grpSpPr>
        <a:xfrm>
          <a:off x="0" y="0"/>
          <a:ext cx="0" cy="0"/>
          <a:chOff x="0" y="0"/>
          <a:chExt cx="0" cy="0"/>
        </a:xfrm>
      </p:grpSpPr>
      <p:sp>
        <p:nvSpPr>
          <p:cNvPr id="411" name="Google Shape;411;g3da1f0c1a06_0_22:notes"/>
          <p:cNvSpPr/>
          <p:nvPr>
            <p:ph idx="2" type="sldImg"/>
          </p:nvPr>
        </p:nvSpPr>
        <p:spPr>
          <a:xfrm>
            <a:off x="394931" y="686430"/>
            <a:ext cx="60681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2" name="Google Shape;412;g3da1f0c1a06_0_22:notes"/>
          <p:cNvSpPr txBox="1"/>
          <p:nvPr>
            <p:ph idx="1" type="body"/>
          </p:nvPr>
        </p:nvSpPr>
        <p:spPr>
          <a:xfrm>
            <a:off x="685800" y="4343402"/>
            <a:ext cx="5486400" cy="4114800"/>
          </a:xfrm>
          <a:prstGeom prst="rect">
            <a:avLst/>
          </a:prstGeom>
          <a:noFill/>
          <a:ln>
            <a:noFill/>
          </a:ln>
        </p:spPr>
        <p:txBody>
          <a:bodyPr anchorCtr="0" anchor="t" bIns="90400" lIns="90400" spcFirstLastPara="1" rIns="90400" wrap="square" tIns="90400">
            <a:noAutofit/>
          </a:bodyPr>
          <a:lstStyle/>
          <a:p>
            <a:pPr indent="0" lvl="0" marL="0" rtl="0" algn="l">
              <a:spcBef>
                <a:spcPts val="0"/>
              </a:spcBef>
              <a:spcAft>
                <a:spcPts val="0"/>
              </a:spcAft>
              <a:buNone/>
            </a:pPr>
            <a:r>
              <a:t/>
            </a:r>
            <a:endParaRPr/>
          </a:p>
        </p:txBody>
      </p:sp>
      <p:sp>
        <p:nvSpPr>
          <p:cNvPr id="413" name="Google Shape;413;g3da1f0c1a06_0_22:notes"/>
          <p:cNvSpPr txBox="1"/>
          <p:nvPr>
            <p:ph idx="12" type="sldNum"/>
          </p:nvPr>
        </p:nvSpPr>
        <p:spPr>
          <a:xfrm>
            <a:off x="3884615" y="8685215"/>
            <a:ext cx="2971800" cy="457200"/>
          </a:xfrm>
          <a:prstGeom prst="rect">
            <a:avLst/>
          </a:prstGeom>
          <a:noFill/>
          <a:ln>
            <a:noFill/>
          </a:ln>
        </p:spPr>
        <p:txBody>
          <a:bodyPr anchorCtr="0" anchor="b" bIns="45650" lIns="91300" spcFirstLastPara="1" rIns="91300" wrap="square" tIns="4565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7" name="Shape 427"/>
        <p:cNvGrpSpPr/>
        <p:nvPr/>
      </p:nvGrpSpPr>
      <p:grpSpPr>
        <a:xfrm>
          <a:off x="0" y="0"/>
          <a:ext cx="0" cy="0"/>
          <a:chOff x="0" y="0"/>
          <a:chExt cx="0" cy="0"/>
        </a:xfrm>
      </p:grpSpPr>
      <p:sp>
        <p:nvSpPr>
          <p:cNvPr id="428" name="Google Shape;428;g2607069c3f8_0_311:notes"/>
          <p:cNvSpPr/>
          <p:nvPr>
            <p:ph idx="2" type="sldImg"/>
          </p:nvPr>
        </p:nvSpPr>
        <p:spPr>
          <a:xfrm>
            <a:off x="394931" y="686430"/>
            <a:ext cx="60681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9" name="Google Shape;429;g2607069c3f8_0_311:notes"/>
          <p:cNvSpPr txBox="1"/>
          <p:nvPr>
            <p:ph idx="1" type="body"/>
          </p:nvPr>
        </p:nvSpPr>
        <p:spPr>
          <a:xfrm>
            <a:off x="685800" y="4343402"/>
            <a:ext cx="5486400" cy="4114800"/>
          </a:xfrm>
          <a:prstGeom prst="rect">
            <a:avLst/>
          </a:prstGeom>
          <a:noFill/>
          <a:ln>
            <a:noFill/>
          </a:ln>
        </p:spPr>
        <p:txBody>
          <a:bodyPr anchorCtr="0" anchor="t" bIns="90400" lIns="90400" spcFirstLastPara="1" rIns="90400" wrap="square" tIns="90400">
            <a:noAutofit/>
          </a:bodyPr>
          <a:lstStyle/>
          <a:p>
            <a:pPr indent="0" lvl="0" marL="0" rtl="0" algn="l">
              <a:spcBef>
                <a:spcPts val="0"/>
              </a:spcBef>
              <a:spcAft>
                <a:spcPts val="0"/>
              </a:spcAft>
              <a:buNone/>
            </a:pPr>
            <a:r>
              <a:t/>
            </a:r>
            <a:endParaRPr/>
          </a:p>
        </p:txBody>
      </p:sp>
      <p:sp>
        <p:nvSpPr>
          <p:cNvPr id="430" name="Google Shape;430;g2607069c3f8_0_311:notes"/>
          <p:cNvSpPr txBox="1"/>
          <p:nvPr>
            <p:ph idx="12" type="sldNum"/>
          </p:nvPr>
        </p:nvSpPr>
        <p:spPr>
          <a:xfrm>
            <a:off x="3884615" y="8685215"/>
            <a:ext cx="2971800" cy="457200"/>
          </a:xfrm>
          <a:prstGeom prst="rect">
            <a:avLst/>
          </a:prstGeom>
          <a:noFill/>
          <a:ln>
            <a:noFill/>
          </a:ln>
        </p:spPr>
        <p:txBody>
          <a:bodyPr anchorCtr="0" anchor="b" bIns="45650" lIns="91300" spcFirstLastPara="1" rIns="91300" wrap="square" tIns="4565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0" name="Shape 450"/>
        <p:cNvGrpSpPr/>
        <p:nvPr/>
      </p:nvGrpSpPr>
      <p:grpSpPr>
        <a:xfrm>
          <a:off x="0" y="0"/>
          <a:ext cx="0" cy="0"/>
          <a:chOff x="0" y="0"/>
          <a:chExt cx="0" cy="0"/>
        </a:xfrm>
      </p:grpSpPr>
      <p:sp>
        <p:nvSpPr>
          <p:cNvPr id="451" name="Google Shape;451;g2607069c3f8_0_344:notes"/>
          <p:cNvSpPr/>
          <p:nvPr>
            <p:ph idx="2" type="sldImg"/>
          </p:nvPr>
        </p:nvSpPr>
        <p:spPr>
          <a:xfrm>
            <a:off x="394931" y="686430"/>
            <a:ext cx="60681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2" name="Google Shape;452;g2607069c3f8_0_344:notes"/>
          <p:cNvSpPr txBox="1"/>
          <p:nvPr>
            <p:ph idx="1" type="body"/>
          </p:nvPr>
        </p:nvSpPr>
        <p:spPr>
          <a:xfrm>
            <a:off x="685800" y="4343402"/>
            <a:ext cx="5486400" cy="4114800"/>
          </a:xfrm>
          <a:prstGeom prst="rect">
            <a:avLst/>
          </a:prstGeom>
          <a:noFill/>
          <a:ln>
            <a:noFill/>
          </a:ln>
        </p:spPr>
        <p:txBody>
          <a:bodyPr anchorCtr="0" anchor="t" bIns="90400" lIns="90400" spcFirstLastPara="1" rIns="90400" wrap="square" tIns="90400">
            <a:noAutofit/>
          </a:bodyPr>
          <a:lstStyle/>
          <a:p>
            <a:pPr indent="0" lvl="0" marL="0" rtl="0" algn="l">
              <a:spcBef>
                <a:spcPts val="0"/>
              </a:spcBef>
              <a:spcAft>
                <a:spcPts val="0"/>
              </a:spcAft>
              <a:buNone/>
            </a:pPr>
            <a:r>
              <a:t/>
            </a:r>
            <a:endParaRPr/>
          </a:p>
        </p:txBody>
      </p:sp>
      <p:sp>
        <p:nvSpPr>
          <p:cNvPr id="453" name="Google Shape;453;g2607069c3f8_0_344:notes"/>
          <p:cNvSpPr txBox="1"/>
          <p:nvPr>
            <p:ph idx="12" type="sldNum"/>
          </p:nvPr>
        </p:nvSpPr>
        <p:spPr>
          <a:xfrm>
            <a:off x="3884615" y="8685215"/>
            <a:ext cx="2971800" cy="457200"/>
          </a:xfrm>
          <a:prstGeom prst="rect">
            <a:avLst/>
          </a:prstGeom>
          <a:noFill/>
          <a:ln>
            <a:noFill/>
          </a:ln>
        </p:spPr>
        <p:txBody>
          <a:bodyPr anchorCtr="0" anchor="b" bIns="45650" lIns="91300" spcFirstLastPara="1" rIns="91300" wrap="square" tIns="4565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 name="Shape 81"/>
        <p:cNvGrpSpPr/>
        <p:nvPr/>
      </p:nvGrpSpPr>
      <p:grpSpPr>
        <a:xfrm>
          <a:off x="0" y="0"/>
          <a:ext cx="0" cy="0"/>
          <a:chOff x="0" y="0"/>
          <a:chExt cx="0" cy="0"/>
        </a:xfrm>
      </p:grpSpPr>
      <p:sp>
        <p:nvSpPr>
          <p:cNvPr id="82" name="Google Shape;82;g2c17bf7dbf1_0_191:notes"/>
          <p:cNvSpPr/>
          <p:nvPr>
            <p:ph idx="2" type="sldImg"/>
          </p:nvPr>
        </p:nvSpPr>
        <p:spPr>
          <a:xfrm>
            <a:off x="394931" y="686430"/>
            <a:ext cx="60681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3" name="Google Shape;83;g2c17bf7dbf1_0_191:notes"/>
          <p:cNvSpPr txBox="1"/>
          <p:nvPr>
            <p:ph idx="1" type="body"/>
          </p:nvPr>
        </p:nvSpPr>
        <p:spPr>
          <a:xfrm>
            <a:off x="685800" y="4343402"/>
            <a:ext cx="5486400" cy="4114800"/>
          </a:xfrm>
          <a:prstGeom prst="rect">
            <a:avLst/>
          </a:prstGeom>
          <a:noFill/>
          <a:ln>
            <a:noFill/>
          </a:ln>
        </p:spPr>
        <p:txBody>
          <a:bodyPr anchorCtr="0" anchor="t" bIns="90400" lIns="90400" spcFirstLastPara="1" rIns="90400" wrap="square" tIns="90400">
            <a:noAutofit/>
          </a:bodyPr>
          <a:lstStyle/>
          <a:p>
            <a:pPr indent="0" lvl="0" marL="0" rtl="0" algn="l">
              <a:spcBef>
                <a:spcPts val="0"/>
              </a:spcBef>
              <a:spcAft>
                <a:spcPts val="0"/>
              </a:spcAft>
              <a:buNone/>
            </a:pPr>
            <a:r>
              <a:t/>
            </a:r>
            <a:endParaRPr/>
          </a:p>
        </p:txBody>
      </p:sp>
      <p:sp>
        <p:nvSpPr>
          <p:cNvPr id="84" name="Google Shape;84;g2c17bf7dbf1_0_191:notes"/>
          <p:cNvSpPr txBox="1"/>
          <p:nvPr>
            <p:ph idx="12" type="sldNum"/>
          </p:nvPr>
        </p:nvSpPr>
        <p:spPr>
          <a:xfrm>
            <a:off x="3884615" y="8685215"/>
            <a:ext cx="2971800" cy="457200"/>
          </a:xfrm>
          <a:prstGeom prst="rect">
            <a:avLst/>
          </a:prstGeom>
          <a:noFill/>
          <a:ln>
            <a:noFill/>
          </a:ln>
        </p:spPr>
        <p:txBody>
          <a:bodyPr anchorCtr="0" anchor="b" bIns="45650" lIns="91300" spcFirstLastPara="1" rIns="91300" wrap="square" tIns="4565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4" name="Shape 474"/>
        <p:cNvGrpSpPr/>
        <p:nvPr/>
      </p:nvGrpSpPr>
      <p:grpSpPr>
        <a:xfrm>
          <a:off x="0" y="0"/>
          <a:ext cx="0" cy="0"/>
          <a:chOff x="0" y="0"/>
          <a:chExt cx="0" cy="0"/>
        </a:xfrm>
      </p:grpSpPr>
      <p:sp>
        <p:nvSpPr>
          <p:cNvPr id="475" name="Google Shape;475;g2607069c3f8_0_379:notes"/>
          <p:cNvSpPr/>
          <p:nvPr>
            <p:ph idx="2" type="sldImg"/>
          </p:nvPr>
        </p:nvSpPr>
        <p:spPr>
          <a:xfrm>
            <a:off x="394931" y="686430"/>
            <a:ext cx="60681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6" name="Google Shape;476;g2607069c3f8_0_379:notes"/>
          <p:cNvSpPr txBox="1"/>
          <p:nvPr>
            <p:ph idx="1" type="body"/>
          </p:nvPr>
        </p:nvSpPr>
        <p:spPr>
          <a:xfrm>
            <a:off x="685800" y="4343402"/>
            <a:ext cx="5486400" cy="4114800"/>
          </a:xfrm>
          <a:prstGeom prst="rect">
            <a:avLst/>
          </a:prstGeom>
          <a:noFill/>
          <a:ln>
            <a:noFill/>
          </a:ln>
        </p:spPr>
        <p:txBody>
          <a:bodyPr anchorCtr="0" anchor="t" bIns="90400" lIns="90400" spcFirstLastPara="1" rIns="90400" wrap="square" tIns="90400">
            <a:noAutofit/>
          </a:bodyPr>
          <a:lstStyle/>
          <a:p>
            <a:pPr indent="0" lvl="0" marL="0" rtl="0" algn="l">
              <a:spcBef>
                <a:spcPts val="0"/>
              </a:spcBef>
              <a:spcAft>
                <a:spcPts val="0"/>
              </a:spcAft>
              <a:buNone/>
            </a:pPr>
            <a:r>
              <a:t/>
            </a:r>
            <a:endParaRPr/>
          </a:p>
        </p:txBody>
      </p:sp>
      <p:sp>
        <p:nvSpPr>
          <p:cNvPr id="477" name="Google Shape;477;g2607069c3f8_0_379:notes"/>
          <p:cNvSpPr txBox="1"/>
          <p:nvPr>
            <p:ph idx="12" type="sldNum"/>
          </p:nvPr>
        </p:nvSpPr>
        <p:spPr>
          <a:xfrm>
            <a:off x="3884615" y="8685215"/>
            <a:ext cx="2971800" cy="457200"/>
          </a:xfrm>
          <a:prstGeom prst="rect">
            <a:avLst/>
          </a:prstGeom>
          <a:noFill/>
          <a:ln>
            <a:noFill/>
          </a:ln>
        </p:spPr>
        <p:txBody>
          <a:bodyPr anchorCtr="0" anchor="b" bIns="45650" lIns="91300" spcFirstLastPara="1" rIns="91300" wrap="square" tIns="4565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1" name="Shape 521"/>
        <p:cNvGrpSpPr/>
        <p:nvPr/>
      </p:nvGrpSpPr>
      <p:grpSpPr>
        <a:xfrm>
          <a:off x="0" y="0"/>
          <a:ext cx="0" cy="0"/>
          <a:chOff x="0" y="0"/>
          <a:chExt cx="0" cy="0"/>
        </a:xfrm>
      </p:grpSpPr>
      <p:sp>
        <p:nvSpPr>
          <p:cNvPr id="522" name="Google Shape;522;g2607069c3f8_0_426:notes"/>
          <p:cNvSpPr/>
          <p:nvPr>
            <p:ph idx="2" type="sldImg"/>
          </p:nvPr>
        </p:nvSpPr>
        <p:spPr>
          <a:xfrm>
            <a:off x="394931" y="686430"/>
            <a:ext cx="60681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3" name="Google Shape;523;g2607069c3f8_0_426:notes"/>
          <p:cNvSpPr txBox="1"/>
          <p:nvPr>
            <p:ph idx="1" type="body"/>
          </p:nvPr>
        </p:nvSpPr>
        <p:spPr>
          <a:xfrm>
            <a:off x="685800" y="4343402"/>
            <a:ext cx="5486400" cy="4114800"/>
          </a:xfrm>
          <a:prstGeom prst="rect">
            <a:avLst/>
          </a:prstGeom>
          <a:noFill/>
          <a:ln>
            <a:noFill/>
          </a:ln>
        </p:spPr>
        <p:txBody>
          <a:bodyPr anchorCtr="0" anchor="t" bIns="90400" lIns="90400" spcFirstLastPara="1" rIns="90400" wrap="square" tIns="90400">
            <a:noAutofit/>
          </a:bodyPr>
          <a:lstStyle/>
          <a:p>
            <a:pPr indent="0" lvl="0" marL="0" rtl="0" algn="l">
              <a:spcBef>
                <a:spcPts val="0"/>
              </a:spcBef>
              <a:spcAft>
                <a:spcPts val="0"/>
              </a:spcAft>
              <a:buNone/>
            </a:pPr>
            <a:r>
              <a:t/>
            </a:r>
            <a:endParaRPr/>
          </a:p>
        </p:txBody>
      </p:sp>
      <p:sp>
        <p:nvSpPr>
          <p:cNvPr id="524" name="Google Shape;524;g2607069c3f8_0_426:notes"/>
          <p:cNvSpPr txBox="1"/>
          <p:nvPr>
            <p:ph idx="12" type="sldNum"/>
          </p:nvPr>
        </p:nvSpPr>
        <p:spPr>
          <a:xfrm>
            <a:off x="3884615" y="8685215"/>
            <a:ext cx="2971800" cy="457200"/>
          </a:xfrm>
          <a:prstGeom prst="rect">
            <a:avLst/>
          </a:prstGeom>
          <a:noFill/>
          <a:ln>
            <a:noFill/>
          </a:ln>
        </p:spPr>
        <p:txBody>
          <a:bodyPr anchorCtr="0" anchor="b" bIns="45650" lIns="91300" spcFirstLastPara="1" rIns="91300" wrap="square" tIns="4565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0" name="Shape 550"/>
        <p:cNvGrpSpPr/>
        <p:nvPr/>
      </p:nvGrpSpPr>
      <p:grpSpPr>
        <a:xfrm>
          <a:off x="0" y="0"/>
          <a:ext cx="0" cy="0"/>
          <a:chOff x="0" y="0"/>
          <a:chExt cx="0" cy="0"/>
        </a:xfrm>
      </p:grpSpPr>
      <p:sp>
        <p:nvSpPr>
          <p:cNvPr id="551" name="Google Shape;551;g3da1f0c1a06_0_0:notes"/>
          <p:cNvSpPr/>
          <p:nvPr>
            <p:ph idx="2" type="sldImg"/>
          </p:nvPr>
        </p:nvSpPr>
        <p:spPr>
          <a:xfrm>
            <a:off x="394931" y="686430"/>
            <a:ext cx="60681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2" name="Google Shape;552;g3da1f0c1a06_0_0:notes"/>
          <p:cNvSpPr txBox="1"/>
          <p:nvPr>
            <p:ph idx="1" type="body"/>
          </p:nvPr>
        </p:nvSpPr>
        <p:spPr>
          <a:xfrm>
            <a:off x="685800" y="4343402"/>
            <a:ext cx="5486400" cy="4114800"/>
          </a:xfrm>
          <a:prstGeom prst="rect">
            <a:avLst/>
          </a:prstGeom>
          <a:noFill/>
          <a:ln>
            <a:noFill/>
          </a:ln>
        </p:spPr>
        <p:txBody>
          <a:bodyPr anchorCtr="0" anchor="t" bIns="90400" lIns="90400" spcFirstLastPara="1" rIns="90400" wrap="square" tIns="90400">
            <a:noAutofit/>
          </a:bodyPr>
          <a:lstStyle/>
          <a:p>
            <a:pPr indent="0" lvl="0" marL="0" rtl="0" algn="l">
              <a:spcBef>
                <a:spcPts val="0"/>
              </a:spcBef>
              <a:spcAft>
                <a:spcPts val="0"/>
              </a:spcAft>
              <a:buNone/>
            </a:pPr>
            <a:r>
              <a:t/>
            </a:r>
            <a:endParaRPr/>
          </a:p>
        </p:txBody>
      </p:sp>
      <p:sp>
        <p:nvSpPr>
          <p:cNvPr id="553" name="Google Shape;553;g3da1f0c1a06_0_0:notes"/>
          <p:cNvSpPr txBox="1"/>
          <p:nvPr>
            <p:ph idx="12" type="sldNum"/>
          </p:nvPr>
        </p:nvSpPr>
        <p:spPr>
          <a:xfrm>
            <a:off x="3884615" y="8685215"/>
            <a:ext cx="2971800" cy="457200"/>
          </a:xfrm>
          <a:prstGeom prst="rect">
            <a:avLst/>
          </a:prstGeom>
          <a:noFill/>
          <a:ln>
            <a:noFill/>
          </a:ln>
        </p:spPr>
        <p:txBody>
          <a:bodyPr anchorCtr="0" anchor="b" bIns="45650" lIns="91300" spcFirstLastPara="1" rIns="91300" wrap="square" tIns="4565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3" name="Shape 573"/>
        <p:cNvGrpSpPr/>
        <p:nvPr/>
      </p:nvGrpSpPr>
      <p:grpSpPr>
        <a:xfrm>
          <a:off x="0" y="0"/>
          <a:ext cx="0" cy="0"/>
          <a:chOff x="0" y="0"/>
          <a:chExt cx="0" cy="0"/>
        </a:xfrm>
      </p:grpSpPr>
      <p:sp>
        <p:nvSpPr>
          <p:cNvPr id="574" name="Google Shape;574;g298a39760a0_0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5" name="Google Shape;575;g298a39760a0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1" name="Shape 601"/>
        <p:cNvGrpSpPr/>
        <p:nvPr/>
      </p:nvGrpSpPr>
      <p:grpSpPr>
        <a:xfrm>
          <a:off x="0" y="0"/>
          <a:ext cx="0" cy="0"/>
          <a:chOff x="0" y="0"/>
          <a:chExt cx="0" cy="0"/>
        </a:xfrm>
      </p:grpSpPr>
      <p:sp>
        <p:nvSpPr>
          <p:cNvPr id="602" name="Google Shape;602;g2607069c3f8_0_1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3" name="Google Shape;603;g2607069c3f8_0_1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8" name="Shape 618"/>
        <p:cNvGrpSpPr/>
        <p:nvPr/>
      </p:nvGrpSpPr>
      <p:grpSpPr>
        <a:xfrm>
          <a:off x="0" y="0"/>
          <a:ext cx="0" cy="0"/>
          <a:chOff x="0" y="0"/>
          <a:chExt cx="0" cy="0"/>
        </a:xfrm>
      </p:grpSpPr>
      <p:sp>
        <p:nvSpPr>
          <p:cNvPr id="619" name="Google Shape;619;g29ef2321f05_0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0" name="Google Shape;620;g29ef2321f05_0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6" name="Shape 636"/>
        <p:cNvGrpSpPr/>
        <p:nvPr/>
      </p:nvGrpSpPr>
      <p:grpSpPr>
        <a:xfrm>
          <a:off x="0" y="0"/>
          <a:ext cx="0" cy="0"/>
          <a:chOff x="0" y="0"/>
          <a:chExt cx="0" cy="0"/>
        </a:xfrm>
      </p:grpSpPr>
      <p:sp>
        <p:nvSpPr>
          <p:cNvPr id="637" name="Google Shape;637;g2607069c3f8_0_2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8" name="Google Shape;638;g2607069c3f8_0_2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4" name="Shape 674"/>
        <p:cNvGrpSpPr/>
        <p:nvPr/>
      </p:nvGrpSpPr>
      <p:grpSpPr>
        <a:xfrm>
          <a:off x="0" y="0"/>
          <a:ext cx="0" cy="0"/>
          <a:chOff x="0" y="0"/>
          <a:chExt cx="0" cy="0"/>
        </a:xfrm>
      </p:grpSpPr>
      <p:sp>
        <p:nvSpPr>
          <p:cNvPr id="675" name="Google Shape;675;g2607069c3f8_0_1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6" name="Google Shape;676;g2607069c3f8_0_1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4" name="Shape 694"/>
        <p:cNvGrpSpPr/>
        <p:nvPr/>
      </p:nvGrpSpPr>
      <p:grpSpPr>
        <a:xfrm>
          <a:off x="0" y="0"/>
          <a:ext cx="0" cy="0"/>
          <a:chOff x="0" y="0"/>
          <a:chExt cx="0" cy="0"/>
        </a:xfrm>
      </p:grpSpPr>
      <p:sp>
        <p:nvSpPr>
          <p:cNvPr id="695" name="Google Shape;695;g29ce2c1616c_0_60:notes"/>
          <p:cNvSpPr/>
          <p:nvPr>
            <p:ph idx="2" type="sldImg"/>
          </p:nvPr>
        </p:nvSpPr>
        <p:spPr>
          <a:xfrm>
            <a:off x="394931" y="686430"/>
            <a:ext cx="60681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96" name="Google Shape;696;g29ce2c1616c_0_60:notes"/>
          <p:cNvSpPr txBox="1"/>
          <p:nvPr>
            <p:ph idx="1" type="body"/>
          </p:nvPr>
        </p:nvSpPr>
        <p:spPr>
          <a:xfrm>
            <a:off x="685800" y="4343402"/>
            <a:ext cx="5486400" cy="4114800"/>
          </a:xfrm>
          <a:prstGeom prst="rect">
            <a:avLst/>
          </a:prstGeom>
          <a:noFill/>
          <a:ln>
            <a:noFill/>
          </a:ln>
        </p:spPr>
        <p:txBody>
          <a:bodyPr anchorCtr="0" anchor="t" bIns="90400" lIns="90400" spcFirstLastPara="1" rIns="90400" wrap="square" tIns="90400">
            <a:noAutofit/>
          </a:bodyPr>
          <a:lstStyle/>
          <a:p>
            <a:pPr indent="0" lvl="0" marL="0" rtl="0" algn="l">
              <a:spcBef>
                <a:spcPts val="0"/>
              </a:spcBef>
              <a:spcAft>
                <a:spcPts val="0"/>
              </a:spcAft>
              <a:buNone/>
            </a:pPr>
            <a:r>
              <a:t/>
            </a:r>
            <a:endParaRPr/>
          </a:p>
        </p:txBody>
      </p:sp>
      <p:sp>
        <p:nvSpPr>
          <p:cNvPr id="697" name="Google Shape;697;g29ce2c1616c_0_60:notes"/>
          <p:cNvSpPr txBox="1"/>
          <p:nvPr>
            <p:ph idx="12" type="sldNum"/>
          </p:nvPr>
        </p:nvSpPr>
        <p:spPr>
          <a:xfrm>
            <a:off x="3884615" y="8685215"/>
            <a:ext cx="2971800" cy="457200"/>
          </a:xfrm>
          <a:prstGeom prst="rect">
            <a:avLst/>
          </a:prstGeom>
          <a:noFill/>
          <a:ln>
            <a:noFill/>
          </a:ln>
        </p:spPr>
        <p:txBody>
          <a:bodyPr anchorCtr="0" anchor="b" bIns="45650" lIns="91300" spcFirstLastPara="1" rIns="91300" wrap="square" tIns="4565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8" name="Shape 708"/>
        <p:cNvGrpSpPr/>
        <p:nvPr/>
      </p:nvGrpSpPr>
      <p:grpSpPr>
        <a:xfrm>
          <a:off x="0" y="0"/>
          <a:ext cx="0" cy="0"/>
          <a:chOff x="0" y="0"/>
          <a:chExt cx="0" cy="0"/>
        </a:xfrm>
      </p:grpSpPr>
      <p:sp>
        <p:nvSpPr>
          <p:cNvPr id="709" name="Google Shape;709;g294fe7b8634_0_147:notes"/>
          <p:cNvSpPr/>
          <p:nvPr>
            <p:ph idx="2" type="sldImg"/>
          </p:nvPr>
        </p:nvSpPr>
        <p:spPr>
          <a:xfrm>
            <a:off x="394931" y="686430"/>
            <a:ext cx="60681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10" name="Google Shape;710;g294fe7b8634_0_147:notes"/>
          <p:cNvSpPr txBox="1"/>
          <p:nvPr>
            <p:ph idx="1" type="body"/>
          </p:nvPr>
        </p:nvSpPr>
        <p:spPr>
          <a:xfrm>
            <a:off x="685800" y="4343402"/>
            <a:ext cx="5486400" cy="4114800"/>
          </a:xfrm>
          <a:prstGeom prst="rect">
            <a:avLst/>
          </a:prstGeom>
          <a:noFill/>
          <a:ln>
            <a:noFill/>
          </a:ln>
        </p:spPr>
        <p:txBody>
          <a:bodyPr anchorCtr="0" anchor="t" bIns="90400" lIns="90400" spcFirstLastPara="1" rIns="90400" wrap="square" tIns="90400">
            <a:noAutofit/>
          </a:bodyPr>
          <a:lstStyle/>
          <a:p>
            <a:pPr indent="0" lvl="0" marL="0" rtl="0" algn="l">
              <a:spcBef>
                <a:spcPts val="0"/>
              </a:spcBef>
              <a:spcAft>
                <a:spcPts val="0"/>
              </a:spcAft>
              <a:buNone/>
            </a:pPr>
            <a:r>
              <a:t/>
            </a:r>
            <a:endParaRPr/>
          </a:p>
        </p:txBody>
      </p:sp>
      <p:sp>
        <p:nvSpPr>
          <p:cNvPr id="711" name="Google Shape;711;g294fe7b8634_0_147:notes"/>
          <p:cNvSpPr txBox="1"/>
          <p:nvPr>
            <p:ph idx="12" type="sldNum"/>
          </p:nvPr>
        </p:nvSpPr>
        <p:spPr>
          <a:xfrm>
            <a:off x="3884615" y="8685215"/>
            <a:ext cx="2971800" cy="457200"/>
          </a:xfrm>
          <a:prstGeom prst="rect">
            <a:avLst/>
          </a:prstGeom>
          <a:noFill/>
          <a:ln>
            <a:noFill/>
          </a:ln>
        </p:spPr>
        <p:txBody>
          <a:bodyPr anchorCtr="0" anchor="b" bIns="45650" lIns="91300" spcFirstLastPara="1" rIns="91300" wrap="square" tIns="4565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 name="Shape 88"/>
        <p:cNvGrpSpPr/>
        <p:nvPr/>
      </p:nvGrpSpPr>
      <p:grpSpPr>
        <a:xfrm>
          <a:off x="0" y="0"/>
          <a:ext cx="0" cy="0"/>
          <a:chOff x="0" y="0"/>
          <a:chExt cx="0" cy="0"/>
        </a:xfrm>
      </p:grpSpPr>
      <p:sp>
        <p:nvSpPr>
          <p:cNvPr id="89" name="Google Shape;89;g2c17bf7dbf1_0_172:notes"/>
          <p:cNvSpPr/>
          <p:nvPr>
            <p:ph idx="2" type="sldImg"/>
          </p:nvPr>
        </p:nvSpPr>
        <p:spPr>
          <a:xfrm>
            <a:off x="394931" y="686430"/>
            <a:ext cx="60681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0" name="Google Shape;90;g2c17bf7dbf1_0_172:notes"/>
          <p:cNvSpPr txBox="1"/>
          <p:nvPr>
            <p:ph idx="1" type="body"/>
          </p:nvPr>
        </p:nvSpPr>
        <p:spPr>
          <a:xfrm>
            <a:off x="685800" y="4343402"/>
            <a:ext cx="5486400" cy="4114800"/>
          </a:xfrm>
          <a:prstGeom prst="rect">
            <a:avLst/>
          </a:prstGeom>
          <a:noFill/>
          <a:ln>
            <a:noFill/>
          </a:ln>
        </p:spPr>
        <p:txBody>
          <a:bodyPr anchorCtr="0" anchor="t" bIns="90400" lIns="90400" spcFirstLastPara="1" rIns="90400" wrap="square" tIns="90400">
            <a:noAutofit/>
          </a:bodyPr>
          <a:lstStyle/>
          <a:p>
            <a:pPr indent="0" lvl="0" marL="0" rtl="0" algn="l">
              <a:spcBef>
                <a:spcPts val="0"/>
              </a:spcBef>
              <a:spcAft>
                <a:spcPts val="0"/>
              </a:spcAft>
              <a:buNone/>
            </a:pPr>
            <a:r>
              <a:t/>
            </a:r>
            <a:endParaRPr/>
          </a:p>
        </p:txBody>
      </p:sp>
      <p:sp>
        <p:nvSpPr>
          <p:cNvPr id="91" name="Google Shape;91;g2c17bf7dbf1_0_172:notes"/>
          <p:cNvSpPr txBox="1"/>
          <p:nvPr>
            <p:ph idx="12" type="sldNum"/>
          </p:nvPr>
        </p:nvSpPr>
        <p:spPr>
          <a:xfrm>
            <a:off x="3884615" y="8685215"/>
            <a:ext cx="2971800" cy="457200"/>
          </a:xfrm>
          <a:prstGeom prst="rect">
            <a:avLst/>
          </a:prstGeom>
          <a:noFill/>
          <a:ln>
            <a:noFill/>
          </a:ln>
        </p:spPr>
        <p:txBody>
          <a:bodyPr anchorCtr="0" anchor="b" bIns="45650" lIns="91300" spcFirstLastPara="1" rIns="91300" wrap="square" tIns="4565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3" name="Shape 723"/>
        <p:cNvGrpSpPr/>
        <p:nvPr/>
      </p:nvGrpSpPr>
      <p:grpSpPr>
        <a:xfrm>
          <a:off x="0" y="0"/>
          <a:ext cx="0" cy="0"/>
          <a:chOff x="0" y="0"/>
          <a:chExt cx="0" cy="0"/>
        </a:xfrm>
      </p:grpSpPr>
      <p:sp>
        <p:nvSpPr>
          <p:cNvPr id="724" name="Google Shape;724;g2607069c3f8_0_583:notes"/>
          <p:cNvSpPr/>
          <p:nvPr>
            <p:ph idx="2" type="sldImg"/>
          </p:nvPr>
        </p:nvSpPr>
        <p:spPr>
          <a:xfrm>
            <a:off x="394931" y="686430"/>
            <a:ext cx="60681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25" name="Google Shape;725;g2607069c3f8_0_583:notes"/>
          <p:cNvSpPr txBox="1"/>
          <p:nvPr>
            <p:ph idx="1" type="body"/>
          </p:nvPr>
        </p:nvSpPr>
        <p:spPr>
          <a:xfrm>
            <a:off x="685800" y="4343402"/>
            <a:ext cx="5486400" cy="4114800"/>
          </a:xfrm>
          <a:prstGeom prst="rect">
            <a:avLst/>
          </a:prstGeom>
          <a:noFill/>
          <a:ln>
            <a:noFill/>
          </a:ln>
        </p:spPr>
        <p:txBody>
          <a:bodyPr anchorCtr="0" anchor="t" bIns="90400" lIns="90400" spcFirstLastPara="1" rIns="90400" wrap="square" tIns="90400">
            <a:noAutofit/>
          </a:bodyPr>
          <a:lstStyle/>
          <a:p>
            <a:pPr indent="0" lvl="0" marL="0" rtl="0" algn="l">
              <a:spcBef>
                <a:spcPts val="0"/>
              </a:spcBef>
              <a:spcAft>
                <a:spcPts val="0"/>
              </a:spcAft>
              <a:buNone/>
            </a:pPr>
            <a:r>
              <a:t/>
            </a:r>
            <a:endParaRPr/>
          </a:p>
        </p:txBody>
      </p:sp>
      <p:sp>
        <p:nvSpPr>
          <p:cNvPr id="726" name="Google Shape;726;g2607069c3f8_0_583:notes"/>
          <p:cNvSpPr txBox="1"/>
          <p:nvPr>
            <p:ph idx="12" type="sldNum"/>
          </p:nvPr>
        </p:nvSpPr>
        <p:spPr>
          <a:xfrm>
            <a:off x="3884615" y="8685215"/>
            <a:ext cx="2971800" cy="457200"/>
          </a:xfrm>
          <a:prstGeom prst="rect">
            <a:avLst/>
          </a:prstGeom>
          <a:noFill/>
          <a:ln>
            <a:noFill/>
          </a:ln>
        </p:spPr>
        <p:txBody>
          <a:bodyPr anchorCtr="0" anchor="b" bIns="45650" lIns="91300" spcFirstLastPara="1" rIns="91300" wrap="square" tIns="4565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9" name="Shape 739"/>
        <p:cNvGrpSpPr/>
        <p:nvPr/>
      </p:nvGrpSpPr>
      <p:grpSpPr>
        <a:xfrm>
          <a:off x="0" y="0"/>
          <a:ext cx="0" cy="0"/>
          <a:chOff x="0" y="0"/>
          <a:chExt cx="0" cy="0"/>
        </a:xfrm>
      </p:grpSpPr>
      <p:sp>
        <p:nvSpPr>
          <p:cNvPr id="740" name="Google Shape;740;g2a34178d10d_0_0:notes"/>
          <p:cNvSpPr/>
          <p:nvPr>
            <p:ph idx="2" type="sldImg"/>
          </p:nvPr>
        </p:nvSpPr>
        <p:spPr>
          <a:xfrm>
            <a:off x="394931" y="686430"/>
            <a:ext cx="60681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41" name="Google Shape;741;g2a34178d10d_0_0:notes"/>
          <p:cNvSpPr txBox="1"/>
          <p:nvPr>
            <p:ph idx="1" type="body"/>
          </p:nvPr>
        </p:nvSpPr>
        <p:spPr>
          <a:xfrm>
            <a:off x="685800" y="4343402"/>
            <a:ext cx="5486400" cy="4114800"/>
          </a:xfrm>
          <a:prstGeom prst="rect">
            <a:avLst/>
          </a:prstGeom>
          <a:noFill/>
          <a:ln>
            <a:noFill/>
          </a:ln>
        </p:spPr>
        <p:txBody>
          <a:bodyPr anchorCtr="0" anchor="t" bIns="90400" lIns="90400" spcFirstLastPara="1" rIns="90400" wrap="square" tIns="90400">
            <a:noAutofit/>
          </a:bodyPr>
          <a:lstStyle/>
          <a:p>
            <a:pPr indent="0" lvl="0" marL="0" rtl="0" algn="l">
              <a:spcBef>
                <a:spcPts val="0"/>
              </a:spcBef>
              <a:spcAft>
                <a:spcPts val="0"/>
              </a:spcAft>
              <a:buNone/>
            </a:pPr>
            <a:r>
              <a:t/>
            </a:r>
            <a:endParaRPr/>
          </a:p>
        </p:txBody>
      </p:sp>
      <p:sp>
        <p:nvSpPr>
          <p:cNvPr id="742" name="Google Shape;742;g2a34178d10d_0_0:notes"/>
          <p:cNvSpPr txBox="1"/>
          <p:nvPr>
            <p:ph idx="12" type="sldNum"/>
          </p:nvPr>
        </p:nvSpPr>
        <p:spPr>
          <a:xfrm>
            <a:off x="3884615" y="8685215"/>
            <a:ext cx="2971800" cy="457200"/>
          </a:xfrm>
          <a:prstGeom prst="rect">
            <a:avLst/>
          </a:prstGeom>
          <a:noFill/>
          <a:ln>
            <a:noFill/>
          </a:ln>
        </p:spPr>
        <p:txBody>
          <a:bodyPr anchorCtr="0" anchor="b" bIns="45650" lIns="91300" spcFirstLastPara="1" rIns="91300" wrap="square" tIns="4565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9" name="Shape 759"/>
        <p:cNvGrpSpPr/>
        <p:nvPr/>
      </p:nvGrpSpPr>
      <p:grpSpPr>
        <a:xfrm>
          <a:off x="0" y="0"/>
          <a:ext cx="0" cy="0"/>
          <a:chOff x="0" y="0"/>
          <a:chExt cx="0" cy="0"/>
        </a:xfrm>
      </p:grpSpPr>
      <p:sp>
        <p:nvSpPr>
          <p:cNvPr id="760" name="Google Shape;760;g2a34178d10d_0_19:notes"/>
          <p:cNvSpPr/>
          <p:nvPr>
            <p:ph idx="2" type="sldImg"/>
          </p:nvPr>
        </p:nvSpPr>
        <p:spPr>
          <a:xfrm>
            <a:off x="394931" y="686430"/>
            <a:ext cx="60681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61" name="Google Shape;761;g2a34178d10d_0_19:notes"/>
          <p:cNvSpPr txBox="1"/>
          <p:nvPr>
            <p:ph idx="1" type="body"/>
          </p:nvPr>
        </p:nvSpPr>
        <p:spPr>
          <a:xfrm>
            <a:off x="685800" y="4343402"/>
            <a:ext cx="5486400" cy="4114800"/>
          </a:xfrm>
          <a:prstGeom prst="rect">
            <a:avLst/>
          </a:prstGeom>
          <a:noFill/>
          <a:ln>
            <a:noFill/>
          </a:ln>
        </p:spPr>
        <p:txBody>
          <a:bodyPr anchorCtr="0" anchor="t" bIns="90400" lIns="90400" spcFirstLastPara="1" rIns="90400" wrap="square" tIns="90400">
            <a:noAutofit/>
          </a:bodyPr>
          <a:lstStyle/>
          <a:p>
            <a:pPr indent="0" lvl="0" marL="0" rtl="0" algn="l">
              <a:spcBef>
                <a:spcPts val="0"/>
              </a:spcBef>
              <a:spcAft>
                <a:spcPts val="0"/>
              </a:spcAft>
              <a:buNone/>
            </a:pPr>
            <a:r>
              <a:t/>
            </a:r>
            <a:endParaRPr/>
          </a:p>
        </p:txBody>
      </p:sp>
      <p:sp>
        <p:nvSpPr>
          <p:cNvPr id="762" name="Google Shape;762;g2a34178d10d_0_19:notes"/>
          <p:cNvSpPr txBox="1"/>
          <p:nvPr>
            <p:ph idx="12" type="sldNum"/>
          </p:nvPr>
        </p:nvSpPr>
        <p:spPr>
          <a:xfrm>
            <a:off x="3884615" y="8685215"/>
            <a:ext cx="2971800" cy="457200"/>
          </a:xfrm>
          <a:prstGeom prst="rect">
            <a:avLst/>
          </a:prstGeom>
          <a:noFill/>
          <a:ln>
            <a:noFill/>
          </a:ln>
        </p:spPr>
        <p:txBody>
          <a:bodyPr anchorCtr="0" anchor="b" bIns="45650" lIns="91300" spcFirstLastPara="1" rIns="91300" wrap="square" tIns="4565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3" name="Shape 793"/>
        <p:cNvGrpSpPr/>
        <p:nvPr/>
      </p:nvGrpSpPr>
      <p:grpSpPr>
        <a:xfrm>
          <a:off x="0" y="0"/>
          <a:ext cx="0" cy="0"/>
          <a:chOff x="0" y="0"/>
          <a:chExt cx="0" cy="0"/>
        </a:xfrm>
      </p:grpSpPr>
      <p:sp>
        <p:nvSpPr>
          <p:cNvPr id="794" name="Google Shape;794;g2625d4c504b_0_233:notes"/>
          <p:cNvSpPr/>
          <p:nvPr>
            <p:ph idx="2" type="sldImg"/>
          </p:nvPr>
        </p:nvSpPr>
        <p:spPr>
          <a:xfrm>
            <a:off x="394931" y="686430"/>
            <a:ext cx="60681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95" name="Google Shape;795;g2625d4c504b_0_233:notes"/>
          <p:cNvSpPr txBox="1"/>
          <p:nvPr>
            <p:ph idx="1" type="body"/>
          </p:nvPr>
        </p:nvSpPr>
        <p:spPr>
          <a:xfrm>
            <a:off x="685800" y="4343402"/>
            <a:ext cx="5486400" cy="4114800"/>
          </a:xfrm>
          <a:prstGeom prst="rect">
            <a:avLst/>
          </a:prstGeom>
          <a:noFill/>
          <a:ln>
            <a:noFill/>
          </a:ln>
        </p:spPr>
        <p:txBody>
          <a:bodyPr anchorCtr="0" anchor="t" bIns="90400" lIns="90400" spcFirstLastPara="1" rIns="90400" wrap="square" tIns="90400">
            <a:noAutofit/>
          </a:bodyPr>
          <a:lstStyle/>
          <a:p>
            <a:pPr indent="0" lvl="0" marL="0" rtl="0" algn="l">
              <a:spcBef>
                <a:spcPts val="0"/>
              </a:spcBef>
              <a:spcAft>
                <a:spcPts val="0"/>
              </a:spcAft>
              <a:buNone/>
            </a:pPr>
            <a:r>
              <a:t/>
            </a:r>
            <a:endParaRPr/>
          </a:p>
        </p:txBody>
      </p:sp>
      <p:sp>
        <p:nvSpPr>
          <p:cNvPr id="796" name="Google Shape;796;g2625d4c504b_0_233:notes"/>
          <p:cNvSpPr txBox="1"/>
          <p:nvPr>
            <p:ph idx="12" type="sldNum"/>
          </p:nvPr>
        </p:nvSpPr>
        <p:spPr>
          <a:xfrm>
            <a:off x="3884615" y="8685215"/>
            <a:ext cx="2971800" cy="457200"/>
          </a:xfrm>
          <a:prstGeom prst="rect">
            <a:avLst/>
          </a:prstGeom>
          <a:noFill/>
          <a:ln>
            <a:noFill/>
          </a:ln>
        </p:spPr>
        <p:txBody>
          <a:bodyPr anchorCtr="0" anchor="b" bIns="45650" lIns="91300" spcFirstLastPara="1" rIns="91300" wrap="square" tIns="4565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3" name="Shape 813"/>
        <p:cNvGrpSpPr/>
        <p:nvPr/>
      </p:nvGrpSpPr>
      <p:grpSpPr>
        <a:xfrm>
          <a:off x="0" y="0"/>
          <a:ext cx="0" cy="0"/>
          <a:chOff x="0" y="0"/>
          <a:chExt cx="0" cy="0"/>
        </a:xfrm>
      </p:grpSpPr>
      <p:sp>
        <p:nvSpPr>
          <p:cNvPr id="814" name="Google Shape;814;g2625d4c504b_0_291:notes"/>
          <p:cNvSpPr/>
          <p:nvPr>
            <p:ph idx="2" type="sldImg"/>
          </p:nvPr>
        </p:nvSpPr>
        <p:spPr>
          <a:xfrm>
            <a:off x="394931" y="686430"/>
            <a:ext cx="60681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15" name="Google Shape;815;g2625d4c504b_0_291:notes"/>
          <p:cNvSpPr txBox="1"/>
          <p:nvPr>
            <p:ph idx="1" type="body"/>
          </p:nvPr>
        </p:nvSpPr>
        <p:spPr>
          <a:xfrm>
            <a:off x="685800" y="4343402"/>
            <a:ext cx="5486400" cy="4114800"/>
          </a:xfrm>
          <a:prstGeom prst="rect">
            <a:avLst/>
          </a:prstGeom>
          <a:noFill/>
          <a:ln>
            <a:noFill/>
          </a:ln>
        </p:spPr>
        <p:txBody>
          <a:bodyPr anchorCtr="0" anchor="t" bIns="90400" lIns="90400" spcFirstLastPara="1" rIns="90400" wrap="square" tIns="90400">
            <a:noAutofit/>
          </a:bodyPr>
          <a:lstStyle/>
          <a:p>
            <a:pPr indent="0" lvl="0" marL="0" rtl="0" algn="l">
              <a:spcBef>
                <a:spcPts val="0"/>
              </a:spcBef>
              <a:spcAft>
                <a:spcPts val="0"/>
              </a:spcAft>
              <a:buNone/>
            </a:pPr>
            <a:r>
              <a:t/>
            </a:r>
            <a:endParaRPr/>
          </a:p>
        </p:txBody>
      </p:sp>
      <p:sp>
        <p:nvSpPr>
          <p:cNvPr id="816" name="Google Shape;816;g2625d4c504b_0_291:notes"/>
          <p:cNvSpPr txBox="1"/>
          <p:nvPr>
            <p:ph idx="12" type="sldNum"/>
          </p:nvPr>
        </p:nvSpPr>
        <p:spPr>
          <a:xfrm>
            <a:off x="3884615" y="8685215"/>
            <a:ext cx="2971800" cy="457200"/>
          </a:xfrm>
          <a:prstGeom prst="rect">
            <a:avLst/>
          </a:prstGeom>
          <a:noFill/>
          <a:ln>
            <a:noFill/>
          </a:ln>
        </p:spPr>
        <p:txBody>
          <a:bodyPr anchorCtr="0" anchor="b" bIns="45650" lIns="91300" spcFirstLastPara="1" rIns="91300" wrap="square" tIns="4565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3" name="Shape 833"/>
        <p:cNvGrpSpPr/>
        <p:nvPr/>
      </p:nvGrpSpPr>
      <p:grpSpPr>
        <a:xfrm>
          <a:off x="0" y="0"/>
          <a:ext cx="0" cy="0"/>
          <a:chOff x="0" y="0"/>
          <a:chExt cx="0" cy="0"/>
        </a:xfrm>
      </p:grpSpPr>
      <p:sp>
        <p:nvSpPr>
          <p:cNvPr id="834" name="Google Shape;834;g2625d4c504b_0_310:notes"/>
          <p:cNvSpPr/>
          <p:nvPr>
            <p:ph idx="2" type="sldImg"/>
          </p:nvPr>
        </p:nvSpPr>
        <p:spPr>
          <a:xfrm>
            <a:off x="394931" y="686430"/>
            <a:ext cx="60681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35" name="Google Shape;835;g2625d4c504b_0_310:notes"/>
          <p:cNvSpPr txBox="1"/>
          <p:nvPr>
            <p:ph idx="1" type="body"/>
          </p:nvPr>
        </p:nvSpPr>
        <p:spPr>
          <a:xfrm>
            <a:off x="685800" y="4343402"/>
            <a:ext cx="5486400" cy="4114800"/>
          </a:xfrm>
          <a:prstGeom prst="rect">
            <a:avLst/>
          </a:prstGeom>
          <a:noFill/>
          <a:ln>
            <a:noFill/>
          </a:ln>
        </p:spPr>
        <p:txBody>
          <a:bodyPr anchorCtr="0" anchor="t" bIns="90400" lIns="90400" spcFirstLastPara="1" rIns="90400" wrap="square" tIns="90400">
            <a:noAutofit/>
          </a:bodyPr>
          <a:lstStyle/>
          <a:p>
            <a:pPr indent="0" lvl="0" marL="0" rtl="0" algn="l">
              <a:spcBef>
                <a:spcPts val="0"/>
              </a:spcBef>
              <a:spcAft>
                <a:spcPts val="0"/>
              </a:spcAft>
              <a:buNone/>
            </a:pPr>
            <a:r>
              <a:t/>
            </a:r>
            <a:endParaRPr/>
          </a:p>
        </p:txBody>
      </p:sp>
      <p:sp>
        <p:nvSpPr>
          <p:cNvPr id="836" name="Google Shape;836;g2625d4c504b_0_310:notes"/>
          <p:cNvSpPr txBox="1"/>
          <p:nvPr>
            <p:ph idx="12" type="sldNum"/>
          </p:nvPr>
        </p:nvSpPr>
        <p:spPr>
          <a:xfrm>
            <a:off x="3884615" y="8685215"/>
            <a:ext cx="2971800" cy="457200"/>
          </a:xfrm>
          <a:prstGeom prst="rect">
            <a:avLst/>
          </a:prstGeom>
          <a:noFill/>
          <a:ln>
            <a:noFill/>
          </a:ln>
        </p:spPr>
        <p:txBody>
          <a:bodyPr anchorCtr="0" anchor="b" bIns="45650" lIns="91300" spcFirstLastPara="1" rIns="91300" wrap="square" tIns="4565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5" name="Shape 855"/>
        <p:cNvGrpSpPr/>
        <p:nvPr/>
      </p:nvGrpSpPr>
      <p:grpSpPr>
        <a:xfrm>
          <a:off x="0" y="0"/>
          <a:ext cx="0" cy="0"/>
          <a:chOff x="0" y="0"/>
          <a:chExt cx="0" cy="0"/>
        </a:xfrm>
      </p:grpSpPr>
      <p:sp>
        <p:nvSpPr>
          <p:cNvPr id="856" name="Google Shape;856;g2625d4c504b_0_346:notes"/>
          <p:cNvSpPr/>
          <p:nvPr>
            <p:ph idx="2" type="sldImg"/>
          </p:nvPr>
        </p:nvSpPr>
        <p:spPr>
          <a:xfrm>
            <a:off x="394931" y="686430"/>
            <a:ext cx="60681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57" name="Google Shape;857;g2625d4c504b_0_346:notes"/>
          <p:cNvSpPr txBox="1"/>
          <p:nvPr>
            <p:ph idx="1" type="body"/>
          </p:nvPr>
        </p:nvSpPr>
        <p:spPr>
          <a:xfrm>
            <a:off x="685800" y="4343402"/>
            <a:ext cx="5486400" cy="4114800"/>
          </a:xfrm>
          <a:prstGeom prst="rect">
            <a:avLst/>
          </a:prstGeom>
          <a:noFill/>
          <a:ln>
            <a:noFill/>
          </a:ln>
        </p:spPr>
        <p:txBody>
          <a:bodyPr anchorCtr="0" anchor="t" bIns="90400" lIns="90400" spcFirstLastPara="1" rIns="90400" wrap="square" tIns="90400">
            <a:noAutofit/>
          </a:bodyPr>
          <a:lstStyle/>
          <a:p>
            <a:pPr indent="0" lvl="0" marL="0" rtl="0" algn="l">
              <a:spcBef>
                <a:spcPts val="0"/>
              </a:spcBef>
              <a:spcAft>
                <a:spcPts val="0"/>
              </a:spcAft>
              <a:buNone/>
            </a:pPr>
            <a:r>
              <a:t/>
            </a:r>
            <a:endParaRPr/>
          </a:p>
        </p:txBody>
      </p:sp>
      <p:sp>
        <p:nvSpPr>
          <p:cNvPr id="858" name="Google Shape;858;g2625d4c504b_0_346:notes"/>
          <p:cNvSpPr txBox="1"/>
          <p:nvPr>
            <p:ph idx="12" type="sldNum"/>
          </p:nvPr>
        </p:nvSpPr>
        <p:spPr>
          <a:xfrm>
            <a:off x="3884615" y="8685215"/>
            <a:ext cx="2971800" cy="457200"/>
          </a:xfrm>
          <a:prstGeom prst="rect">
            <a:avLst/>
          </a:prstGeom>
          <a:noFill/>
          <a:ln>
            <a:noFill/>
          </a:ln>
        </p:spPr>
        <p:txBody>
          <a:bodyPr anchorCtr="0" anchor="b" bIns="45650" lIns="91300" spcFirstLastPara="1" rIns="91300" wrap="square" tIns="4565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9" name="Shape 879"/>
        <p:cNvGrpSpPr/>
        <p:nvPr/>
      </p:nvGrpSpPr>
      <p:grpSpPr>
        <a:xfrm>
          <a:off x="0" y="0"/>
          <a:ext cx="0" cy="0"/>
          <a:chOff x="0" y="0"/>
          <a:chExt cx="0" cy="0"/>
        </a:xfrm>
      </p:grpSpPr>
      <p:sp>
        <p:nvSpPr>
          <p:cNvPr id="880" name="Google Shape;880;g3da1f0c1a06_0_301:notes"/>
          <p:cNvSpPr/>
          <p:nvPr>
            <p:ph idx="2" type="sldImg"/>
          </p:nvPr>
        </p:nvSpPr>
        <p:spPr>
          <a:xfrm>
            <a:off x="394931" y="686430"/>
            <a:ext cx="60681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81" name="Google Shape;881;g3da1f0c1a06_0_301:notes"/>
          <p:cNvSpPr txBox="1"/>
          <p:nvPr>
            <p:ph idx="1" type="body"/>
          </p:nvPr>
        </p:nvSpPr>
        <p:spPr>
          <a:xfrm>
            <a:off x="685800" y="4343402"/>
            <a:ext cx="5486400" cy="4114800"/>
          </a:xfrm>
          <a:prstGeom prst="rect">
            <a:avLst/>
          </a:prstGeom>
          <a:noFill/>
          <a:ln>
            <a:noFill/>
          </a:ln>
        </p:spPr>
        <p:txBody>
          <a:bodyPr anchorCtr="0" anchor="t" bIns="90400" lIns="90400" spcFirstLastPara="1" rIns="90400" wrap="square" tIns="90400">
            <a:noAutofit/>
          </a:bodyPr>
          <a:lstStyle/>
          <a:p>
            <a:pPr indent="0" lvl="0" marL="0" rtl="0" algn="l">
              <a:spcBef>
                <a:spcPts val="0"/>
              </a:spcBef>
              <a:spcAft>
                <a:spcPts val="0"/>
              </a:spcAft>
              <a:buNone/>
            </a:pPr>
            <a:r>
              <a:t/>
            </a:r>
            <a:endParaRPr/>
          </a:p>
        </p:txBody>
      </p:sp>
      <p:sp>
        <p:nvSpPr>
          <p:cNvPr id="882" name="Google Shape;882;g3da1f0c1a06_0_301:notes"/>
          <p:cNvSpPr txBox="1"/>
          <p:nvPr>
            <p:ph idx="12" type="sldNum"/>
          </p:nvPr>
        </p:nvSpPr>
        <p:spPr>
          <a:xfrm>
            <a:off x="3884615" y="8685215"/>
            <a:ext cx="2971800" cy="457200"/>
          </a:xfrm>
          <a:prstGeom prst="rect">
            <a:avLst/>
          </a:prstGeom>
          <a:noFill/>
          <a:ln>
            <a:noFill/>
          </a:ln>
        </p:spPr>
        <p:txBody>
          <a:bodyPr anchorCtr="0" anchor="b" bIns="45650" lIns="91300" spcFirstLastPara="1" rIns="91300" wrap="square" tIns="4565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6" name="Shape 886"/>
        <p:cNvGrpSpPr/>
        <p:nvPr/>
      </p:nvGrpSpPr>
      <p:grpSpPr>
        <a:xfrm>
          <a:off x="0" y="0"/>
          <a:ext cx="0" cy="0"/>
          <a:chOff x="0" y="0"/>
          <a:chExt cx="0" cy="0"/>
        </a:xfrm>
      </p:grpSpPr>
      <p:sp>
        <p:nvSpPr>
          <p:cNvPr id="887" name="Google Shape;887;g2c17bf7dbf1_0_235:notes"/>
          <p:cNvSpPr/>
          <p:nvPr>
            <p:ph idx="2" type="sldImg"/>
          </p:nvPr>
        </p:nvSpPr>
        <p:spPr>
          <a:xfrm>
            <a:off x="394931" y="686430"/>
            <a:ext cx="60681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88" name="Google Shape;888;g2c17bf7dbf1_0_235:notes"/>
          <p:cNvSpPr txBox="1"/>
          <p:nvPr>
            <p:ph idx="1" type="body"/>
          </p:nvPr>
        </p:nvSpPr>
        <p:spPr>
          <a:xfrm>
            <a:off x="685800" y="4343402"/>
            <a:ext cx="5486400" cy="4114800"/>
          </a:xfrm>
          <a:prstGeom prst="rect">
            <a:avLst/>
          </a:prstGeom>
          <a:noFill/>
          <a:ln>
            <a:noFill/>
          </a:ln>
        </p:spPr>
        <p:txBody>
          <a:bodyPr anchorCtr="0" anchor="t" bIns="90400" lIns="90400" spcFirstLastPara="1" rIns="90400" wrap="square" tIns="90400">
            <a:noAutofit/>
          </a:bodyPr>
          <a:lstStyle/>
          <a:p>
            <a:pPr indent="0" lvl="0" marL="0" rtl="0" algn="l">
              <a:spcBef>
                <a:spcPts val="0"/>
              </a:spcBef>
              <a:spcAft>
                <a:spcPts val="0"/>
              </a:spcAft>
              <a:buNone/>
            </a:pPr>
            <a:r>
              <a:t/>
            </a:r>
            <a:endParaRPr/>
          </a:p>
        </p:txBody>
      </p:sp>
      <p:sp>
        <p:nvSpPr>
          <p:cNvPr id="889" name="Google Shape;889;g2c17bf7dbf1_0_235:notes"/>
          <p:cNvSpPr txBox="1"/>
          <p:nvPr>
            <p:ph idx="12" type="sldNum"/>
          </p:nvPr>
        </p:nvSpPr>
        <p:spPr>
          <a:xfrm>
            <a:off x="3884615" y="8685215"/>
            <a:ext cx="2971800" cy="457200"/>
          </a:xfrm>
          <a:prstGeom prst="rect">
            <a:avLst/>
          </a:prstGeom>
          <a:noFill/>
          <a:ln>
            <a:noFill/>
          </a:ln>
        </p:spPr>
        <p:txBody>
          <a:bodyPr anchorCtr="0" anchor="b" bIns="45650" lIns="91300" spcFirstLastPara="1" rIns="91300" wrap="square" tIns="4565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0" name="Shape 900"/>
        <p:cNvGrpSpPr/>
        <p:nvPr/>
      </p:nvGrpSpPr>
      <p:grpSpPr>
        <a:xfrm>
          <a:off x="0" y="0"/>
          <a:ext cx="0" cy="0"/>
          <a:chOff x="0" y="0"/>
          <a:chExt cx="0" cy="0"/>
        </a:xfrm>
      </p:grpSpPr>
      <p:sp>
        <p:nvSpPr>
          <p:cNvPr id="901" name="Google Shape;901;g2c17bf7dbf1_0_258:notes"/>
          <p:cNvSpPr/>
          <p:nvPr>
            <p:ph idx="2" type="sldImg"/>
          </p:nvPr>
        </p:nvSpPr>
        <p:spPr>
          <a:xfrm>
            <a:off x="394931" y="686430"/>
            <a:ext cx="60681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02" name="Google Shape;902;g2c17bf7dbf1_0_258:notes"/>
          <p:cNvSpPr txBox="1"/>
          <p:nvPr>
            <p:ph idx="1" type="body"/>
          </p:nvPr>
        </p:nvSpPr>
        <p:spPr>
          <a:xfrm>
            <a:off x="685800" y="4343402"/>
            <a:ext cx="5486400" cy="4114800"/>
          </a:xfrm>
          <a:prstGeom prst="rect">
            <a:avLst/>
          </a:prstGeom>
          <a:noFill/>
          <a:ln>
            <a:noFill/>
          </a:ln>
        </p:spPr>
        <p:txBody>
          <a:bodyPr anchorCtr="0" anchor="t" bIns="90400" lIns="90400" spcFirstLastPara="1" rIns="90400" wrap="square" tIns="904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200" u="none" cap="none" strike="noStrike">
              <a:solidFill>
                <a:schemeClr val="dk1"/>
              </a:solidFill>
              <a:latin typeface="Calibri"/>
              <a:ea typeface="Calibri"/>
              <a:cs typeface="Calibri"/>
              <a:sym typeface="Calibri"/>
            </a:endParaRPr>
          </a:p>
        </p:txBody>
      </p:sp>
      <p:sp>
        <p:nvSpPr>
          <p:cNvPr id="903" name="Google Shape;903;g2c17bf7dbf1_0_258:notes"/>
          <p:cNvSpPr txBox="1"/>
          <p:nvPr>
            <p:ph idx="12" type="sldNum"/>
          </p:nvPr>
        </p:nvSpPr>
        <p:spPr>
          <a:xfrm>
            <a:off x="3884615" y="8685215"/>
            <a:ext cx="2971800" cy="457200"/>
          </a:xfrm>
          <a:prstGeom prst="rect">
            <a:avLst/>
          </a:prstGeom>
          <a:noFill/>
          <a:ln>
            <a:noFill/>
          </a:ln>
        </p:spPr>
        <p:txBody>
          <a:bodyPr anchorCtr="0" anchor="b" bIns="45650" lIns="91300" spcFirstLastPara="1" rIns="91300" wrap="square" tIns="4565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g3da1f0c1a06_0_139:notes"/>
          <p:cNvSpPr/>
          <p:nvPr>
            <p:ph idx="2" type="sldImg"/>
          </p:nvPr>
        </p:nvSpPr>
        <p:spPr>
          <a:xfrm>
            <a:off x="394931" y="686430"/>
            <a:ext cx="60681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7" name="Google Shape;97;g3da1f0c1a06_0_139:notes"/>
          <p:cNvSpPr txBox="1"/>
          <p:nvPr>
            <p:ph idx="1" type="body"/>
          </p:nvPr>
        </p:nvSpPr>
        <p:spPr>
          <a:xfrm>
            <a:off x="685800" y="4343402"/>
            <a:ext cx="5486400" cy="4114800"/>
          </a:xfrm>
          <a:prstGeom prst="rect">
            <a:avLst/>
          </a:prstGeom>
          <a:noFill/>
          <a:ln>
            <a:noFill/>
          </a:ln>
        </p:spPr>
        <p:txBody>
          <a:bodyPr anchorCtr="0" anchor="t" bIns="90400" lIns="90400" spcFirstLastPara="1" rIns="90400" wrap="square" tIns="90400">
            <a:noAutofit/>
          </a:bodyPr>
          <a:lstStyle/>
          <a:p>
            <a:pPr indent="0" lvl="0" marL="0" rtl="0" algn="l">
              <a:spcBef>
                <a:spcPts val="0"/>
              </a:spcBef>
              <a:spcAft>
                <a:spcPts val="0"/>
              </a:spcAft>
              <a:buNone/>
            </a:pPr>
            <a:r>
              <a:t/>
            </a:r>
            <a:endParaRPr/>
          </a:p>
        </p:txBody>
      </p:sp>
      <p:sp>
        <p:nvSpPr>
          <p:cNvPr id="98" name="Google Shape;98;g3da1f0c1a06_0_139:notes"/>
          <p:cNvSpPr txBox="1"/>
          <p:nvPr>
            <p:ph idx="12" type="sldNum"/>
          </p:nvPr>
        </p:nvSpPr>
        <p:spPr>
          <a:xfrm>
            <a:off x="3884615" y="8685215"/>
            <a:ext cx="2971800" cy="457200"/>
          </a:xfrm>
          <a:prstGeom prst="rect">
            <a:avLst/>
          </a:prstGeom>
          <a:noFill/>
          <a:ln>
            <a:noFill/>
          </a:ln>
        </p:spPr>
        <p:txBody>
          <a:bodyPr anchorCtr="0" anchor="b" bIns="45650" lIns="91300" spcFirstLastPara="1" rIns="91300" wrap="square" tIns="4565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4" name="Shape 914"/>
        <p:cNvGrpSpPr/>
        <p:nvPr/>
      </p:nvGrpSpPr>
      <p:grpSpPr>
        <a:xfrm>
          <a:off x="0" y="0"/>
          <a:ext cx="0" cy="0"/>
          <a:chOff x="0" y="0"/>
          <a:chExt cx="0" cy="0"/>
        </a:xfrm>
      </p:grpSpPr>
      <p:sp>
        <p:nvSpPr>
          <p:cNvPr id="915" name="Google Shape;915;g2c17bf7dbf1_0_272:notes"/>
          <p:cNvSpPr/>
          <p:nvPr>
            <p:ph idx="2" type="sldImg"/>
          </p:nvPr>
        </p:nvSpPr>
        <p:spPr>
          <a:xfrm>
            <a:off x="394931" y="686430"/>
            <a:ext cx="60681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16" name="Google Shape;916;g2c17bf7dbf1_0_272:notes"/>
          <p:cNvSpPr txBox="1"/>
          <p:nvPr>
            <p:ph idx="1" type="body"/>
          </p:nvPr>
        </p:nvSpPr>
        <p:spPr>
          <a:xfrm>
            <a:off x="685800" y="4343402"/>
            <a:ext cx="5486400" cy="4114800"/>
          </a:xfrm>
          <a:prstGeom prst="rect">
            <a:avLst/>
          </a:prstGeom>
          <a:noFill/>
          <a:ln>
            <a:noFill/>
          </a:ln>
        </p:spPr>
        <p:txBody>
          <a:bodyPr anchorCtr="0" anchor="t" bIns="90400" lIns="90400" spcFirstLastPara="1" rIns="90400" wrap="square" tIns="90400">
            <a:noAutofit/>
          </a:bodyPr>
          <a:lstStyle/>
          <a:p>
            <a:pPr indent="0" lvl="0" marL="0" marR="0" rtl="0" algn="l">
              <a:lnSpc>
                <a:spcPct val="100000"/>
              </a:lnSpc>
              <a:spcBef>
                <a:spcPts val="0"/>
              </a:spcBef>
              <a:spcAft>
                <a:spcPts val="0"/>
              </a:spcAft>
              <a:buClr>
                <a:srgbClr val="000000"/>
              </a:buClr>
              <a:buSzPts val="1400"/>
              <a:buFont typeface="Arial"/>
              <a:buNone/>
            </a:pPr>
            <a:r>
              <a:rPr lang="en" sz="1200">
                <a:solidFill>
                  <a:schemeClr val="dk1"/>
                </a:solidFill>
                <a:latin typeface="Calibri"/>
                <a:ea typeface="Calibri"/>
                <a:cs typeface="Calibri"/>
                <a:sym typeface="Calibri"/>
              </a:rPr>
              <a:t>What happens when this westerly wind shear impinges on an updraft? We get the development of pressure perturbations, with high pressure development upshear of the updraft, and low pressure development downshear. Physically, you can think of this updraft as a log sitting in a stream, where you would observe a buildup of mass on the upstream side of the log, and a mass deficit downstream. In reality, these pressure perturbations are related to a complex interaction between the background environmental shear and the gradient in vertical motion accompanying the updraft.</a:t>
            </a:r>
            <a:endParaRPr b="0" i="0" sz="1200" u="none" cap="none" strike="noStrike">
              <a:solidFill>
                <a:schemeClr val="dk1"/>
              </a:solidFill>
              <a:latin typeface="Calibri"/>
              <a:ea typeface="Calibri"/>
              <a:cs typeface="Calibri"/>
              <a:sym typeface="Calibri"/>
            </a:endParaRPr>
          </a:p>
        </p:txBody>
      </p:sp>
      <p:sp>
        <p:nvSpPr>
          <p:cNvPr id="917" name="Google Shape;917;g2c17bf7dbf1_0_272:notes"/>
          <p:cNvSpPr txBox="1"/>
          <p:nvPr>
            <p:ph idx="12" type="sldNum"/>
          </p:nvPr>
        </p:nvSpPr>
        <p:spPr>
          <a:xfrm>
            <a:off x="3884615" y="8685215"/>
            <a:ext cx="2971800" cy="457200"/>
          </a:xfrm>
          <a:prstGeom prst="rect">
            <a:avLst/>
          </a:prstGeom>
          <a:noFill/>
          <a:ln>
            <a:noFill/>
          </a:ln>
        </p:spPr>
        <p:txBody>
          <a:bodyPr anchorCtr="0" anchor="b" bIns="45650" lIns="91300" spcFirstLastPara="1" rIns="91300" wrap="square" tIns="4565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0" name="Shape 940"/>
        <p:cNvGrpSpPr/>
        <p:nvPr/>
      </p:nvGrpSpPr>
      <p:grpSpPr>
        <a:xfrm>
          <a:off x="0" y="0"/>
          <a:ext cx="0" cy="0"/>
          <a:chOff x="0" y="0"/>
          <a:chExt cx="0" cy="0"/>
        </a:xfrm>
      </p:grpSpPr>
      <p:sp>
        <p:nvSpPr>
          <p:cNvPr id="941" name="Google Shape;941;g2c17bf7dbf1_0_298:notes"/>
          <p:cNvSpPr/>
          <p:nvPr>
            <p:ph idx="2" type="sldImg"/>
          </p:nvPr>
        </p:nvSpPr>
        <p:spPr>
          <a:xfrm>
            <a:off x="394931" y="686430"/>
            <a:ext cx="60681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42" name="Google Shape;942;g2c17bf7dbf1_0_298:notes"/>
          <p:cNvSpPr txBox="1"/>
          <p:nvPr>
            <p:ph idx="1" type="body"/>
          </p:nvPr>
        </p:nvSpPr>
        <p:spPr>
          <a:xfrm>
            <a:off x="685800" y="4343402"/>
            <a:ext cx="5486400" cy="4114800"/>
          </a:xfrm>
          <a:prstGeom prst="rect">
            <a:avLst/>
          </a:prstGeom>
          <a:noFill/>
          <a:ln>
            <a:noFill/>
          </a:ln>
        </p:spPr>
        <p:txBody>
          <a:bodyPr anchorCtr="0" anchor="t" bIns="90400" lIns="90400" spcFirstLastPara="1" rIns="90400" wrap="square" tIns="90400">
            <a:noAutofit/>
          </a:bodyPr>
          <a:lstStyle/>
          <a:p>
            <a:pPr indent="0" lvl="0" marL="0" marR="0" rtl="0" algn="l">
              <a:lnSpc>
                <a:spcPct val="100000"/>
              </a:lnSpc>
              <a:spcBef>
                <a:spcPts val="0"/>
              </a:spcBef>
              <a:spcAft>
                <a:spcPts val="0"/>
              </a:spcAft>
              <a:buClr>
                <a:srgbClr val="000000"/>
              </a:buClr>
              <a:buSzPts val="1400"/>
              <a:buFont typeface="Arial"/>
              <a:buNone/>
            </a:pPr>
            <a:r>
              <a:rPr lang="en" sz="1200">
                <a:solidFill>
                  <a:schemeClr val="dk1"/>
                </a:solidFill>
                <a:latin typeface="Calibri"/>
                <a:ea typeface="Calibri"/>
                <a:cs typeface="Calibri"/>
                <a:sym typeface="Calibri"/>
              </a:rPr>
              <a:t>This “updraft-in-shear” effect is maximized where the shear and updraft are strongest, which will often be aloft (at least with respect to updraft strength). As you may expect, the high pressure aloft induces dynamic subsidence upshear of the updraft, while the low pressure drives dynamic lifting downshear of the updraft.  </a:t>
            </a:r>
            <a:endParaRPr b="0" i="0" sz="1200" u="none" cap="none" strike="noStrike">
              <a:solidFill>
                <a:schemeClr val="dk1"/>
              </a:solidFill>
              <a:latin typeface="Calibri"/>
              <a:ea typeface="Calibri"/>
              <a:cs typeface="Calibri"/>
              <a:sym typeface="Calibri"/>
            </a:endParaRPr>
          </a:p>
        </p:txBody>
      </p:sp>
      <p:sp>
        <p:nvSpPr>
          <p:cNvPr id="943" name="Google Shape;943;g2c17bf7dbf1_0_298:notes"/>
          <p:cNvSpPr txBox="1"/>
          <p:nvPr>
            <p:ph idx="12" type="sldNum"/>
          </p:nvPr>
        </p:nvSpPr>
        <p:spPr>
          <a:xfrm>
            <a:off x="3884615" y="8685215"/>
            <a:ext cx="2971800" cy="457200"/>
          </a:xfrm>
          <a:prstGeom prst="rect">
            <a:avLst/>
          </a:prstGeom>
          <a:noFill/>
          <a:ln>
            <a:noFill/>
          </a:ln>
        </p:spPr>
        <p:txBody>
          <a:bodyPr anchorCtr="0" anchor="b" bIns="45650" lIns="91300" spcFirstLastPara="1" rIns="91300" wrap="square" tIns="4565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5" name="Shape 955"/>
        <p:cNvGrpSpPr/>
        <p:nvPr/>
      </p:nvGrpSpPr>
      <p:grpSpPr>
        <a:xfrm>
          <a:off x="0" y="0"/>
          <a:ext cx="0" cy="0"/>
          <a:chOff x="0" y="0"/>
          <a:chExt cx="0" cy="0"/>
        </a:xfrm>
      </p:grpSpPr>
      <p:sp>
        <p:nvSpPr>
          <p:cNvPr id="956" name="Google Shape;956;g2c17bf7dbf1_0_313:notes"/>
          <p:cNvSpPr/>
          <p:nvPr>
            <p:ph idx="2" type="sldImg"/>
          </p:nvPr>
        </p:nvSpPr>
        <p:spPr>
          <a:xfrm>
            <a:off x="394931" y="686430"/>
            <a:ext cx="60681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57" name="Google Shape;957;g2c17bf7dbf1_0_313:notes"/>
          <p:cNvSpPr txBox="1"/>
          <p:nvPr>
            <p:ph idx="1" type="body"/>
          </p:nvPr>
        </p:nvSpPr>
        <p:spPr>
          <a:xfrm>
            <a:off x="685800" y="4343402"/>
            <a:ext cx="5486400" cy="4114800"/>
          </a:xfrm>
          <a:prstGeom prst="rect">
            <a:avLst/>
          </a:prstGeom>
          <a:noFill/>
          <a:ln>
            <a:noFill/>
          </a:ln>
        </p:spPr>
        <p:txBody>
          <a:bodyPr anchorCtr="0" anchor="t" bIns="90400" lIns="90400" spcFirstLastPara="1" rIns="90400" wrap="square" tIns="904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200" u="none" cap="none" strike="noStrike">
              <a:solidFill>
                <a:schemeClr val="dk1"/>
              </a:solidFill>
              <a:latin typeface="Calibri"/>
              <a:ea typeface="Calibri"/>
              <a:cs typeface="Calibri"/>
              <a:sym typeface="Calibri"/>
            </a:endParaRPr>
          </a:p>
        </p:txBody>
      </p:sp>
      <p:sp>
        <p:nvSpPr>
          <p:cNvPr id="958" name="Google Shape;958;g2c17bf7dbf1_0_313:notes"/>
          <p:cNvSpPr txBox="1"/>
          <p:nvPr>
            <p:ph idx="12" type="sldNum"/>
          </p:nvPr>
        </p:nvSpPr>
        <p:spPr>
          <a:xfrm>
            <a:off x="3884615" y="8685215"/>
            <a:ext cx="2971800" cy="457200"/>
          </a:xfrm>
          <a:prstGeom prst="rect">
            <a:avLst/>
          </a:prstGeom>
          <a:noFill/>
          <a:ln>
            <a:noFill/>
          </a:ln>
        </p:spPr>
        <p:txBody>
          <a:bodyPr anchorCtr="0" anchor="b" bIns="45650" lIns="91300" spcFirstLastPara="1" rIns="91300" wrap="square" tIns="4565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8" name="Shape 968"/>
        <p:cNvGrpSpPr/>
        <p:nvPr/>
      </p:nvGrpSpPr>
      <p:grpSpPr>
        <a:xfrm>
          <a:off x="0" y="0"/>
          <a:ext cx="0" cy="0"/>
          <a:chOff x="0" y="0"/>
          <a:chExt cx="0" cy="0"/>
        </a:xfrm>
      </p:grpSpPr>
      <p:sp>
        <p:nvSpPr>
          <p:cNvPr id="969" name="Google Shape;969;g2c17bf7dbf1_0_326:notes"/>
          <p:cNvSpPr/>
          <p:nvPr>
            <p:ph idx="2" type="sldImg"/>
          </p:nvPr>
        </p:nvSpPr>
        <p:spPr>
          <a:xfrm>
            <a:off x="394931" y="686430"/>
            <a:ext cx="60681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70" name="Google Shape;970;g2c17bf7dbf1_0_326:notes"/>
          <p:cNvSpPr txBox="1"/>
          <p:nvPr>
            <p:ph idx="1" type="body"/>
          </p:nvPr>
        </p:nvSpPr>
        <p:spPr>
          <a:xfrm>
            <a:off x="685800" y="4343402"/>
            <a:ext cx="5486400" cy="4114800"/>
          </a:xfrm>
          <a:prstGeom prst="rect">
            <a:avLst/>
          </a:prstGeom>
          <a:noFill/>
          <a:ln>
            <a:noFill/>
          </a:ln>
        </p:spPr>
        <p:txBody>
          <a:bodyPr anchorCtr="0" anchor="t" bIns="90400" lIns="90400" spcFirstLastPara="1" rIns="90400" wrap="square" tIns="90400">
            <a:noAutofit/>
          </a:bodyPr>
          <a:lstStyle/>
          <a:p>
            <a:pPr indent="0" lvl="0" marL="0" rtl="0" algn="l">
              <a:spcBef>
                <a:spcPts val="0"/>
              </a:spcBef>
              <a:spcAft>
                <a:spcPts val="0"/>
              </a:spcAft>
              <a:buClr>
                <a:schemeClr val="dk1"/>
              </a:buClr>
              <a:buSzPts val="1400"/>
              <a:buFont typeface="Arial"/>
              <a:buNone/>
            </a:pPr>
            <a:r>
              <a:t/>
            </a:r>
            <a:endParaRPr b="0" i="0" sz="1200" u="none" cap="none" strike="noStrike">
              <a:solidFill>
                <a:schemeClr val="dk1"/>
              </a:solidFill>
              <a:latin typeface="Calibri"/>
              <a:ea typeface="Calibri"/>
              <a:cs typeface="Calibri"/>
              <a:sym typeface="Calibri"/>
            </a:endParaRPr>
          </a:p>
        </p:txBody>
      </p:sp>
      <p:sp>
        <p:nvSpPr>
          <p:cNvPr id="971" name="Google Shape;971;g2c17bf7dbf1_0_326:notes"/>
          <p:cNvSpPr txBox="1"/>
          <p:nvPr>
            <p:ph idx="12" type="sldNum"/>
          </p:nvPr>
        </p:nvSpPr>
        <p:spPr>
          <a:xfrm>
            <a:off x="3884615" y="8685215"/>
            <a:ext cx="2971800" cy="457200"/>
          </a:xfrm>
          <a:prstGeom prst="rect">
            <a:avLst/>
          </a:prstGeom>
          <a:noFill/>
          <a:ln>
            <a:noFill/>
          </a:ln>
        </p:spPr>
        <p:txBody>
          <a:bodyPr anchorCtr="0" anchor="b" bIns="45650" lIns="91300" spcFirstLastPara="1" rIns="91300" wrap="square" tIns="4565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3" name="Shape 1003"/>
        <p:cNvGrpSpPr/>
        <p:nvPr/>
      </p:nvGrpSpPr>
      <p:grpSpPr>
        <a:xfrm>
          <a:off x="0" y="0"/>
          <a:ext cx="0" cy="0"/>
          <a:chOff x="0" y="0"/>
          <a:chExt cx="0" cy="0"/>
        </a:xfrm>
      </p:grpSpPr>
      <p:sp>
        <p:nvSpPr>
          <p:cNvPr id="1004" name="Google Shape;1004;g2c17bf7dbf1_0_361:notes"/>
          <p:cNvSpPr/>
          <p:nvPr>
            <p:ph idx="2" type="sldImg"/>
          </p:nvPr>
        </p:nvSpPr>
        <p:spPr>
          <a:xfrm>
            <a:off x="394931" y="686430"/>
            <a:ext cx="60681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05" name="Google Shape;1005;g2c17bf7dbf1_0_361:notes"/>
          <p:cNvSpPr txBox="1"/>
          <p:nvPr>
            <p:ph idx="1" type="body"/>
          </p:nvPr>
        </p:nvSpPr>
        <p:spPr>
          <a:xfrm>
            <a:off x="685800" y="4343402"/>
            <a:ext cx="5486400" cy="4114800"/>
          </a:xfrm>
          <a:prstGeom prst="rect">
            <a:avLst/>
          </a:prstGeom>
          <a:noFill/>
          <a:ln>
            <a:noFill/>
          </a:ln>
        </p:spPr>
        <p:txBody>
          <a:bodyPr anchorCtr="0" anchor="t" bIns="90400" lIns="90400" spcFirstLastPara="1" rIns="90400" wrap="square" tIns="90400">
            <a:noAutofit/>
          </a:bodyPr>
          <a:lstStyle/>
          <a:p>
            <a:pPr indent="0" lvl="0" marL="0" rtl="0" algn="l">
              <a:spcBef>
                <a:spcPts val="0"/>
              </a:spcBef>
              <a:spcAft>
                <a:spcPts val="0"/>
              </a:spcAft>
              <a:buClr>
                <a:schemeClr val="dk1"/>
              </a:buClr>
              <a:buSzPts val="1400"/>
              <a:buFont typeface="Arial"/>
              <a:buNone/>
            </a:pPr>
            <a:r>
              <a:t/>
            </a:r>
            <a:endParaRPr b="0" i="0" sz="1200" u="none" cap="none" strike="noStrike">
              <a:solidFill>
                <a:schemeClr val="dk1"/>
              </a:solidFill>
              <a:latin typeface="Calibri"/>
              <a:ea typeface="Calibri"/>
              <a:cs typeface="Calibri"/>
              <a:sym typeface="Calibri"/>
            </a:endParaRPr>
          </a:p>
        </p:txBody>
      </p:sp>
      <p:sp>
        <p:nvSpPr>
          <p:cNvPr id="1006" name="Google Shape;1006;g2c17bf7dbf1_0_361:notes"/>
          <p:cNvSpPr txBox="1"/>
          <p:nvPr>
            <p:ph idx="12" type="sldNum"/>
          </p:nvPr>
        </p:nvSpPr>
        <p:spPr>
          <a:xfrm>
            <a:off x="3884615" y="8685215"/>
            <a:ext cx="2971800" cy="457200"/>
          </a:xfrm>
          <a:prstGeom prst="rect">
            <a:avLst/>
          </a:prstGeom>
          <a:noFill/>
          <a:ln>
            <a:noFill/>
          </a:ln>
        </p:spPr>
        <p:txBody>
          <a:bodyPr anchorCtr="0" anchor="b" bIns="45650" lIns="91300" spcFirstLastPara="1" rIns="91300" wrap="square" tIns="4565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5" name="Shape 1035"/>
        <p:cNvGrpSpPr/>
        <p:nvPr/>
      </p:nvGrpSpPr>
      <p:grpSpPr>
        <a:xfrm>
          <a:off x="0" y="0"/>
          <a:ext cx="0" cy="0"/>
          <a:chOff x="0" y="0"/>
          <a:chExt cx="0" cy="0"/>
        </a:xfrm>
      </p:grpSpPr>
      <p:sp>
        <p:nvSpPr>
          <p:cNvPr id="1036" name="Google Shape;1036;g2c17bf7dbf1_0_393:notes"/>
          <p:cNvSpPr/>
          <p:nvPr>
            <p:ph idx="2" type="sldImg"/>
          </p:nvPr>
        </p:nvSpPr>
        <p:spPr>
          <a:xfrm>
            <a:off x="394931" y="686430"/>
            <a:ext cx="60681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37" name="Google Shape;1037;g2c17bf7dbf1_0_393:notes"/>
          <p:cNvSpPr txBox="1"/>
          <p:nvPr>
            <p:ph idx="1" type="body"/>
          </p:nvPr>
        </p:nvSpPr>
        <p:spPr>
          <a:xfrm>
            <a:off x="685800" y="4343402"/>
            <a:ext cx="5486400" cy="4114800"/>
          </a:xfrm>
          <a:prstGeom prst="rect">
            <a:avLst/>
          </a:prstGeom>
          <a:noFill/>
          <a:ln>
            <a:noFill/>
          </a:ln>
        </p:spPr>
        <p:txBody>
          <a:bodyPr anchorCtr="0" anchor="t" bIns="90400" lIns="90400" spcFirstLastPara="1" rIns="90400" wrap="square" tIns="90400">
            <a:noAutofit/>
          </a:bodyPr>
          <a:lstStyle/>
          <a:p>
            <a:pPr indent="0" lvl="0" marL="0" rtl="0" algn="l">
              <a:spcBef>
                <a:spcPts val="0"/>
              </a:spcBef>
              <a:spcAft>
                <a:spcPts val="0"/>
              </a:spcAft>
              <a:buClr>
                <a:schemeClr val="dk1"/>
              </a:buClr>
              <a:buSzPts val="1400"/>
              <a:buFont typeface="Arial"/>
              <a:buNone/>
            </a:pPr>
            <a:r>
              <a:t/>
            </a:r>
            <a:endParaRPr b="0" i="0" sz="1200" u="none" cap="none" strike="noStrike">
              <a:solidFill>
                <a:schemeClr val="dk1"/>
              </a:solidFill>
              <a:latin typeface="Calibri"/>
              <a:ea typeface="Calibri"/>
              <a:cs typeface="Calibri"/>
              <a:sym typeface="Calibri"/>
            </a:endParaRPr>
          </a:p>
        </p:txBody>
      </p:sp>
      <p:sp>
        <p:nvSpPr>
          <p:cNvPr id="1038" name="Google Shape;1038;g2c17bf7dbf1_0_393:notes"/>
          <p:cNvSpPr txBox="1"/>
          <p:nvPr>
            <p:ph idx="12" type="sldNum"/>
          </p:nvPr>
        </p:nvSpPr>
        <p:spPr>
          <a:xfrm>
            <a:off x="3884615" y="8685215"/>
            <a:ext cx="2971800" cy="457200"/>
          </a:xfrm>
          <a:prstGeom prst="rect">
            <a:avLst/>
          </a:prstGeom>
          <a:noFill/>
          <a:ln>
            <a:noFill/>
          </a:ln>
        </p:spPr>
        <p:txBody>
          <a:bodyPr anchorCtr="0" anchor="b" bIns="45650" lIns="91300" spcFirstLastPara="1" rIns="91300" wrap="square" tIns="4565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6" name="Shape 1046"/>
        <p:cNvGrpSpPr/>
        <p:nvPr/>
      </p:nvGrpSpPr>
      <p:grpSpPr>
        <a:xfrm>
          <a:off x="0" y="0"/>
          <a:ext cx="0" cy="0"/>
          <a:chOff x="0" y="0"/>
          <a:chExt cx="0" cy="0"/>
        </a:xfrm>
      </p:grpSpPr>
      <p:sp>
        <p:nvSpPr>
          <p:cNvPr id="1047" name="Google Shape;1047;g2c17bf7dbf1_0_404:notes"/>
          <p:cNvSpPr/>
          <p:nvPr>
            <p:ph idx="2" type="sldImg"/>
          </p:nvPr>
        </p:nvSpPr>
        <p:spPr>
          <a:xfrm>
            <a:off x="394931" y="686430"/>
            <a:ext cx="60681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48" name="Google Shape;1048;g2c17bf7dbf1_0_404:notes"/>
          <p:cNvSpPr txBox="1"/>
          <p:nvPr>
            <p:ph idx="1" type="body"/>
          </p:nvPr>
        </p:nvSpPr>
        <p:spPr>
          <a:xfrm>
            <a:off x="685800" y="4343402"/>
            <a:ext cx="5486400" cy="4114800"/>
          </a:xfrm>
          <a:prstGeom prst="rect">
            <a:avLst/>
          </a:prstGeom>
          <a:noFill/>
          <a:ln>
            <a:noFill/>
          </a:ln>
        </p:spPr>
        <p:txBody>
          <a:bodyPr anchorCtr="0" anchor="t" bIns="90400" lIns="90400" spcFirstLastPara="1" rIns="90400" wrap="square" tIns="90400">
            <a:noAutofit/>
          </a:bodyPr>
          <a:lstStyle/>
          <a:p>
            <a:pPr indent="0" lvl="0" marL="0" rtl="0" algn="l">
              <a:spcBef>
                <a:spcPts val="0"/>
              </a:spcBef>
              <a:spcAft>
                <a:spcPts val="0"/>
              </a:spcAft>
              <a:buClr>
                <a:schemeClr val="dk1"/>
              </a:buClr>
              <a:buSzPts val="1400"/>
              <a:buFont typeface="Arial"/>
              <a:buNone/>
            </a:pPr>
            <a:r>
              <a:t/>
            </a:r>
            <a:endParaRPr b="0" i="0" sz="1200" u="none" cap="none" strike="noStrike">
              <a:solidFill>
                <a:schemeClr val="dk1"/>
              </a:solidFill>
              <a:latin typeface="Calibri"/>
              <a:ea typeface="Calibri"/>
              <a:cs typeface="Calibri"/>
              <a:sym typeface="Calibri"/>
            </a:endParaRPr>
          </a:p>
        </p:txBody>
      </p:sp>
      <p:sp>
        <p:nvSpPr>
          <p:cNvPr id="1049" name="Google Shape;1049;g2c17bf7dbf1_0_404:notes"/>
          <p:cNvSpPr txBox="1"/>
          <p:nvPr>
            <p:ph idx="12" type="sldNum"/>
          </p:nvPr>
        </p:nvSpPr>
        <p:spPr>
          <a:xfrm>
            <a:off x="3884615" y="8685215"/>
            <a:ext cx="2971800" cy="457200"/>
          </a:xfrm>
          <a:prstGeom prst="rect">
            <a:avLst/>
          </a:prstGeom>
          <a:noFill/>
          <a:ln>
            <a:noFill/>
          </a:ln>
        </p:spPr>
        <p:txBody>
          <a:bodyPr anchorCtr="0" anchor="b" bIns="45650" lIns="91300" spcFirstLastPara="1" rIns="91300" wrap="square" tIns="4565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0" name="Shape 1080"/>
        <p:cNvGrpSpPr/>
        <p:nvPr/>
      </p:nvGrpSpPr>
      <p:grpSpPr>
        <a:xfrm>
          <a:off x="0" y="0"/>
          <a:ext cx="0" cy="0"/>
          <a:chOff x="0" y="0"/>
          <a:chExt cx="0" cy="0"/>
        </a:xfrm>
      </p:grpSpPr>
      <p:sp>
        <p:nvSpPr>
          <p:cNvPr id="1081" name="Google Shape;1081;g2c17bf7dbf1_0_438:notes"/>
          <p:cNvSpPr/>
          <p:nvPr>
            <p:ph idx="2" type="sldImg"/>
          </p:nvPr>
        </p:nvSpPr>
        <p:spPr>
          <a:xfrm>
            <a:off x="394931" y="686430"/>
            <a:ext cx="60681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82" name="Google Shape;1082;g2c17bf7dbf1_0_438:notes"/>
          <p:cNvSpPr txBox="1"/>
          <p:nvPr>
            <p:ph idx="1" type="body"/>
          </p:nvPr>
        </p:nvSpPr>
        <p:spPr>
          <a:xfrm>
            <a:off x="685800" y="4343402"/>
            <a:ext cx="5486400" cy="4114800"/>
          </a:xfrm>
          <a:prstGeom prst="rect">
            <a:avLst/>
          </a:prstGeom>
          <a:noFill/>
          <a:ln>
            <a:noFill/>
          </a:ln>
        </p:spPr>
        <p:txBody>
          <a:bodyPr anchorCtr="0" anchor="t" bIns="90400" lIns="90400" spcFirstLastPara="1" rIns="90400" wrap="square" tIns="90400">
            <a:noAutofit/>
          </a:bodyPr>
          <a:lstStyle/>
          <a:p>
            <a:pPr indent="0" lvl="0" marL="0" rtl="0" algn="l">
              <a:spcBef>
                <a:spcPts val="0"/>
              </a:spcBef>
              <a:spcAft>
                <a:spcPts val="0"/>
              </a:spcAft>
              <a:buClr>
                <a:schemeClr val="dk1"/>
              </a:buClr>
              <a:buSzPts val="1400"/>
              <a:buFont typeface="Arial"/>
              <a:buNone/>
            </a:pPr>
            <a:r>
              <a:t/>
            </a:r>
            <a:endParaRPr b="0" i="0" sz="1200" u="none" cap="none" strike="noStrike">
              <a:solidFill>
                <a:schemeClr val="dk1"/>
              </a:solidFill>
              <a:latin typeface="Calibri"/>
              <a:ea typeface="Calibri"/>
              <a:cs typeface="Calibri"/>
              <a:sym typeface="Calibri"/>
            </a:endParaRPr>
          </a:p>
        </p:txBody>
      </p:sp>
      <p:sp>
        <p:nvSpPr>
          <p:cNvPr id="1083" name="Google Shape;1083;g2c17bf7dbf1_0_438:notes"/>
          <p:cNvSpPr txBox="1"/>
          <p:nvPr>
            <p:ph idx="12" type="sldNum"/>
          </p:nvPr>
        </p:nvSpPr>
        <p:spPr>
          <a:xfrm>
            <a:off x="3884615" y="8685215"/>
            <a:ext cx="2971800" cy="457200"/>
          </a:xfrm>
          <a:prstGeom prst="rect">
            <a:avLst/>
          </a:prstGeom>
          <a:noFill/>
          <a:ln>
            <a:noFill/>
          </a:ln>
        </p:spPr>
        <p:txBody>
          <a:bodyPr anchorCtr="0" anchor="b" bIns="45650" lIns="91300" spcFirstLastPara="1" rIns="91300" wrap="square" tIns="4565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9" name="Shape 1109"/>
        <p:cNvGrpSpPr/>
        <p:nvPr/>
      </p:nvGrpSpPr>
      <p:grpSpPr>
        <a:xfrm>
          <a:off x="0" y="0"/>
          <a:ext cx="0" cy="0"/>
          <a:chOff x="0" y="0"/>
          <a:chExt cx="0" cy="0"/>
        </a:xfrm>
      </p:grpSpPr>
      <p:sp>
        <p:nvSpPr>
          <p:cNvPr id="1110" name="Google Shape;1110;g2c17bf7dbf1_0_467:notes"/>
          <p:cNvSpPr/>
          <p:nvPr>
            <p:ph idx="2" type="sldImg"/>
          </p:nvPr>
        </p:nvSpPr>
        <p:spPr>
          <a:xfrm>
            <a:off x="394931" y="686430"/>
            <a:ext cx="60681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11" name="Google Shape;1111;g2c17bf7dbf1_0_467:notes"/>
          <p:cNvSpPr txBox="1"/>
          <p:nvPr>
            <p:ph idx="1" type="body"/>
          </p:nvPr>
        </p:nvSpPr>
        <p:spPr>
          <a:xfrm>
            <a:off x="685800" y="4343402"/>
            <a:ext cx="5486400" cy="4114800"/>
          </a:xfrm>
          <a:prstGeom prst="rect">
            <a:avLst/>
          </a:prstGeom>
          <a:noFill/>
          <a:ln>
            <a:noFill/>
          </a:ln>
        </p:spPr>
        <p:txBody>
          <a:bodyPr anchorCtr="0" anchor="t" bIns="90400" lIns="90400" spcFirstLastPara="1" rIns="90400" wrap="square" tIns="90400">
            <a:noAutofit/>
          </a:bodyPr>
          <a:lstStyle/>
          <a:p>
            <a:pPr indent="0" lvl="0" marL="0" rtl="0" algn="l">
              <a:spcBef>
                <a:spcPts val="0"/>
              </a:spcBef>
              <a:spcAft>
                <a:spcPts val="0"/>
              </a:spcAft>
              <a:buClr>
                <a:schemeClr val="dk1"/>
              </a:buClr>
              <a:buSzPts val="1400"/>
              <a:buFont typeface="Arial"/>
              <a:buNone/>
            </a:pPr>
            <a:r>
              <a:t/>
            </a:r>
            <a:endParaRPr b="0" i="0" sz="1200" u="none" cap="none" strike="noStrike">
              <a:solidFill>
                <a:schemeClr val="dk1"/>
              </a:solidFill>
              <a:latin typeface="Calibri"/>
              <a:ea typeface="Calibri"/>
              <a:cs typeface="Calibri"/>
              <a:sym typeface="Calibri"/>
            </a:endParaRPr>
          </a:p>
        </p:txBody>
      </p:sp>
      <p:sp>
        <p:nvSpPr>
          <p:cNvPr id="1112" name="Google Shape;1112;g2c17bf7dbf1_0_467:notes"/>
          <p:cNvSpPr txBox="1"/>
          <p:nvPr>
            <p:ph idx="12" type="sldNum"/>
          </p:nvPr>
        </p:nvSpPr>
        <p:spPr>
          <a:xfrm>
            <a:off x="3884615" y="8685215"/>
            <a:ext cx="2971800" cy="457200"/>
          </a:xfrm>
          <a:prstGeom prst="rect">
            <a:avLst/>
          </a:prstGeom>
          <a:noFill/>
          <a:ln>
            <a:noFill/>
          </a:ln>
        </p:spPr>
        <p:txBody>
          <a:bodyPr anchorCtr="0" anchor="b" bIns="45650" lIns="91300" spcFirstLastPara="1" rIns="91300" wrap="square" tIns="4565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8" name="Shape 1138"/>
        <p:cNvGrpSpPr/>
        <p:nvPr/>
      </p:nvGrpSpPr>
      <p:grpSpPr>
        <a:xfrm>
          <a:off x="0" y="0"/>
          <a:ext cx="0" cy="0"/>
          <a:chOff x="0" y="0"/>
          <a:chExt cx="0" cy="0"/>
        </a:xfrm>
      </p:grpSpPr>
      <p:sp>
        <p:nvSpPr>
          <p:cNvPr id="1139" name="Google Shape;1139;g2c17bf7dbf1_0_496:notes"/>
          <p:cNvSpPr/>
          <p:nvPr>
            <p:ph idx="2" type="sldImg"/>
          </p:nvPr>
        </p:nvSpPr>
        <p:spPr>
          <a:xfrm>
            <a:off x="394931" y="686430"/>
            <a:ext cx="60681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40" name="Google Shape;1140;g2c17bf7dbf1_0_496:notes"/>
          <p:cNvSpPr txBox="1"/>
          <p:nvPr>
            <p:ph idx="1" type="body"/>
          </p:nvPr>
        </p:nvSpPr>
        <p:spPr>
          <a:xfrm>
            <a:off x="685800" y="4343402"/>
            <a:ext cx="5486400" cy="4114800"/>
          </a:xfrm>
          <a:prstGeom prst="rect">
            <a:avLst/>
          </a:prstGeom>
          <a:noFill/>
          <a:ln>
            <a:noFill/>
          </a:ln>
        </p:spPr>
        <p:txBody>
          <a:bodyPr anchorCtr="0" anchor="t" bIns="90400" lIns="90400" spcFirstLastPara="1" rIns="90400" wrap="square" tIns="90400">
            <a:noAutofit/>
          </a:bodyPr>
          <a:lstStyle/>
          <a:p>
            <a:pPr indent="0" lvl="0" marL="0" rtl="0" algn="l">
              <a:spcBef>
                <a:spcPts val="0"/>
              </a:spcBef>
              <a:spcAft>
                <a:spcPts val="0"/>
              </a:spcAft>
              <a:buClr>
                <a:schemeClr val="dk1"/>
              </a:buClr>
              <a:buSzPts val="1400"/>
              <a:buFont typeface="Arial"/>
              <a:buNone/>
            </a:pPr>
            <a:r>
              <a:t/>
            </a:r>
            <a:endParaRPr b="0" i="0" sz="1200" u="none" cap="none" strike="noStrike">
              <a:solidFill>
                <a:schemeClr val="dk1"/>
              </a:solidFill>
              <a:latin typeface="Calibri"/>
              <a:ea typeface="Calibri"/>
              <a:cs typeface="Calibri"/>
              <a:sym typeface="Calibri"/>
            </a:endParaRPr>
          </a:p>
        </p:txBody>
      </p:sp>
      <p:sp>
        <p:nvSpPr>
          <p:cNvPr id="1141" name="Google Shape;1141;g2c17bf7dbf1_0_496:notes"/>
          <p:cNvSpPr txBox="1"/>
          <p:nvPr>
            <p:ph idx="12" type="sldNum"/>
          </p:nvPr>
        </p:nvSpPr>
        <p:spPr>
          <a:xfrm>
            <a:off x="3884615" y="8685215"/>
            <a:ext cx="2971800" cy="457200"/>
          </a:xfrm>
          <a:prstGeom prst="rect">
            <a:avLst/>
          </a:prstGeom>
          <a:noFill/>
          <a:ln>
            <a:noFill/>
          </a:ln>
        </p:spPr>
        <p:txBody>
          <a:bodyPr anchorCtr="0" anchor="b" bIns="45650" lIns="91300" spcFirstLastPara="1" rIns="91300" wrap="square" tIns="4565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g29ebf03feca_0_69:notes"/>
          <p:cNvSpPr/>
          <p:nvPr>
            <p:ph idx="2" type="sldImg"/>
          </p:nvPr>
        </p:nvSpPr>
        <p:spPr>
          <a:xfrm>
            <a:off x="394931" y="686430"/>
            <a:ext cx="60681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3" name="Google Shape;113;g29ebf03feca_0_69:notes"/>
          <p:cNvSpPr txBox="1"/>
          <p:nvPr>
            <p:ph idx="1" type="body"/>
          </p:nvPr>
        </p:nvSpPr>
        <p:spPr>
          <a:xfrm>
            <a:off x="685800" y="4343402"/>
            <a:ext cx="5486400" cy="4114800"/>
          </a:xfrm>
          <a:prstGeom prst="rect">
            <a:avLst/>
          </a:prstGeom>
          <a:noFill/>
          <a:ln>
            <a:noFill/>
          </a:ln>
        </p:spPr>
        <p:txBody>
          <a:bodyPr anchorCtr="0" anchor="t" bIns="90400" lIns="90400" spcFirstLastPara="1" rIns="90400" wrap="square" tIns="90400">
            <a:noAutofit/>
          </a:bodyPr>
          <a:lstStyle/>
          <a:p>
            <a:pPr indent="0" lvl="0" marL="0" rtl="0" algn="l">
              <a:spcBef>
                <a:spcPts val="0"/>
              </a:spcBef>
              <a:spcAft>
                <a:spcPts val="0"/>
              </a:spcAft>
              <a:buNone/>
            </a:pPr>
            <a:r>
              <a:t/>
            </a:r>
            <a:endParaRPr/>
          </a:p>
        </p:txBody>
      </p:sp>
      <p:sp>
        <p:nvSpPr>
          <p:cNvPr id="114" name="Google Shape;114;g29ebf03feca_0_69:notes"/>
          <p:cNvSpPr txBox="1"/>
          <p:nvPr>
            <p:ph idx="12" type="sldNum"/>
          </p:nvPr>
        </p:nvSpPr>
        <p:spPr>
          <a:xfrm>
            <a:off x="3884615" y="8685215"/>
            <a:ext cx="2971800" cy="457200"/>
          </a:xfrm>
          <a:prstGeom prst="rect">
            <a:avLst/>
          </a:prstGeom>
          <a:noFill/>
          <a:ln>
            <a:noFill/>
          </a:ln>
        </p:spPr>
        <p:txBody>
          <a:bodyPr anchorCtr="0" anchor="b" bIns="45650" lIns="91300" spcFirstLastPara="1" rIns="91300" wrap="square" tIns="4565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9" name="Shape 1149"/>
        <p:cNvGrpSpPr/>
        <p:nvPr/>
      </p:nvGrpSpPr>
      <p:grpSpPr>
        <a:xfrm>
          <a:off x="0" y="0"/>
          <a:ext cx="0" cy="0"/>
          <a:chOff x="0" y="0"/>
          <a:chExt cx="0" cy="0"/>
        </a:xfrm>
      </p:grpSpPr>
      <p:sp>
        <p:nvSpPr>
          <p:cNvPr id="1150" name="Google Shape;1150;g2c17bf7dbf1_0_507:notes"/>
          <p:cNvSpPr/>
          <p:nvPr>
            <p:ph idx="2" type="sldImg"/>
          </p:nvPr>
        </p:nvSpPr>
        <p:spPr>
          <a:xfrm>
            <a:off x="394931" y="686430"/>
            <a:ext cx="60681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51" name="Google Shape;1151;g2c17bf7dbf1_0_507:notes"/>
          <p:cNvSpPr txBox="1"/>
          <p:nvPr>
            <p:ph idx="1" type="body"/>
          </p:nvPr>
        </p:nvSpPr>
        <p:spPr>
          <a:xfrm>
            <a:off x="685800" y="4343402"/>
            <a:ext cx="5486400" cy="4114800"/>
          </a:xfrm>
          <a:prstGeom prst="rect">
            <a:avLst/>
          </a:prstGeom>
          <a:noFill/>
          <a:ln>
            <a:noFill/>
          </a:ln>
        </p:spPr>
        <p:txBody>
          <a:bodyPr anchorCtr="0" anchor="t" bIns="90400" lIns="90400" spcFirstLastPara="1" rIns="90400" wrap="square" tIns="904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200" u="none" cap="none" strike="noStrike">
              <a:solidFill>
                <a:schemeClr val="dk1"/>
              </a:solidFill>
              <a:latin typeface="Calibri"/>
              <a:ea typeface="Calibri"/>
              <a:cs typeface="Calibri"/>
              <a:sym typeface="Calibri"/>
            </a:endParaRPr>
          </a:p>
        </p:txBody>
      </p:sp>
      <p:sp>
        <p:nvSpPr>
          <p:cNvPr id="1152" name="Google Shape;1152;g2c17bf7dbf1_0_507:notes"/>
          <p:cNvSpPr txBox="1"/>
          <p:nvPr>
            <p:ph idx="12" type="sldNum"/>
          </p:nvPr>
        </p:nvSpPr>
        <p:spPr>
          <a:xfrm>
            <a:off x="3884615" y="8685215"/>
            <a:ext cx="2971800" cy="457200"/>
          </a:xfrm>
          <a:prstGeom prst="rect">
            <a:avLst/>
          </a:prstGeom>
          <a:noFill/>
          <a:ln>
            <a:noFill/>
          </a:ln>
        </p:spPr>
        <p:txBody>
          <a:bodyPr anchorCtr="0" anchor="b" bIns="45650" lIns="91300" spcFirstLastPara="1" rIns="91300" wrap="square" tIns="4565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3" name="Shape 1163"/>
        <p:cNvGrpSpPr/>
        <p:nvPr/>
      </p:nvGrpSpPr>
      <p:grpSpPr>
        <a:xfrm>
          <a:off x="0" y="0"/>
          <a:ext cx="0" cy="0"/>
          <a:chOff x="0" y="0"/>
          <a:chExt cx="0" cy="0"/>
        </a:xfrm>
      </p:grpSpPr>
      <p:sp>
        <p:nvSpPr>
          <p:cNvPr id="1164" name="Google Shape;1164;g2c17bf7dbf1_0_520:notes"/>
          <p:cNvSpPr/>
          <p:nvPr>
            <p:ph idx="2" type="sldImg"/>
          </p:nvPr>
        </p:nvSpPr>
        <p:spPr>
          <a:xfrm>
            <a:off x="394931" y="686430"/>
            <a:ext cx="60681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65" name="Google Shape;1165;g2c17bf7dbf1_0_520:notes"/>
          <p:cNvSpPr txBox="1"/>
          <p:nvPr>
            <p:ph idx="1" type="body"/>
          </p:nvPr>
        </p:nvSpPr>
        <p:spPr>
          <a:xfrm>
            <a:off x="685800" y="4343402"/>
            <a:ext cx="5486400" cy="4114800"/>
          </a:xfrm>
          <a:prstGeom prst="rect">
            <a:avLst/>
          </a:prstGeom>
          <a:noFill/>
          <a:ln>
            <a:noFill/>
          </a:ln>
        </p:spPr>
        <p:txBody>
          <a:bodyPr anchorCtr="0" anchor="t" bIns="90400" lIns="90400" spcFirstLastPara="1" rIns="90400" wrap="square" tIns="904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200" u="none" cap="none" strike="noStrike">
              <a:solidFill>
                <a:schemeClr val="dk1"/>
              </a:solidFill>
              <a:latin typeface="Calibri"/>
              <a:ea typeface="Calibri"/>
              <a:cs typeface="Calibri"/>
              <a:sym typeface="Calibri"/>
            </a:endParaRPr>
          </a:p>
        </p:txBody>
      </p:sp>
      <p:sp>
        <p:nvSpPr>
          <p:cNvPr id="1166" name="Google Shape;1166;g2c17bf7dbf1_0_520:notes"/>
          <p:cNvSpPr txBox="1"/>
          <p:nvPr>
            <p:ph idx="12" type="sldNum"/>
          </p:nvPr>
        </p:nvSpPr>
        <p:spPr>
          <a:xfrm>
            <a:off x="3884615" y="8685215"/>
            <a:ext cx="2971800" cy="457200"/>
          </a:xfrm>
          <a:prstGeom prst="rect">
            <a:avLst/>
          </a:prstGeom>
          <a:noFill/>
          <a:ln>
            <a:noFill/>
          </a:ln>
        </p:spPr>
        <p:txBody>
          <a:bodyPr anchorCtr="0" anchor="b" bIns="45650" lIns="91300" spcFirstLastPara="1" rIns="91300" wrap="square" tIns="4565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7" name="Shape 1177"/>
        <p:cNvGrpSpPr/>
        <p:nvPr/>
      </p:nvGrpSpPr>
      <p:grpSpPr>
        <a:xfrm>
          <a:off x="0" y="0"/>
          <a:ext cx="0" cy="0"/>
          <a:chOff x="0" y="0"/>
          <a:chExt cx="0" cy="0"/>
        </a:xfrm>
      </p:grpSpPr>
      <p:sp>
        <p:nvSpPr>
          <p:cNvPr id="1178" name="Google Shape;1178;g2c17bf7dbf1_0_533:notes"/>
          <p:cNvSpPr/>
          <p:nvPr>
            <p:ph idx="2" type="sldImg"/>
          </p:nvPr>
        </p:nvSpPr>
        <p:spPr>
          <a:xfrm>
            <a:off x="394931" y="686430"/>
            <a:ext cx="60681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79" name="Google Shape;1179;g2c17bf7dbf1_0_533:notes"/>
          <p:cNvSpPr txBox="1"/>
          <p:nvPr>
            <p:ph idx="1" type="body"/>
          </p:nvPr>
        </p:nvSpPr>
        <p:spPr>
          <a:xfrm>
            <a:off x="685800" y="4343402"/>
            <a:ext cx="5486400" cy="4114800"/>
          </a:xfrm>
          <a:prstGeom prst="rect">
            <a:avLst/>
          </a:prstGeom>
          <a:noFill/>
          <a:ln>
            <a:noFill/>
          </a:ln>
        </p:spPr>
        <p:txBody>
          <a:bodyPr anchorCtr="0" anchor="t" bIns="90400" lIns="90400" spcFirstLastPara="1" rIns="90400" wrap="square" tIns="90400">
            <a:noAutofit/>
          </a:bodyPr>
          <a:lstStyle/>
          <a:p>
            <a:pPr indent="0" lvl="0" marL="0" rtl="0" algn="l">
              <a:spcBef>
                <a:spcPts val="0"/>
              </a:spcBef>
              <a:spcAft>
                <a:spcPts val="0"/>
              </a:spcAft>
              <a:buClr>
                <a:schemeClr val="dk1"/>
              </a:buClr>
              <a:buSzPts val="1400"/>
              <a:buFont typeface="Arial"/>
              <a:buNone/>
            </a:pPr>
            <a:r>
              <a:t/>
            </a:r>
            <a:endParaRPr b="0" i="0" sz="1200" u="none" cap="none" strike="noStrike">
              <a:solidFill>
                <a:schemeClr val="dk1"/>
              </a:solidFill>
              <a:latin typeface="Calibri"/>
              <a:ea typeface="Calibri"/>
              <a:cs typeface="Calibri"/>
              <a:sym typeface="Calibri"/>
            </a:endParaRPr>
          </a:p>
        </p:txBody>
      </p:sp>
      <p:sp>
        <p:nvSpPr>
          <p:cNvPr id="1180" name="Google Shape;1180;g2c17bf7dbf1_0_533:notes"/>
          <p:cNvSpPr txBox="1"/>
          <p:nvPr>
            <p:ph idx="12" type="sldNum"/>
          </p:nvPr>
        </p:nvSpPr>
        <p:spPr>
          <a:xfrm>
            <a:off x="3884615" y="8685215"/>
            <a:ext cx="2971800" cy="457200"/>
          </a:xfrm>
          <a:prstGeom prst="rect">
            <a:avLst/>
          </a:prstGeom>
          <a:noFill/>
          <a:ln>
            <a:noFill/>
          </a:ln>
        </p:spPr>
        <p:txBody>
          <a:bodyPr anchorCtr="0" anchor="b" bIns="45650" lIns="91300" spcFirstLastPara="1" rIns="91300" wrap="square" tIns="4565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2" name="Shape 1192"/>
        <p:cNvGrpSpPr/>
        <p:nvPr/>
      </p:nvGrpSpPr>
      <p:grpSpPr>
        <a:xfrm>
          <a:off x="0" y="0"/>
          <a:ext cx="0" cy="0"/>
          <a:chOff x="0" y="0"/>
          <a:chExt cx="0" cy="0"/>
        </a:xfrm>
      </p:grpSpPr>
      <p:sp>
        <p:nvSpPr>
          <p:cNvPr id="1193" name="Google Shape;1193;g2c17bf7dbf1_0_609:notes"/>
          <p:cNvSpPr/>
          <p:nvPr>
            <p:ph idx="2" type="sldImg"/>
          </p:nvPr>
        </p:nvSpPr>
        <p:spPr>
          <a:xfrm>
            <a:off x="394931" y="686430"/>
            <a:ext cx="60681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94" name="Google Shape;1194;g2c17bf7dbf1_0_609:notes"/>
          <p:cNvSpPr txBox="1"/>
          <p:nvPr>
            <p:ph idx="1" type="body"/>
          </p:nvPr>
        </p:nvSpPr>
        <p:spPr>
          <a:xfrm>
            <a:off x="685800" y="4343402"/>
            <a:ext cx="5486400" cy="4114800"/>
          </a:xfrm>
          <a:prstGeom prst="rect">
            <a:avLst/>
          </a:prstGeom>
          <a:noFill/>
          <a:ln>
            <a:noFill/>
          </a:ln>
        </p:spPr>
        <p:txBody>
          <a:bodyPr anchorCtr="0" anchor="t" bIns="90400" lIns="90400" spcFirstLastPara="1" rIns="90400" wrap="square" tIns="90400">
            <a:noAutofit/>
          </a:bodyPr>
          <a:lstStyle/>
          <a:p>
            <a:pPr indent="0" lvl="0" marL="0" rtl="0" algn="l">
              <a:spcBef>
                <a:spcPts val="0"/>
              </a:spcBef>
              <a:spcAft>
                <a:spcPts val="0"/>
              </a:spcAft>
              <a:buClr>
                <a:schemeClr val="dk1"/>
              </a:buClr>
              <a:buSzPts val="1400"/>
              <a:buFont typeface="Arial"/>
              <a:buNone/>
            </a:pPr>
            <a:r>
              <a:t/>
            </a:r>
            <a:endParaRPr b="0" i="0" sz="1200" u="none" cap="none" strike="noStrike">
              <a:solidFill>
                <a:schemeClr val="dk1"/>
              </a:solidFill>
              <a:latin typeface="Calibri"/>
              <a:ea typeface="Calibri"/>
              <a:cs typeface="Calibri"/>
              <a:sym typeface="Calibri"/>
            </a:endParaRPr>
          </a:p>
        </p:txBody>
      </p:sp>
      <p:sp>
        <p:nvSpPr>
          <p:cNvPr id="1195" name="Google Shape;1195;g2c17bf7dbf1_0_609:notes"/>
          <p:cNvSpPr txBox="1"/>
          <p:nvPr>
            <p:ph idx="12" type="sldNum"/>
          </p:nvPr>
        </p:nvSpPr>
        <p:spPr>
          <a:xfrm>
            <a:off x="3884615" y="8685215"/>
            <a:ext cx="2971800" cy="457200"/>
          </a:xfrm>
          <a:prstGeom prst="rect">
            <a:avLst/>
          </a:prstGeom>
          <a:noFill/>
          <a:ln>
            <a:noFill/>
          </a:ln>
        </p:spPr>
        <p:txBody>
          <a:bodyPr anchorCtr="0" anchor="b" bIns="45650" lIns="91300" spcFirstLastPara="1" rIns="91300" wrap="square" tIns="4565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2" name="Shape 1212"/>
        <p:cNvGrpSpPr/>
        <p:nvPr/>
      </p:nvGrpSpPr>
      <p:grpSpPr>
        <a:xfrm>
          <a:off x="0" y="0"/>
          <a:ext cx="0" cy="0"/>
          <a:chOff x="0" y="0"/>
          <a:chExt cx="0" cy="0"/>
        </a:xfrm>
      </p:grpSpPr>
      <p:sp>
        <p:nvSpPr>
          <p:cNvPr id="1213" name="Google Shape;1213;g2c17bf7dbf1_0_809:notes"/>
          <p:cNvSpPr/>
          <p:nvPr>
            <p:ph idx="2" type="sldImg"/>
          </p:nvPr>
        </p:nvSpPr>
        <p:spPr>
          <a:xfrm>
            <a:off x="394931" y="686430"/>
            <a:ext cx="60681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14" name="Google Shape;1214;g2c17bf7dbf1_0_809:notes"/>
          <p:cNvSpPr txBox="1"/>
          <p:nvPr>
            <p:ph idx="1" type="body"/>
          </p:nvPr>
        </p:nvSpPr>
        <p:spPr>
          <a:xfrm>
            <a:off x="685800" y="4343402"/>
            <a:ext cx="5486400" cy="4114800"/>
          </a:xfrm>
          <a:prstGeom prst="rect">
            <a:avLst/>
          </a:prstGeom>
          <a:noFill/>
          <a:ln>
            <a:noFill/>
          </a:ln>
        </p:spPr>
        <p:txBody>
          <a:bodyPr anchorCtr="0" anchor="t" bIns="90400" lIns="90400" spcFirstLastPara="1" rIns="90400" wrap="square" tIns="90400">
            <a:noAutofit/>
          </a:bodyPr>
          <a:lstStyle/>
          <a:p>
            <a:pPr indent="0" lvl="0" marL="0" rtl="0" algn="l">
              <a:spcBef>
                <a:spcPts val="0"/>
              </a:spcBef>
              <a:spcAft>
                <a:spcPts val="0"/>
              </a:spcAft>
              <a:buClr>
                <a:schemeClr val="dk1"/>
              </a:buClr>
              <a:buSzPts val="1400"/>
              <a:buFont typeface="Arial"/>
              <a:buNone/>
            </a:pPr>
            <a:r>
              <a:t/>
            </a:r>
            <a:endParaRPr b="0" i="0" sz="1200" u="none" cap="none" strike="noStrike">
              <a:solidFill>
                <a:schemeClr val="dk1"/>
              </a:solidFill>
              <a:latin typeface="Calibri"/>
              <a:ea typeface="Calibri"/>
              <a:cs typeface="Calibri"/>
              <a:sym typeface="Calibri"/>
            </a:endParaRPr>
          </a:p>
        </p:txBody>
      </p:sp>
      <p:sp>
        <p:nvSpPr>
          <p:cNvPr id="1215" name="Google Shape;1215;g2c17bf7dbf1_0_809:notes"/>
          <p:cNvSpPr txBox="1"/>
          <p:nvPr>
            <p:ph idx="12" type="sldNum"/>
          </p:nvPr>
        </p:nvSpPr>
        <p:spPr>
          <a:xfrm>
            <a:off x="3884615" y="8685215"/>
            <a:ext cx="2971800" cy="457200"/>
          </a:xfrm>
          <a:prstGeom prst="rect">
            <a:avLst/>
          </a:prstGeom>
          <a:noFill/>
          <a:ln>
            <a:noFill/>
          </a:ln>
        </p:spPr>
        <p:txBody>
          <a:bodyPr anchorCtr="0" anchor="b" bIns="45650" lIns="91300" spcFirstLastPara="1" rIns="91300" wrap="square" tIns="4565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3" name="Shape 1243"/>
        <p:cNvGrpSpPr/>
        <p:nvPr/>
      </p:nvGrpSpPr>
      <p:grpSpPr>
        <a:xfrm>
          <a:off x="0" y="0"/>
          <a:ext cx="0" cy="0"/>
          <a:chOff x="0" y="0"/>
          <a:chExt cx="0" cy="0"/>
        </a:xfrm>
      </p:grpSpPr>
      <p:sp>
        <p:nvSpPr>
          <p:cNvPr id="1244" name="Google Shape;1244;g2c17bf7dbf1_0_883:notes"/>
          <p:cNvSpPr/>
          <p:nvPr>
            <p:ph idx="2" type="sldImg"/>
          </p:nvPr>
        </p:nvSpPr>
        <p:spPr>
          <a:xfrm>
            <a:off x="394931" y="686430"/>
            <a:ext cx="60681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45" name="Google Shape;1245;g2c17bf7dbf1_0_883:notes"/>
          <p:cNvSpPr txBox="1"/>
          <p:nvPr>
            <p:ph idx="1" type="body"/>
          </p:nvPr>
        </p:nvSpPr>
        <p:spPr>
          <a:xfrm>
            <a:off x="685800" y="4343402"/>
            <a:ext cx="5486400" cy="4114800"/>
          </a:xfrm>
          <a:prstGeom prst="rect">
            <a:avLst/>
          </a:prstGeom>
          <a:noFill/>
          <a:ln>
            <a:noFill/>
          </a:ln>
        </p:spPr>
        <p:txBody>
          <a:bodyPr anchorCtr="0" anchor="t" bIns="90400" lIns="90400" spcFirstLastPara="1" rIns="90400" wrap="square" tIns="90400">
            <a:noAutofit/>
          </a:bodyPr>
          <a:lstStyle/>
          <a:p>
            <a:pPr indent="0" lvl="0" marL="0" rtl="0" algn="l">
              <a:spcBef>
                <a:spcPts val="0"/>
              </a:spcBef>
              <a:spcAft>
                <a:spcPts val="0"/>
              </a:spcAft>
              <a:buClr>
                <a:schemeClr val="dk1"/>
              </a:buClr>
              <a:buSzPts val="1400"/>
              <a:buFont typeface="Arial"/>
              <a:buNone/>
            </a:pPr>
            <a:r>
              <a:rPr lang="en" sz="1200">
                <a:solidFill>
                  <a:schemeClr val="dk1"/>
                </a:solidFill>
                <a:latin typeface="Calibri"/>
                <a:ea typeface="Calibri"/>
                <a:cs typeface="Calibri"/>
                <a:sym typeface="Calibri"/>
              </a:rPr>
              <a:t>In order to account for this deviant motion to the right, we utilize the Bunkers right-moving supercell motion estimate. The Bunkers storm motion estimates take into account the internal supercell dynamics from both method 1 (in the previous lesson) and method 2. Just be cautious when using these estimates, as you are assuming that an established supercell is present. If the hodograph were shaped counter-clockwise, we would utilize the left-moving supercell motion. When the hodograph is more straight, we utilize both the left and right-mover motions, as cell splitting would encourage both of these deviant motions.   </a:t>
            </a:r>
            <a:endParaRPr b="0" i="0" sz="1200" u="none" cap="none" strike="noStrike">
              <a:solidFill>
                <a:schemeClr val="dk1"/>
              </a:solidFill>
              <a:latin typeface="Calibri"/>
              <a:ea typeface="Calibri"/>
              <a:cs typeface="Calibri"/>
              <a:sym typeface="Calibri"/>
            </a:endParaRPr>
          </a:p>
        </p:txBody>
      </p:sp>
      <p:sp>
        <p:nvSpPr>
          <p:cNvPr id="1246" name="Google Shape;1246;g2c17bf7dbf1_0_883:notes"/>
          <p:cNvSpPr txBox="1"/>
          <p:nvPr>
            <p:ph idx="12" type="sldNum"/>
          </p:nvPr>
        </p:nvSpPr>
        <p:spPr>
          <a:xfrm>
            <a:off x="3884615" y="8685215"/>
            <a:ext cx="2971800" cy="457200"/>
          </a:xfrm>
          <a:prstGeom prst="rect">
            <a:avLst/>
          </a:prstGeom>
          <a:noFill/>
          <a:ln>
            <a:noFill/>
          </a:ln>
        </p:spPr>
        <p:txBody>
          <a:bodyPr anchorCtr="0" anchor="b" bIns="45650" lIns="91300" spcFirstLastPara="1" rIns="91300" wrap="square" tIns="4565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5" name="Shape 1255"/>
        <p:cNvGrpSpPr/>
        <p:nvPr/>
      </p:nvGrpSpPr>
      <p:grpSpPr>
        <a:xfrm>
          <a:off x="0" y="0"/>
          <a:ext cx="0" cy="0"/>
          <a:chOff x="0" y="0"/>
          <a:chExt cx="0" cy="0"/>
        </a:xfrm>
      </p:grpSpPr>
      <p:sp>
        <p:nvSpPr>
          <p:cNvPr id="1256" name="Google Shape;1256;g2c17bf7dbf1_0_670:notes"/>
          <p:cNvSpPr/>
          <p:nvPr>
            <p:ph idx="2" type="sldImg"/>
          </p:nvPr>
        </p:nvSpPr>
        <p:spPr>
          <a:xfrm>
            <a:off x="394931" y="686430"/>
            <a:ext cx="60681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57" name="Google Shape;1257;g2c17bf7dbf1_0_670:notes"/>
          <p:cNvSpPr txBox="1"/>
          <p:nvPr>
            <p:ph idx="1" type="body"/>
          </p:nvPr>
        </p:nvSpPr>
        <p:spPr>
          <a:xfrm>
            <a:off x="685800" y="4343402"/>
            <a:ext cx="5486400" cy="4114800"/>
          </a:xfrm>
          <a:prstGeom prst="rect">
            <a:avLst/>
          </a:prstGeom>
          <a:noFill/>
          <a:ln>
            <a:noFill/>
          </a:ln>
        </p:spPr>
        <p:txBody>
          <a:bodyPr anchorCtr="0" anchor="t" bIns="90400" lIns="90400" spcFirstLastPara="1" rIns="90400" wrap="square" tIns="90400">
            <a:noAutofit/>
          </a:bodyPr>
          <a:lstStyle/>
          <a:p>
            <a:pPr indent="0" lvl="0" marL="0" rtl="0" algn="l">
              <a:spcBef>
                <a:spcPts val="0"/>
              </a:spcBef>
              <a:spcAft>
                <a:spcPts val="0"/>
              </a:spcAft>
              <a:buClr>
                <a:schemeClr val="dk1"/>
              </a:buClr>
              <a:buSzPts val="1400"/>
              <a:buFont typeface="Arial"/>
              <a:buNone/>
            </a:pPr>
            <a:r>
              <a:t/>
            </a:r>
            <a:endParaRPr b="0" i="0" sz="1200" u="none" cap="none" strike="noStrike">
              <a:solidFill>
                <a:schemeClr val="dk1"/>
              </a:solidFill>
              <a:latin typeface="Calibri"/>
              <a:ea typeface="Calibri"/>
              <a:cs typeface="Calibri"/>
              <a:sym typeface="Calibri"/>
            </a:endParaRPr>
          </a:p>
        </p:txBody>
      </p:sp>
      <p:sp>
        <p:nvSpPr>
          <p:cNvPr id="1258" name="Google Shape;1258;g2c17bf7dbf1_0_670:notes"/>
          <p:cNvSpPr txBox="1"/>
          <p:nvPr>
            <p:ph idx="12" type="sldNum"/>
          </p:nvPr>
        </p:nvSpPr>
        <p:spPr>
          <a:xfrm>
            <a:off x="3884615" y="8685215"/>
            <a:ext cx="2971800" cy="457200"/>
          </a:xfrm>
          <a:prstGeom prst="rect">
            <a:avLst/>
          </a:prstGeom>
          <a:noFill/>
          <a:ln>
            <a:noFill/>
          </a:ln>
        </p:spPr>
        <p:txBody>
          <a:bodyPr anchorCtr="0" anchor="b" bIns="45650" lIns="91300" spcFirstLastPara="1" rIns="91300" wrap="square" tIns="4565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8" name="Shape 1268"/>
        <p:cNvGrpSpPr/>
        <p:nvPr/>
      </p:nvGrpSpPr>
      <p:grpSpPr>
        <a:xfrm>
          <a:off x="0" y="0"/>
          <a:ext cx="0" cy="0"/>
          <a:chOff x="0" y="0"/>
          <a:chExt cx="0" cy="0"/>
        </a:xfrm>
      </p:grpSpPr>
      <p:sp>
        <p:nvSpPr>
          <p:cNvPr id="1269" name="Google Shape;1269;g2c17bf7dbf1_0_947:notes"/>
          <p:cNvSpPr/>
          <p:nvPr>
            <p:ph idx="2" type="sldImg"/>
          </p:nvPr>
        </p:nvSpPr>
        <p:spPr>
          <a:xfrm>
            <a:off x="394931" y="686430"/>
            <a:ext cx="60681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70" name="Google Shape;1270;g2c17bf7dbf1_0_947:notes"/>
          <p:cNvSpPr txBox="1"/>
          <p:nvPr>
            <p:ph idx="1" type="body"/>
          </p:nvPr>
        </p:nvSpPr>
        <p:spPr>
          <a:xfrm>
            <a:off x="685800" y="4343402"/>
            <a:ext cx="5486400" cy="4114800"/>
          </a:xfrm>
          <a:prstGeom prst="rect">
            <a:avLst/>
          </a:prstGeom>
          <a:noFill/>
          <a:ln>
            <a:noFill/>
          </a:ln>
        </p:spPr>
        <p:txBody>
          <a:bodyPr anchorCtr="0" anchor="t" bIns="90400" lIns="90400" spcFirstLastPara="1" rIns="90400" wrap="square" tIns="90400">
            <a:noAutofit/>
          </a:bodyPr>
          <a:lstStyle/>
          <a:p>
            <a:pPr indent="0" lvl="0" marL="0" rtl="0" algn="l">
              <a:spcBef>
                <a:spcPts val="0"/>
              </a:spcBef>
              <a:spcAft>
                <a:spcPts val="0"/>
              </a:spcAft>
              <a:buNone/>
            </a:pPr>
            <a:r>
              <a:t/>
            </a:r>
            <a:endParaRPr/>
          </a:p>
        </p:txBody>
      </p:sp>
      <p:sp>
        <p:nvSpPr>
          <p:cNvPr id="1271" name="Google Shape;1271;g2c17bf7dbf1_0_947:notes"/>
          <p:cNvSpPr txBox="1"/>
          <p:nvPr>
            <p:ph idx="12" type="sldNum"/>
          </p:nvPr>
        </p:nvSpPr>
        <p:spPr>
          <a:xfrm>
            <a:off x="3884615" y="8685215"/>
            <a:ext cx="2971800" cy="457200"/>
          </a:xfrm>
          <a:prstGeom prst="rect">
            <a:avLst/>
          </a:prstGeom>
          <a:noFill/>
          <a:ln>
            <a:noFill/>
          </a:ln>
        </p:spPr>
        <p:txBody>
          <a:bodyPr anchorCtr="0" anchor="b" bIns="45650" lIns="91300" spcFirstLastPara="1" rIns="91300" wrap="square" tIns="4565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0" name="Shape 1290"/>
        <p:cNvGrpSpPr/>
        <p:nvPr/>
      </p:nvGrpSpPr>
      <p:grpSpPr>
        <a:xfrm>
          <a:off x="0" y="0"/>
          <a:ext cx="0" cy="0"/>
          <a:chOff x="0" y="0"/>
          <a:chExt cx="0" cy="0"/>
        </a:xfrm>
      </p:grpSpPr>
      <p:sp>
        <p:nvSpPr>
          <p:cNvPr id="1291" name="Google Shape;1291;g2c17bf7dbf1_0_976:notes"/>
          <p:cNvSpPr/>
          <p:nvPr>
            <p:ph idx="2" type="sldImg"/>
          </p:nvPr>
        </p:nvSpPr>
        <p:spPr>
          <a:xfrm>
            <a:off x="394931" y="686430"/>
            <a:ext cx="60681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92" name="Google Shape;1292;g2c17bf7dbf1_0_976:notes"/>
          <p:cNvSpPr txBox="1"/>
          <p:nvPr>
            <p:ph idx="1" type="body"/>
          </p:nvPr>
        </p:nvSpPr>
        <p:spPr>
          <a:xfrm>
            <a:off x="685800" y="4343402"/>
            <a:ext cx="5486400" cy="4114800"/>
          </a:xfrm>
          <a:prstGeom prst="rect">
            <a:avLst/>
          </a:prstGeom>
          <a:noFill/>
          <a:ln>
            <a:noFill/>
          </a:ln>
        </p:spPr>
        <p:txBody>
          <a:bodyPr anchorCtr="0" anchor="t" bIns="90400" lIns="90400" spcFirstLastPara="1" rIns="90400" wrap="square" tIns="90400">
            <a:noAutofit/>
          </a:bodyPr>
          <a:lstStyle/>
          <a:p>
            <a:pPr indent="0" lvl="0" marL="0" rtl="0" algn="l">
              <a:spcBef>
                <a:spcPts val="0"/>
              </a:spcBef>
              <a:spcAft>
                <a:spcPts val="0"/>
              </a:spcAft>
              <a:buClr>
                <a:schemeClr val="dk1"/>
              </a:buClr>
              <a:buSzPts val="1400"/>
              <a:buFont typeface="Arial"/>
              <a:buNone/>
            </a:pPr>
            <a:r>
              <a:rPr lang="en" sz="1200">
                <a:solidFill>
                  <a:schemeClr val="dk1"/>
                </a:solidFill>
                <a:latin typeface="Calibri"/>
                <a:ea typeface="Calibri"/>
                <a:cs typeface="Calibri"/>
                <a:sym typeface="Calibri"/>
              </a:rPr>
              <a:t>You can imagine that a hodograph with alternating concavities in the vertical could enhance and suppress the right and left movers at different levels via the dynamic effects we have discussed in method 2. In this example, the right-mover is enhanced in the low-levels (where its on the concave side of the hodograph), and suppressed above that (where its on the convex side). The opposite is true for the left-mover. This can have a negative effect on both updrafts, sometimes short circuiting the mesocyclogenesis process. However, in the next part of this lesson, Cameron Nixon will explain why this is not always the case, and the details matter with these complex hodograph shapes. </a:t>
            </a:r>
            <a:endParaRPr b="0" i="0" sz="1200" u="none" cap="none" strike="noStrike">
              <a:solidFill>
                <a:schemeClr val="dk1"/>
              </a:solidFill>
              <a:latin typeface="Calibri"/>
              <a:ea typeface="Calibri"/>
              <a:cs typeface="Calibri"/>
              <a:sym typeface="Calibri"/>
            </a:endParaRPr>
          </a:p>
        </p:txBody>
      </p:sp>
      <p:sp>
        <p:nvSpPr>
          <p:cNvPr id="1293" name="Google Shape;1293;g2c17bf7dbf1_0_976:notes"/>
          <p:cNvSpPr txBox="1"/>
          <p:nvPr>
            <p:ph idx="12" type="sldNum"/>
          </p:nvPr>
        </p:nvSpPr>
        <p:spPr>
          <a:xfrm>
            <a:off x="3884615" y="8685215"/>
            <a:ext cx="2971800" cy="457200"/>
          </a:xfrm>
          <a:prstGeom prst="rect">
            <a:avLst/>
          </a:prstGeom>
          <a:noFill/>
          <a:ln>
            <a:noFill/>
          </a:ln>
        </p:spPr>
        <p:txBody>
          <a:bodyPr anchorCtr="0" anchor="b" bIns="45650" lIns="91300" spcFirstLastPara="1" rIns="91300" wrap="square" tIns="4565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7" name="Shape 1307"/>
        <p:cNvGrpSpPr/>
        <p:nvPr/>
      </p:nvGrpSpPr>
      <p:grpSpPr>
        <a:xfrm>
          <a:off x="0" y="0"/>
          <a:ext cx="0" cy="0"/>
          <a:chOff x="0" y="0"/>
          <a:chExt cx="0" cy="0"/>
        </a:xfrm>
      </p:grpSpPr>
      <p:sp>
        <p:nvSpPr>
          <p:cNvPr id="1308" name="Google Shape;1308;g2c17bf7dbf1_0_1043:notes"/>
          <p:cNvSpPr/>
          <p:nvPr>
            <p:ph idx="2" type="sldImg"/>
          </p:nvPr>
        </p:nvSpPr>
        <p:spPr>
          <a:xfrm>
            <a:off x="394931" y="686430"/>
            <a:ext cx="60681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09" name="Google Shape;1309;g2c17bf7dbf1_0_1043:notes"/>
          <p:cNvSpPr txBox="1"/>
          <p:nvPr>
            <p:ph idx="1" type="body"/>
          </p:nvPr>
        </p:nvSpPr>
        <p:spPr>
          <a:xfrm>
            <a:off x="685800" y="4343402"/>
            <a:ext cx="5486400" cy="4114800"/>
          </a:xfrm>
          <a:prstGeom prst="rect">
            <a:avLst/>
          </a:prstGeom>
          <a:noFill/>
          <a:ln>
            <a:noFill/>
          </a:ln>
        </p:spPr>
        <p:txBody>
          <a:bodyPr anchorCtr="0" anchor="t" bIns="90400" lIns="90400" spcFirstLastPara="1" rIns="90400" wrap="square" tIns="90400">
            <a:noAutofit/>
          </a:bodyPr>
          <a:lstStyle/>
          <a:p>
            <a:pPr indent="0" lvl="0" marL="0" marR="0" rtl="0" algn="l">
              <a:lnSpc>
                <a:spcPct val="100000"/>
              </a:lnSpc>
              <a:spcBef>
                <a:spcPts val="0"/>
              </a:spcBef>
              <a:spcAft>
                <a:spcPts val="0"/>
              </a:spcAft>
              <a:buClr>
                <a:srgbClr val="000000"/>
              </a:buClr>
              <a:buSzPts val="1400"/>
              <a:buFont typeface="Arial"/>
              <a:buNone/>
            </a:pPr>
            <a:r>
              <a:rPr lang="en" sz="1200">
                <a:solidFill>
                  <a:schemeClr val="dk1"/>
                </a:solidFill>
                <a:latin typeface="Calibri"/>
                <a:ea typeface="Calibri"/>
                <a:cs typeface="Calibri"/>
                <a:sym typeface="Calibri"/>
              </a:rPr>
              <a:t>Multi-inflection hodographs like this one may suppress right- and left-movers, depending on the situation.</a:t>
            </a:r>
            <a:endParaRPr b="0" i="0" sz="1200" u="none" cap="none" strike="noStrike">
              <a:solidFill>
                <a:schemeClr val="dk1"/>
              </a:solidFill>
              <a:latin typeface="Calibri"/>
              <a:ea typeface="Calibri"/>
              <a:cs typeface="Calibri"/>
              <a:sym typeface="Calibri"/>
            </a:endParaRPr>
          </a:p>
        </p:txBody>
      </p:sp>
      <p:sp>
        <p:nvSpPr>
          <p:cNvPr id="1310" name="Google Shape;1310;g2c17bf7dbf1_0_1043:notes"/>
          <p:cNvSpPr txBox="1"/>
          <p:nvPr>
            <p:ph idx="12" type="sldNum"/>
          </p:nvPr>
        </p:nvSpPr>
        <p:spPr>
          <a:xfrm>
            <a:off x="3884615" y="8685215"/>
            <a:ext cx="2971800" cy="457200"/>
          </a:xfrm>
          <a:prstGeom prst="rect">
            <a:avLst/>
          </a:prstGeom>
          <a:noFill/>
          <a:ln>
            <a:noFill/>
          </a:ln>
        </p:spPr>
        <p:txBody>
          <a:bodyPr anchorCtr="0" anchor="b" bIns="45650" lIns="91300" spcFirstLastPara="1" rIns="91300" wrap="square" tIns="4565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g29ebf03feca_0_106:notes"/>
          <p:cNvSpPr/>
          <p:nvPr>
            <p:ph idx="2" type="sldImg"/>
          </p:nvPr>
        </p:nvSpPr>
        <p:spPr>
          <a:xfrm>
            <a:off x="394931" y="686430"/>
            <a:ext cx="60681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3" name="Google Shape;143;g29ebf03feca_0_106:notes"/>
          <p:cNvSpPr txBox="1"/>
          <p:nvPr>
            <p:ph idx="1" type="body"/>
          </p:nvPr>
        </p:nvSpPr>
        <p:spPr>
          <a:xfrm>
            <a:off x="685800" y="4343402"/>
            <a:ext cx="5486400" cy="4114800"/>
          </a:xfrm>
          <a:prstGeom prst="rect">
            <a:avLst/>
          </a:prstGeom>
          <a:noFill/>
          <a:ln>
            <a:noFill/>
          </a:ln>
        </p:spPr>
        <p:txBody>
          <a:bodyPr anchorCtr="0" anchor="t" bIns="90400" lIns="90400" spcFirstLastPara="1" rIns="90400" wrap="square" tIns="90400">
            <a:noAutofit/>
          </a:bodyPr>
          <a:lstStyle/>
          <a:p>
            <a:pPr indent="0" lvl="0" marL="0" rtl="0" algn="l">
              <a:spcBef>
                <a:spcPts val="0"/>
              </a:spcBef>
              <a:spcAft>
                <a:spcPts val="0"/>
              </a:spcAft>
              <a:buNone/>
            </a:pPr>
            <a:r>
              <a:t/>
            </a:r>
            <a:endParaRPr/>
          </a:p>
        </p:txBody>
      </p:sp>
      <p:sp>
        <p:nvSpPr>
          <p:cNvPr id="144" name="Google Shape;144;g29ebf03feca_0_106:notes"/>
          <p:cNvSpPr txBox="1"/>
          <p:nvPr>
            <p:ph idx="12" type="sldNum"/>
          </p:nvPr>
        </p:nvSpPr>
        <p:spPr>
          <a:xfrm>
            <a:off x="3884615" y="8685215"/>
            <a:ext cx="2971800" cy="457200"/>
          </a:xfrm>
          <a:prstGeom prst="rect">
            <a:avLst/>
          </a:prstGeom>
          <a:noFill/>
          <a:ln>
            <a:noFill/>
          </a:ln>
        </p:spPr>
        <p:txBody>
          <a:bodyPr anchorCtr="0" anchor="b" bIns="45650" lIns="91300" spcFirstLastPara="1" rIns="91300" wrap="square" tIns="4565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3" name="Shape 1333"/>
        <p:cNvGrpSpPr/>
        <p:nvPr/>
      </p:nvGrpSpPr>
      <p:grpSpPr>
        <a:xfrm>
          <a:off x="0" y="0"/>
          <a:ext cx="0" cy="0"/>
          <a:chOff x="0" y="0"/>
          <a:chExt cx="0" cy="0"/>
        </a:xfrm>
      </p:grpSpPr>
      <p:sp>
        <p:nvSpPr>
          <p:cNvPr id="1334" name="Google Shape;1334;g2c17bf7dbf1_0_1120:notes"/>
          <p:cNvSpPr/>
          <p:nvPr>
            <p:ph idx="2" type="sldImg"/>
          </p:nvPr>
        </p:nvSpPr>
        <p:spPr>
          <a:xfrm>
            <a:off x="394931" y="686430"/>
            <a:ext cx="60681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35" name="Google Shape;1335;g2c17bf7dbf1_0_1120:notes"/>
          <p:cNvSpPr txBox="1"/>
          <p:nvPr>
            <p:ph idx="1" type="body"/>
          </p:nvPr>
        </p:nvSpPr>
        <p:spPr>
          <a:xfrm>
            <a:off x="685800" y="4343402"/>
            <a:ext cx="5486400" cy="4114800"/>
          </a:xfrm>
          <a:prstGeom prst="rect">
            <a:avLst/>
          </a:prstGeom>
          <a:noFill/>
          <a:ln>
            <a:noFill/>
          </a:ln>
        </p:spPr>
        <p:txBody>
          <a:bodyPr anchorCtr="0" anchor="t" bIns="90400" lIns="90400" spcFirstLastPara="1" rIns="90400" wrap="square" tIns="90400">
            <a:noAutofit/>
          </a:bodyPr>
          <a:lstStyle/>
          <a:p>
            <a:pPr indent="0" lvl="0" marL="0" rtl="0" algn="l">
              <a:spcBef>
                <a:spcPts val="0"/>
              </a:spcBef>
              <a:spcAft>
                <a:spcPts val="0"/>
              </a:spcAft>
              <a:buClr>
                <a:schemeClr val="dk1"/>
              </a:buClr>
              <a:buSzPts val="1400"/>
              <a:buFont typeface="Arial"/>
              <a:buNone/>
            </a:pPr>
            <a:r>
              <a:rPr lang="en" sz="1200">
                <a:solidFill>
                  <a:schemeClr val="dk1"/>
                </a:solidFill>
                <a:latin typeface="Calibri"/>
                <a:ea typeface="Calibri"/>
                <a:cs typeface="Calibri"/>
                <a:sym typeface="Calibri"/>
              </a:rPr>
              <a:t>So when should we worry about this dynamic suppression? </a:t>
            </a:r>
            <a:endParaRPr b="0" i="0" sz="1200" u="none" cap="none" strike="noStrike">
              <a:solidFill>
                <a:schemeClr val="dk1"/>
              </a:solidFill>
              <a:latin typeface="Calibri"/>
              <a:ea typeface="Calibri"/>
              <a:cs typeface="Calibri"/>
              <a:sym typeface="Calibri"/>
            </a:endParaRPr>
          </a:p>
        </p:txBody>
      </p:sp>
      <p:sp>
        <p:nvSpPr>
          <p:cNvPr id="1336" name="Google Shape;1336;g2c17bf7dbf1_0_1120:notes"/>
          <p:cNvSpPr txBox="1"/>
          <p:nvPr>
            <p:ph idx="12" type="sldNum"/>
          </p:nvPr>
        </p:nvSpPr>
        <p:spPr>
          <a:xfrm>
            <a:off x="3884615" y="8685215"/>
            <a:ext cx="2971800" cy="457200"/>
          </a:xfrm>
          <a:prstGeom prst="rect">
            <a:avLst/>
          </a:prstGeom>
          <a:noFill/>
          <a:ln>
            <a:noFill/>
          </a:ln>
        </p:spPr>
        <p:txBody>
          <a:bodyPr anchorCtr="0" anchor="b" bIns="45650" lIns="91300" spcFirstLastPara="1" rIns="91300" wrap="square" tIns="4565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3" name="Shape 1353"/>
        <p:cNvGrpSpPr/>
        <p:nvPr/>
      </p:nvGrpSpPr>
      <p:grpSpPr>
        <a:xfrm>
          <a:off x="0" y="0"/>
          <a:ext cx="0" cy="0"/>
          <a:chOff x="0" y="0"/>
          <a:chExt cx="0" cy="0"/>
        </a:xfrm>
      </p:grpSpPr>
      <p:sp>
        <p:nvSpPr>
          <p:cNvPr id="1354" name="Google Shape;1354;g2c17bf7dbf1_0_1190:notes"/>
          <p:cNvSpPr/>
          <p:nvPr>
            <p:ph idx="2" type="sldImg"/>
          </p:nvPr>
        </p:nvSpPr>
        <p:spPr>
          <a:xfrm>
            <a:off x="394931" y="686430"/>
            <a:ext cx="60681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55" name="Google Shape;1355;g2c17bf7dbf1_0_1190:notes"/>
          <p:cNvSpPr txBox="1"/>
          <p:nvPr>
            <p:ph idx="1" type="body"/>
          </p:nvPr>
        </p:nvSpPr>
        <p:spPr>
          <a:xfrm>
            <a:off x="685800" y="4343402"/>
            <a:ext cx="5486400" cy="4114800"/>
          </a:xfrm>
          <a:prstGeom prst="rect">
            <a:avLst/>
          </a:prstGeom>
          <a:noFill/>
          <a:ln>
            <a:noFill/>
          </a:ln>
        </p:spPr>
        <p:txBody>
          <a:bodyPr anchorCtr="0" anchor="t" bIns="90400" lIns="90400" spcFirstLastPara="1" rIns="90400" wrap="square" tIns="90400">
            <a:noAutofit/>
          </a:bodyPr>
          <a:lstStyle/>
          <a:p>
            <a:pPr indent="0" lvl="0" marL="0" rtl="0" algn="l">
              <a:spcBef>
                <a:spcPts val="0"/>
              </a:spcBef>
              <a:spcAft>
                <a:spcPts val="0"/>
              </a:spcAft>
              <a:buClr>
                <a:schemeClr val="dk1"/>
              </a:buClr>
              <a:buSzPts val="1400"/>
              <a:buFont typeface="Arial"/>
              <a:buNone/>
            </a:pPr>
            <a:r>
              <a:rPr lang="en" sz="1200">
                <a:solidFill>
                  <a:schemeClr val="dk1"/>
                </a:solidFill>
                <a:latin typeface="Calibri"/>
                <a:ea typeface="Calibri"/>
                <a:cs typeface="Calibri"/>
                <a:sym typeface="Calibri"/>
              </a:rPr>
              <a:t>As a general rule of thumb, we should worry if this inflection is within the effective inflow layer, which is typically in the lowest 3 km.</a:t>
            </a:r>
            <a:endParaRPr b="0" i="0" sz="1200" u="none" cap="none" strike="noStrike">
              <a:solidFill>
                <a:schemeClr val="dk1"/>
              </a:solidFill>
              <a:latin typeface="Calibri"/>
              <a:ea typeface="Calibri"/>
              <a:cs typeface="Calibri"/>
              <a:sym typeface="Calibri"/>
            </a:endParaRPr>
          </a:p>
        </p:txBody>
      </p:sp>
      <p:sp>
        <p:nvSpPr>
          <p:cNvPr id="1356" name="Google Shape;1356;g2c17bf7dbf1_0_1190:notes"/>
          <p:cNvSpPr txBox="1"/>
          <p:nvPr>
            <p:ph idx="12" type="sldNum"/>
          </p:nvPr>
        </p:nvSpPr>
        <p:spPr>
          <a:xfrm>
            <a:off x="3884615" y="8685215"/>
            <a:ext cx="2971800" cy="457200"/>
          </a:xfrm>
          <a:prstGeom prst="rect">
            <a:avLst/>
          </a:prstGeom>
          <a:noFill/>
          <a:ln>
            <a:noFill/>
          </a:ln>
        </p:spPr>
        <p:txBody>
          <a:bodyPr anchorCtr="0" anchor="b" bIns="45650" lIns="91300" spcFirstLastPara="1" rIns="91300" wrap="square" tIns="4565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4" name="Shape 1374"/>
        <p:cNvGrpSpPr/>
        <p:nvPr/>
      </p:nvGrpSpPr>
      <p:grpSpPr>
        <a:xfrm>
          <a:off x="0" y="0"/>
          <a:ext cx="0" cy="0"/>
          <a:chOff x="0" y="0"/>
          <a:chExt cx="0" cy="0"/>
        </a:xfrm>
      </p:grpSpPr>
      <p:sp>
        <p:nvSpPr>
          <p:cNvPr id="1375" name="Google Shape;1375;g2c17bf7dbf1_0_1264:notes"/>
          <p:cNvSpPr/>
          <p:nvPr>
            <p:ph idx="2" type="sldImg"/>
          </p:nvPr>
        </p:nvSpPr>
        <p:spPr>
          <a:xfrm>
            <a:off x="394931" y="686430"/>
            <a:ext cx="60681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76" name="Google Shape;1376;g2c17bf7dbf1_0_1264:notes"/>
          <p:cNvSpPr txBox="1"/>
          <p:nvPr>
            <p:ph idx="1" type="body"/>
          </p:nvPr>
        </p:nvSpPr>
        <p:spPr>
          <a:xfrm>
            <a:off x="685800" y="4343402"/>
            <a:ext cx="5486400" cy="4114800"/>
          </a:xfrm>
          <a:prstGeom prst="rect">
            <a:avLst/>
          </a:prstGeom>
          <a:noFill/>
          <a:ln>
            <a:noFill/>
          </a:ln>
        </p:spPr>
        <p:txBody>
          <a:bodyPr anchorCtr="0" anchor="t" bIns="90400" lIns="90400" spcFirstLastPara="1" rIns="90400" wrap="square" tIns="90400">
            <a:noAutofit/>
          </a:bodyPr>
          <a:lstStyle/>
          <a:p>
            <a:pPr indent="0" lvl="0" marL="0" rtl="0" algn="l">
              <a:spcBef>
                <a:spcPts val="0"/>
              </a:spcBef>
              <a:spcAft>
                <a:spcPts val="0"/>
              </a:spcAft>
              <a:buClr>
                <a:schemeClr val="dk1"/>
              </a:buClr>
              <a:buSzPts val="1400"/>
              <a:buFont typeface="Arial"/>
              <a:buNone/>
            </a:pPr>
            <a:r>
              <a:rPr lang="en" sz="1200">
                <a:solidFill>
                  <a:schemeClr val="dk1"/>
                </a:solidFill>
                <a:latin typeface="Calibri"/>
                <a:ea typeface="Calibri"/>
                <a:cs typeface="Calibri"/>
                <a:sym typeface="Calibri"/>
              </a:rPr>
              <a:t>As a general rule of thumb, we should worry if this inflection is within the effective inflow layer, which is typically in the lowest 3 km.</a:t>
            </a:r>
            <a:endParaRPr b="0" i="0" sz="1200" u="none" cap="none" strike="noStrike">
              <a:solidFill>
                <a:schemeClr val="dk1"/>
              </a:solidFill>
              <a:latin typeface="Calibri"/>
              <a:ea typeface="Calibri"/>
              <a:cs typeface="Calibri"/>
              <a:sym typeface="Calibri"/>
            </a:endParaRPr>
          </a:p>
        </p:txBody>
      </p:sp>
      <p:sp>
        <p:nvSpPr>
          <p:cNvPr id="1377" name="Google Shape;1377;g2c17bf7dbf1_0_1264:notes"/>
          <p:cNvSpPr txBox="1"/>
          <p:nvPr>
            <p:ph idx="12" type="sldNum"/>
          </p:nvPr>
        </p:nvSpPr>
        <p:spPr>
          <a:xfrm>
            <a:off x="3884615" y="8685215"/>
            <a:ext cx="2971800" cy="457200"/>
          </a:xfrm>
          <a:prstGeom prst="rect">
            <a:avLst/>
          </a:prstGeom>
          <a:noFill/>
          <a:ln>
            <a:noFill/>
          </a:ln>
        </p:spPr>
        <p:txBody>
          <a:bodyPr anchorCtr="0" anchor="b" bIns="45650" lIns="91300" spcFirstLastPara="1" rIns="91300" wrap="square" tIns="4565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9" name="Shape 1399"/>
        <p:cNvGrpSpPr/>
        <p:nvPr/>
      </p:nvGrpSpPr>
      <p:grpSpPr>
        <a:xfrm>
          <a:off x="0" y="0"/>
          <a:ext cx="0" cy="0"/>
          <a:chOff x="0" y="0"/>
          <a:chExt cx="0" cy="0"/>
        </a:xfrm>
      </p:grpSpPr>
      <p:sp>
        <p:nvSpPr>
          <p:cNvPr id="1400" name="Google Shape;1400;g2c17bf7dbf1_0_1289:notes"/>
          <p:cNvSpPr/>
          <p:nvPr>
            <p:ph idx="2" type="sldImg"/>
          </p:nvPr>
        </p:nvSpPr>
        <p:spPr>
          <a:xfrm>
            <a:off x="394931" y="686430"/>
            <a:ext cx="60681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01" name="Google Shape;1401;g2c17bf7dbf1_0_1289:notes"/>
          <p:cNvSpPr txBox="1"/>
          <p:nvPr>
            <p:ph idx="1" type="body"/>
          </p:nvPr>
        </p:nvSpPr>
        <p:spPr>
          <a:xfrm>
            <a:off x="685800" y="4343402"/>
            <a:ext cx="5486400" cy="4114800"/>
          </a:xfrm>
          <a:prstGeom prst="rect">
            <a:avLst/>
          </a:prstGeom>
          <a:noFill/>
          <a:ln>
            <a:noFill/>
          </a:ln>
        </p:spPr>
        <p:txBody>
          <a:bodyPr anchorCtr="0" anchor="t" bIns="90400" lIns="90400" spcFirstLastPara="1" rIns="90400" wrap="square" tIns="90400">
            <a:noAutofit/>
          </a:bodyPr>
          <a:lstStyle/>
          <a:p>
            <a:pPr indent="0" lvl="0" marL="0" rtl="0" algn="l">
              <a:spcBef>
                <a:spcPts val="0"/>
              </a:spcBef>
              <a:spcAft>
                <a:spcPts val="0"/>
              </a:spcAft>
              <a:buClr>
                <a:schemeClr val="dk1"/>
              </a:buClr>
              <a:buSzPts val="1400"/>
              <a:buFont typeface="Arial"/>
              <a:buNone/>
            </a:pPr>
            <a:r>
              <a:rPr lang="en" sz="1200">
                <a:solidFill>
                  <a:schemeClr val="dk1"/>
                </a:solidFill>
                <a:latin typeface="Calibri"/>
                <a:ea typeface="Calibri"/>
                <a:cs typeface="Calibri"/>
                <a:sym typeface="Calibri"/>
              </a:rPr>
              <a:t>So should we “worry” here? Well, here, there’s actually no reason to worry - shear does not reverse direction with height. Also remember: some backing aloft can even help maintain longer-lived mesocyclones!</a:t>
            </a:r>
            <a:endParaRPr b="0" i="0" sz="1200" u="none" cap="none" strike="noStrike">
              <a:solidFill>
                <a:schemeClr val="dk1"/>
              </a:solidFill>
              <a:latin typeface="Calibri"/>
              <a:ea typeface="Calibri"/>
              <a:cs typeface="Calibri"/>
              <a:sym typeface="Calibri"/>
            </a:endParaRPr>
          </a:p>
        </p:txBody>
      </p:sp>
      <p:sp>
        <p:nvSpPr>
          <p:cNvPr id="1402" name="Google Shape;1402;g2c17bf7dbf1_0_1289:notes"/>
          <p:cNvSpPr txBox="1"/>
          <p:nvPr>
            <p:ph idx="12" type="sldNum"/>
          </p:nvPr>
        </p:nvSpPr>
        <p:spPr>
          <a:xfrm>
            <a:off x="3884615" y="8685215"/>
            <a:ext cx="2971800" cy="457200"/>
          </a:xfrm>
          <a:prstGeom prst="rect">
            <a:avLst/>
          </a:prstGeom>
          <a:noFill/>
          <a:ln>
            <a:noFill/>
          </a:ln>
        </p:spPr>
        <p:txBody>
          <a:bodyPr anchorCtr="0" anchor="b" bIns="45650" lIns="91300" spcFirstLastPara="1" rIns="91300" wrap="square" tIns="4565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3" name="Shape 1413"/>
        <p:cNvGrpSpPr/>
        <p:nvPr/>
      </p:nvGrpSpPr>
      <p:grpSpPr>
        <a:xfrm>
          <a:off x="0" y="0"/>
          <a:ext cx="0" cy="0"/>
          <a:chOff x="0" y="0"/>
          <a:chExt cx="0" cy="0"/>
        </a:xfrm>
      </p:grpSpPr>
      <p:sp>
        <p:nvSpPr>
          <p:cNvPr id="1414" name="Google Shape;1414;g2c17bf7dbf1_0_1302:notes"/>
          <p:cNvSpPr/>
          <p:nvPr>
            <p:ph idx="2" type="sldImg"/>
          </p:nvPr>
        </p:nvSpPr>
        <p:spPr>
          <a:xfrm>
            <a:off x="394931" y="686430"/>
            <a:ext cx="60681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15" name="Google Shape;1415;g2c17bf7dbf1_0_1302:notes"/>
          <p:cNvSpPr txBox="1"/>
          <p:nvPr>
            <p:ph idx="1" type="body"/>
          </p:nvPr>
        </p:nvSpPr>
        <p:spPr>
          <a:xfrm>
            <a:off x="685800" y="4343402"/>
            <a:ext cx="5486400" cy="4114800"/>
          </a:xfrm>
          <a:prstGeom prst="rect">
            <a:avLst/>
          </a:prstGeom>
          <a:noFill/>
          <a:ln>
            <a:noFill/>
          </a:ln>
        </p:spPr>
        <p:txBody>
          <a:bodyPr anchorCtr="0" anchor="t" bIns="90400" lIns="90400" spcFirstLastPara="1" rIns="90400" wrap="square" tIns="90400">
            <a:noAutofit/>
          </a:bodyPr>
          <a:lstStyle/>
          <a:p>
            <a:pPr indent="0" lvl="0" marL="0" rtl="0" algn="l">
              <a:spcBef>
                <a:spcPts val="0"/>
              </a:spcBef>
              <a:spcAft>
                <a:spcPts val="0"/>
              </a:spcAft>
              <a:buClr>
                <a:schemeClr val="dk1"/>
              </a:buClr>
              <a:buSzPts val="1400"/>
              <a:buFont typeface="Arial"/>
              <a:buNone/>
            </a:pPr>
            <a:r>
              <a:rPr lang="en" sz="1200">
                <a:solidFill>
                  <a:schemeClr val="dk1"/>
                </a:solidFill>
                <a:latin typeface="Calibri"/>
                <a:ea typeface="Calibri"/>
                <a:cs typeface="Calibri"/>
                <a:sym typeface="Calibri"/>
              </a:rPr>
              <a:t>Should we worry here? Nope - the inflection is well above the effective inflow layer and the alternating concavity aloft is small compared to the low-level concavity.</a:t>
            </a:r>
            <a:endParaRPr b="0" i="0" sz="1200" u="none" cap="none" strike="noStrike">
              <a:solidFill>
                <a:schemeClr val="dk1"/>
              </a:solidFill>
              <a:latin typeface="Calibri"/>
              <a:ea typeface="Calibri"/>
              <a:cs typeface="Calibri"/>
              <a:sym typeface="Calibri"/>
            </a:endParaRPr>
          </a:p>
        </p:txBody>
      </p:sp>
      <p:sp>
        <p:nvSpPr>
          <p:cNvPr id="1416" name="Google Shape;1416;g2c17bf7dbf1_0_1302:notes"/>
          <p:cNvSpPr txBox="1"/>
          <p:nvPr>
            <p:ph idx="12" type="sldNum"/>
          </p:nvPr>
        </p:nvSpPr>
        <p:spPr>
          <a:xfrm>
            <a:off x="3884615" y="8685215"/>
            <a:ext cx="2971800" cy="457200"/>
          </a:xfrm>
          <a:prstGeom prst="rect">
            <a:avLst/>
          </a:prstGeom>
          <a:noFill/>
          <a:ln>
            <a:noFill/>
          </a:ln>
        </p:spPr>
        <p:txBody>
          <a:bodyPr anchorCtr="0" anchor="b" bIns="45650" lIns="91300" spcFirstLastPara="1" rIns="91300" wrap="square" tIns="4565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9" name="Shape 1429"/>
        <p:cNvGrpSpPr/>
        <p:nvPr/>
      </p:nvGrpSpPr>
      <p:grpSpPr>
        <a:xfrm>
          <a:off x="0" y="0"/>
          <a:ext cx="0" cy="0"/>
          <a:chOff x="0" y="0"/>
          <a:chExt cx="0" cy="0"/>
        </a:xfrm>
      </p:grpSpPr>
      <p:sp>
        <p:nvSpPr>
          <p:cNvPr id="1430" name="Google Shape;1430;g2c17bf7dbf1_0_1317:notes"/>
          <p:cNvSpPr/>
          <p:nvPr>
            <p:ph idx="2" type="sldImg"/>
          </p:nvPr>
        </p:nvSpPr>
        <p:spPr>
          <a:xfrm>
            <a:off x="394931" y="686430"/>
            <a:ext cx="60681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31" name="Google Shape;1431;g2c17bf7dbf1_0_1317:notes"/>
          <p:cNvSpPr txBox="1"/>
          <p:nvPr>
            <p:ph idx="1" type="body"/>
          </p:nvPr>
        </p:nvSpPr>
        <p:spPr>
          <a:xfrm>
            <a:off x="685800" y="4343402"/>
            <a:ext cx="5486400" cy="4114800"/>
          </a:xfrm>
          <a:prstGeom prst="rect">
            <a:avLst/>
          </a:prstGeom>
          <a:noFill/>
          <a:ln>
            <a:noFill/>
          </a:ln>
        </p:spPr>
        <p:txBody>
          <a:bodyPr anchorCtr="0" anchor="t" bIns="90400" lIns="90400" spcFirstLastPara="1" rIns="90400" wrap="square" tIns="90400">
            <a:noAutofit/>
          </a:bodyPr>
          <a:lstStyle/>
          <a:p>
            <a:pPr indent="0" lvl="0" marL="0" rtl="0" algn="l">
              <a:spcBef>
                <a:spcPts val="0"/>
              </a:spcBef>
              <a:spcAft>
                <a:spcPts val="0"/>
              </a:spcAft>
              <a:buClr>
                <a:schemeClr val="dk1"/>
              </a:buClr>
              <a:buSzPts val="1400"/>
              <a:buFont typeface="Arial"/>
              <a:buNone/>
            </a:pPr>
            <a:r>
              <a:rPr lang="en" sz="1200">
                <a:solidFill>
                  <a:schemeClr val="dk1"/>
                </a:solidFill>
                <a:latin typeface="Calibri"/>
                <a:ea typeface="Calibri"/>
                <a:cs typeface="Calibri"/>
                <a:sym typeface="Calibri"/>
              </a:rPr>
              <a:t>How about here? Well, this might not be ideal, since the inflection is near the effective inflow layer, but streamwise vorticity is abundant!</a:t>
            </a:r>
            <a:endParaRPr b="0" i="0" sz="1200" u="none" cap="none" strike="noStrike">
              <a:solidFill>
                <a:schemeClr val="dk1"/>
              </a:solidFill>
              <a:latin typeface="Calibri"/>
              <a:ea typeface="Calibri"/>
              <a:cs typeface="Calibri"/>
              <a:sym typeface="Calibri"/>
            </a:endParaRPr>
          </a:p>
        </p:txBody>
      </p:sp>
      <p:sp>
        <p:nvSpPr>
          <p:cNvPr id="1432" name="Google Shape;1432;g2c17bf7dbf1_0_1317:notes"/>
          <p:cNvSpPr txBox="1"/>
          <p:nvPr>
            <p:ph idx="12" type="sldNum"/>
          </p:nvPr>
        </p:nvSpPr>
        <p:spPr>
          <a:xfrm>
            <a:off x="3884615" y="8685215"/>
            <a:ext cx="2971800" cy="457200"/>
          </a:xfrm>
          <a:prstGeom prst="rect">
            <a:avLst/>
          </a:prstGeom>
          <a:noFill/>
          <a:ln>
            <a:noFill/>
          </a:ln>
        </p:spPr>
        <p:txBody>
          <a:bodyPr anchorCtr="0" anchor="b" bIns="45650" lIns="91300" spcFirstLastPara="1" rIns="91300" wrap="square" tIns="4565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5" name="Shape 1445"/>
        <p:cNvGrpSpPr/>
        <p:nvPr/>
      </p:nvGrpSpPr>
      <p:grpSpPr>
        <a:xfrm>
          <a:off x="0" y="0"/>
          <a:ext cx="0" cy="0"/>
          <a:chOff x="0" y="0"/>
          <a:chExt cx="0" cy="0"/>
        </a:xfrm>
      </p:grpSpPr>
      <p:sp>
        <p:nvSpPr>
          <p:cNvPr id="1446" name="Google Shape;1446;g2c17bf7dbf1_0_1332:notes"/>
          <p:cNvSpPr/>
          <p:nvPr>
            <p:ph idx="2" type="sldImg"/>
          </p:nvPr>
        </p:nvSpPr>
        <p:spPr>
          <a:xfrm>
            <a:off x="394931" y="686430"/>
            <a:ext cx="60681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47" name="Google Shape;1447;g2c17bf7dbf1_0_1332:notes"/>
          <p:cNvSpPr txBox="1"/>
          <p:nvPr>
            <p:ph idx="1" type="body"/>
          </p:nvPr>
        </p:nvSpPr>
        <p:spPr>
          <a:xfrm>
            <a:off x="685800" y="4343402"/>
            <a:ext cx="5486400" cy="4114800"/>
          </a:xfrm>
          <a:prstGeom prst="rect">
            <a:avLst/>
          </a:prstGeom>
          <a:noFill/>
          <a:ln>
            <a:noFill/>
          </a:ln>
        </p:spPr>
        <p:txBody>
          <a:bodyPr anchorCtr="0" anchor="t" bIns="90400" lIns="90400" spcFirstLastPara="1" rIns="90400" wrap="square" tIns="90400">
            <a:noAutofit/>
          </a:bodyPr>
          <a:lstStyle/>
          <a:p>
            <a:pPr indent="0" lvl="0" marL="0" rtl="0" algn="l">
              <a:spcBef>
                <a:spcPts val="0"/>
              </a:spcBef>
              <a:spcAft>
                <a:spcPts val="0"/>
              </a:spcAft>
              <a:buClr>
                <a:schemeClr val="dk1"/>
              </a:buClr>
              <a:buSzPts val="1400"/>
              <a:buFont typeface="Arial"/>
              <a:buNone/>
            </a:pPr>
            <a:r>
              <a:rPr lang="en" sz="1200">
                <a:solidFill>
                  <a:schemeClr val="dk1"/>
                </a:solidFill>
                <a:latin typeface="Calibri"/>
                <a:ea typeface="Calibri"/>
                <a:cs typeface="Calibri"/>
                <a:sym typeface="Calibri"/>
              </a:rPr>
              <a:t>But what about here? Yes, you should worry! The inflection is within the effective inflow layer, and to make matters worse, streamwise vorticity is also reduced!</a:t>
            </a:r>
            <a:endParaRPr b="0" i="0" sz="1200" u="none" cap="none" strike="noStrike">
              <a:solidFill>
                <a:schemeClr val="dk1"/>
              </a:solidFill>
              <a:latin typeface="Calibri"/>
              <a:ea typeface="Calibri"/>
              <a:cs typeface="Calibri"/>
              <a:sym typeface="Calibri"/>
            </a:endParaRPr>
          </a:p>
        </p:txBody>
      </p:sp>
      <p:sp>
        <p:nvSpPr>
          <p:cNvPr id="1448" name="Google Shape;1448;g2c17bf7dbf1_0_1332:notes"/>
          <p:cNvSpPr txBox="1"/>
          <p:nvPr>
            <p:ph idx="12" type="sldNum"/>
          </p:nvPr>
        </p:nvSpPr>
        <p:spPr>
          <a:xfrm>
            <a:off x="3884615" y="8685215"/>
            <a:ext cx="2971800" cy="457200"/>
          </a:xfrm>
          <a:prstGeom prst="rect">
            <a:avLst/>
          </a:prstGeom>
          <a:noFill/>
          <a:ln>
            <a:noFill/>
          </a:ln>
        </p:spPr>
        <p:txBody>
          <a:bodyPr anchorCtr="0" anchor="b" bIns="45650" lIns="91300" spcFirstLastPara="1" rIns="91300" wrap="square" tIns="4565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2" name="Shape 1462"/>
        <p:cNvGrpSpPr/>
        <p:nvPr/>
      </p:nvGrpSpPr>
      <p:grpSpPr>
        <a:xfrm>
          <a:off x="0" y="0"/>
          <a:ext cx="0" cy="0"/>
          <a:chOff x="0" y="0"/>
          <a:chExt cx="0" cy="0"/>
        </a:xfrm>
      </p:grpSpPr>
      <p:sp>
        <p:nvSpPr>
          <p:cNvPr id="1463" name="Google Shape;1463;g2c17bf7dbf1_0_1399:notes"/>
          <p:cNvSpPr/>
          <p:nvPr>
            <p:ph idx="2" type="sldImg"/>
          </p:nvPr>
        </p:nvSpPr>
        <p:spPr>
          <a:xfrm>
            <a:off x="394931" y="686430"/>
            <a:ext cx="60681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64" name="Google Shape;1464;g2c17bf7dbf1_0_1399:notes"/>
          <p:cNvSpPr txBox="1"/>
          <p:nvPr>
            <p:ph idx="1" type="body"/>
          </p:nvPr>
        </p:nvSpPr>
        <p:spPr>
          <a:xfrm>
            <a:off x="685800" y="4343402"/>
            <a:ext cx="5486400" cy="4114800"/>
          </a:xfrm>
          <a:prstGeom prst="rect">
            <a:avLst/>
          </a:prstGeom>
          <a:noFill/>
          <a:ln>
            <a:noFill/>
          </a:ln>
        </p:spPr>
        <p:txBody>
          <a:bodyPr anchorCtr="0" anchor="t" bIns="90400" lIns="90400" spcFirstLastPara="1" rIns="90400" wrap="square" tIns="90400">
            <a:noAutofit/>
          </a:bodyPr>
          <a:lstStyle/>
          <a:p>
            <a:pPr indent="0" lvl="0" marL="0" rtl="0" algn="l">
              <a:spcBef>
                <a:spcPts val="0"/>
              </a:spcBef>
              <a:spcAft>
                <a:spcPts val="0"/>
              </a:spcAft>
              <a:buClr>
                <a:schemeClr val="dk1"/>
              </a:buClr>
              <a:buSzPts val="1400"/>
              <a:buFont typeface="Arial"/>
              <a:buNone/>
            </a:pPr>
            <a:r>
              <a:t/>
            </a:r>
            <a:endParaRPr b="0" i="0" sz="1200" u="none" cap="none" strike="noStrike">
              <a:solidFill>
                <a:schemeClr val="dk1"/>
              </a:solidFill>
              <a:latin typeface="Calibri"/>
              <a:ea typeface="Calibri"/>
              <a:cs typeface="Calibri"/>
              <a:sym typeface="Calibri"/>
            </a:endParaRPr>
          </a:p>
        </p:txBody>
      </p:sp>
      <p:sp>
        <p:nvSpPr>
          <p:cNvPr id="1465" name="Google Shape;1465;g2c17bf7dbf1_0_1399:notes"/>
          <p:cNvSpPr txBox="1"/>
          <p:nvPr>
            <p:ph idx="12" type="sldNum"/>
          </p:nvPr>
        </p:nvSpPr>
        <p:spPr>
          <a:xfrm>
            <a:off x="3884615" y="8685215"/>
            <a:ext cx="2971800" cy="457200"/>
          </a:xfrm>
          <a:prstGeom prst="rect">
            <a:avLst/>
          </a:prstGeom>
          <a:noFill/>
          <a:ln>
            <a:noFill/>
          </a:ln>
        </p:spPr>
        <p:txBody>
          <a:bodyPr anchorCtr="0" anchor="b" bIns="45650" lIns="91300" spcFirstLastPara="1" rIns="91300" wrap="square" tIns="4565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6" name="Shape 1486"/>
        <p:cNvGrpSpPr/>
        <p:nvPr/>
      </p:nvGrpSpPr>
      <p:grpSpPr>
        <a:xfrm>
          <a:off x="0" y="0"/>
          <a:ext cx="0" cy="0"/>
          <a:chOff x="0" y="0"/>
          <a:chExt cx="0" cy="0"/>
        </a:xfrm>
      </p:grpSpPr>
      <p:sp>
        <p:nvSpPr>
          <p:cNvPr id="1487" name="Google Shape;1487;g2c17bf7dbf1_0_1422:notes"/>
          <p:cNvSpPr/>
          <p:nvPr>
            <p:ph idx="2" type="sldImg"/>
          </p:nvPr>
        </p:nvSpPr>
        <p:spPr>
          <a:xfrm>
            <a:off x="394931" y="686430"/>
            <a:ext cx="60681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88" name="Google Shape;1488;g2c17bf7dbf1_0_1422:notes"/>
          <p:cNvSpPr txBox="1"/>
          <p:nvPr>
            <p:ph idx="1" type="body"/>
          </p:nvPr>
        </p:nvSpPr>
        <p:spPr>
          <a:xfrm>
            <a:off x="685800" y="4343402"/>
            <a:ext cx="5486400" cy="4114800"/>
          </a:xfrm>
          <a:prstGeom prst="rect">
            <a:avLst/>
          </a:prstGeom>
          <a:noFill/>
          <a:ln>
            <a:noFill/>
          </a:ln>
        </p:spPr>
        <p:txBody>
          <a:bodyPr anchorCtr="0" anchor="t" bIns="90400" lIns="90400" spcFirstLastPara="1" rIns="90400" wrap="square" tIns="90400">
            <a:noAutofit/>
          </a:bodyPr>
          <a:lstStyle/>
          <a:p>
            <a:pPr indent="0" lvl="0" marL="0" rtl="0" algn="l">
              <a:spcBef>
                <a:spcPts val="0"/>
              </a:spcBef>
              <a:spcAft>
                <a:spcPts val="0"/>
              </a:spcAft>
              <a:buClr>
                <a:schemeClr val="dk1"/>
              </a:buClr>
              <a:buSzPts val="1400"/>
              <a:buFont typeface="Arial"/>
              <a:buNone/>
            </a:pPr>
            <a:r>
              <a:rPr lang="en" sz="1200">
                <a:solidFill>
                  <a:schemeClr val="dk1"/>
                </a:solidFill>
                <a:latin typeface="Calibri"/>
                <a:ea typeface="Calibri"/>
                <a:cs typeface="Calibri"/>
                <a:sym typeface="Calibri"/>
              </a:rPr>
              <a:t>Good choice! This one has the most pronounced inflection, it’s near the effective inflow layer, and it reduces streamwise vorticity in that layer!</a:t>
            </a:r>
            <a:endParaRPr b="0" i="0" sz="1200" u="none" cap="none" strike="noStrike">
              <a:solidFill>
                <a:schemeClr val="dk1"/>
              </a:solidFill>
              <a:latin typeface="Calibri"/>
              <a:ea typeface="Calibri"/>
              <a:cs typeface="Calibri"/>
              <a:sym typeface="Calibri"/>
            </a:endParaRPr>
          </a:p>
        </p:txBody>
      </p:sp>
      <p:sp>
        <p:nvSpPr>
          <p:cNvPr id="1489" name="Google Shape;1489;g2c17bf7dbf1_0_1422:notes"/>
          <p:cNvSpPr txBox="1"/>
          <p:nvPr>
            <p:ph idx="12" type="sldNum"/>
          </p:nvPr>
        </p:nvSpPr>
        <p:spPr>
          <a:xfrm>
            <a:off x="3884615" y="8685215"/>
            <a:ext cx="2971800" cy="457200"/>
          </a:xfrm>
          <a:prstGeom prst="rect">
            <a:avLst/>
          </a:prstGeom>
          <a:noFill/>
          <a:ln>
            <a:noFill/>
          </a:ln>
        </p:spPr>
        <p:txBody>
          <a:bodyPr anchorCtr="0" anchor="b" bIns="45650" lIns="91300" spcFirstLastPara="1" rIns="91300" wrap="square" tIns="4565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g29ef2321f05_0_0:notes"/>
          <p:cNvSpPr/>
          <p:nvPr>
            <p:ph idx="2" type="sldImg"/>
          </p:nvPr>
        </p:nvSpPr>
        <p:spPr>
          <a:xfrm>
            <a:off x="394931" y="686430"/>
            <a:ext cx="60681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9" name="Google Shape;169;g29ef2321f05_0_0:notes"/>
          <p:cNvSpPr txBox="1"/>
          <p:nvPr>
            <p:ph idx="1" type="body"/>
          </p:nvPr>
        </p:nvSpPr>
        <p:spPr>
          <a:xfrm>
            <a:off x="685800" y="4343402"/>
            <a:ext cx="5486400" cy="4114800"/>
          </a:xfrm>
          <a:prstGeom prst="rect">
            <a:avLst/>
          </a:prstGeom>
          <a:noFill/>
          <a:ln>
            <a:noFill/>
          </a:ln>
        </p:spPr>
        <p:txBody>
          <a:bodyPr anchorCtr="0" anchor="t" bIns="90400" lIns="90400" spcFirstLastPara="1" rIns="90400" wrap="square" tIns="90400">
            <a:noAutofit/>
          </a:bodyPr>
          <a:lstStyle/>
          <a:p>
            <a:pPr indent="0" lvl="0" marL="0" rtl="0" algn="l">
              <a:spcBef>
                <a:spcPts val="0"/>
              </a:spcBef>
              <a:spcAft>
                <a:spcPts val="0"/>
              </a:spcAft>
              <a:buNone/>
            </a:pPr>
            <a:r>
              <a:t/>
            </a:r>
            <a:endParaRPr/>
          </a:p>
        </p:txBody>
      </p:sp>
      <p:sp>
        <p:nvSpPr>
          <p:cNvPr id="170" name="Google Shape;170;g29ef2321f05_0_0:notes"/>
          <p:cNvSpPr txBox="1"/>
          <p:nvPr>
            <p:ph idx="12" type="sldNum"/>
          </p:nvPr>
        </p:nvSpPr>
        <p:spPr>
          <a:xfrm>
            <a:off x="3884615" y="8685215"/>
            <a:ext cx="2971800" cy="457200"/>
          </a:xfrm>
          <a:prstGeom prst="rect">
            <a:avLst/>
          </a:prstGeom>
          <a:noFill/>
          <a:ln>
            <a:noFill/>
          </a:ln>
        </p:spPr>
        <p:txBody>
          <a:bodyPr anchorCtr="0" anchor="b" bIns="45650" lIns="91300" spcFirstLastPara="1" rIns="91300" wrap="square" tIns="4565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g3da1f0c1a06_0_222:notes"/>
          <p:cNvSpPr/>
          <p:nvPr>
            <p:ph idx="2" type="sldImg"/>
          </p:nvPr>
        </p:nvSpPr>
        <p:spPr>
          <a:xfrm>
            <a:off x="394931" y="686430"/>
            <a:ext cx="60681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5" name="Google Shape;205;g3da1f0c1a06_0_222:notes"/>
          <p:cNvSpPr txBox="1"/>
          <p:nvPr>
            <p:ph idx="1" type="body"/>
          </p:nvPr>
        </p:nvSpPr>
        <p:spPr>
          <a:xfrm>
            <a:off x="685800" y="4343402"/>
            <a:ext cx="5486400" cy="4114800"/>
          </a:xfrm>
          <a:prstGeom prst="rect">
            <a:avLst/>
          </a:prstGeom>
          <a:noFill/>
          <a:ln>
            <a:noFill/>
          </a:ln>
        </p:spPr>
        <p:txBody>
          <a:bodyPr anchorCtr="0" anchor="t" bIns="90400" lIns="90400" spcFirstLastPara="1" rIns="90400" wrap="square" tIns="90400">
            <a:noAutofit/>
          </a:bodyPr>
          <a:lstStyle/>
          <a:p>
            <a:pPr indent="0" lvl="0" marL="0" rtl="0" algn="l">
              <a:spcBef>
                <a:spcPts val="0"/>
              </a:spcBef>
              <a:spcAft>
                <a:spcPts val="0"/>
              </a:spcAft>
              <a:buNone/>
            </a:pPr>
            <a:r>
              <a:t/>
            </a:r>
            <a:endParaRPr/>
          </a:p>
        </p:txBody>
      </p:sp>
      <p:sp>
        <p:nvSpPr>
          <p:cNvPr id="206" name="Google Shape;206;g3da1f0c1a06_0_222:notes"/>
          <p:cNvSpPr txBox="1"/>
          <p:nvPr>
            <p:ph idx="12" type="sldNum"/>
          </p:nvPr>
        </p:nvSpPr>
        <p:spPr>
          <a:xfrm>
            <a:off x="3884615" y="8685215"/>
            <a:ext cx="2971800" cy="457200"/>
          </a:xfrm>
          <a:prstGeom prst="rect">
            <a:avLst/>
          </a:prstGeom>
          <a:noFill/>
          <a:ln>
            <a:noFill/>
          </a:ln>
        </p:spPr>
        <p:txBody>
          <a:bodyPr anchorCtr="0" anchor="b" bIns="45650" lIns="91300" spcFirstLastPara="1" rIns="91300" wrap="square" tIns="4565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g2c17bf7dbf1_0_203:notes"/>
          <p:cNvSpPr/>
          <p:nvPr>
            <p:ph idx="2" type="sldImg"/>
          </p:nvPr>
        </p:nvSpPr>
        <p:spPr>
          <a:xfrm>
            <a:off x="394931" y="686430"/>
            <a:ext cx="60681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0" name="Google Shape;240;g2c17bf7dbf1_0_203:notes"/>
          <p:cNvSpPr txBox="1"/>
          <p:nvPr>
            <p:ph idx="1" type="body"/>
          </p:nvPr>
        </p:nvSpPr>
        <p:spPr>
          <a:xfrm>
            <a:off x="685800" y="4343402"/>
            <a:ext cx="5486400" cy="4114800"/>
          </a:xfrm>
          <a:prstGeom prst="rect">
            <a:avLst/>
          </a:prstGeom>
          <a:noFill/>
          <a:ln>
            <a:noFill/>
          </a:ln>
        </p:spPr>
        <p:txBody>
          <a:bodyPr anchorCtr="0" anchor="t" bIns="90400" lIns="90400" spcFirstLastPara="1" rIns="90400" wrap="square" tIns="90400">
            <a:noAutofit/>
          </a:bodyPr>
          <a:lstStyle/>
          <a:p>
            <a:pPr indent="0" lvl="0" marL="0" rtl="0" algn="l">
              <a:spcBef>
                <a:spcPts val="0"/>
              </a:spcBef>
              <a:spcAft>
                <a:spcPts val="0"/>
              </a:spcAft>
              <a:buNone/>
            </a:pPr>
            <a:r>
              <a:t/>
            </a:r>
            <a:endParaRPr/>
          </a:p>
        </p:txBody>
      </p:sp>
      <p:sp>
        <p:nvSpPr>
          <p:cNvPr id="241" name="Google Shape;241;g2c17bf7dbf1_0_203:notes"/>
          <p:cNvSpPr txBox="1"/>
          <p:nvPr>
            <p:ph idx="12" type="sldNum"/>
          </p:nvPr>
        </p:nvSpPr>
        <p:spPr>
          <a:xfrm>
            <a:off x="3884615" y="8685215"/>
            <a:ext cx="2971800" cy="457200"/>
          </a:xfrm>
          <a:prstGeom prst="rect">
            <a:avLst/>
          </a:prstGeom>
          <a:noFill/>
          <a:ln>
            <a:noFill/>
          </a:ln>
        </p:spPr>
        <p:txBody>
          <a:bodyPr anchorCtr="0" anchor="b" bIns="45650" lIns="91300" spcFirstLastPara="1" rIns="91300" wrap="square" tIns="4565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ntent">
  <p:cSld name="TWO_OBJECTS_1">
    <p:spTree>
      <p:nvGrpSpPr>
        <p:cNvPr id="50" name="Shape 50"/>
        <p:cNvGrpSpPr/>
        <p:nvPr/>
      </p:nvGrpSpPr>
      <p:grpSpPr>
        <a:xfrm>
          <a:off x="0" y="0"/>
          <a:ext cx="0" cy="0"/>
          <a:chOff x="0" y="0"/>
          <a:chExt cx="0" cy="0"/>
        </a:xfrm>
      </p:grpSpPr>
      <p:sp>
        <p:nvSpPr>
          <p:cNvPr id="51" name="Google Shape;51;p13"/>
          <p:cNvSpPr txBox="1"/>
          <p:nvPr>
            <p:ph type="title"/>
          </p:nvPr>
        </p:nvSpPr>
        <p:spPr>
          <a:xfrm>
            <a:off x="457200" y="53578"/>
            <a:ext cx="8229600" cy="857400"/>
          </a:xfrm>
          <a:prstGeom prst="rect">
            <a:avLst/>
          </a:prstGeom>
          <a:noFill/>
          <a:ln>
            <a:noFill/>
          </a:ln>
        </p:spPr>
        <p:txBody>
          <a:bodyPr anchorCtr="0" anchor="ctr" bIns="91425" lIns="91425" spcFirstLastPara="1" rIns="91425" wrap="square" tIns="91425">
            <a:normAutofit/>
          </a:bodyPr>
          <a:lstStyle>
            <a:lvl1pPr lvl="0" marR="0" rtl="0" algn="ctr">
              <a:lnSpc>
                <a:spcPct val="100000"/>
              </a:lnSpc>
              <a:spcBef>
                <a:spcPts val="0"/>
              </a:spcBef>
              <a:spcAft>
                <a:spcPts val="0"/>
              </a:spcAft>
              <a:buClr>
                <a:schemeClr val="dk1"/>
              </a:buClr>
              <a:buSzPts val="3600"/>
              <a:buFont typeface="Calibri"/>
              <a:buNone/>
              <a:defRPr b="0" i="0" sz="36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52" name="Google Shape;52;p13"/>
          <p:cNvSpPr txBox="1"/>
          <p:nvPr>
            <p:ph idx="1" type="body"/>
          </p:nvPr>
        </p:nvSpPr>
        <p:spPr>
          <a:xfrm>
            <a:off x="457200" y="856200"/>
            <a:ext cx="8229600" cy="3910800"/>
          </a:xfrm>
          <a:prstGeom prst="rect">
            <a:avLst/>
          </a:prstGeom>
          <a:noFill/>
          <a:ln>
            <a:noFill/>
          </a:ln>
        </p:spPr>
        <p:txBody>
          <a:bodyPr anchorCtr="0" anchor="t" bIns="91425" lIns="91425" spcFirstLastPara="1" rIns="91425" wrap="square" tIns="91425">
            <a:normAutofit/>
          </a:bodyPr>
          <a:lstStyle>
            <a:lvl1pPr indent="-406400" lvl="0" marL="4572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53" name="Google Shape;53;p13"/>
          <p:cNvSpPr txBox="1"/>
          <p:nvPr>
            <p:ph idx="10" type="dt"/>
          </p:nvPr>
        </p:nvSpPr>
        <p:spPr>
          <a:xfrm>
            <a:off x="457200" y="4767263"/>
            <a:ext cx="2133600" cy="2739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4" name="Google Shape;54;p13"/>
          <p:cNvSpPr txBox="1"/>
          <p:nvPr>
            <p:ph idx="11" type="ftr"/>
          </p:nvPr>
        </p:nvSpPr>
        <p:spPr>
          <a:xfrm>
            <a:off x="3124200" y="4767263"/>
            <a:ext cx="2895600" cy="2739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5" name="Google Shape;55;p13"/>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rmAutofit lnSpcReduction="10000"/>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2.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9.xml"/><Relationship Id="rId3" Type="http://schemas.openxmlformats.org/officeDocument/2006/relationships/image" Target="../media/image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1.xml"/><Relationship Id="rId3" Type="http://schemas.openxmlformats.org/officeDocument/2006/relationships/image" Target="../media/image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5.xml"/><Relationship Id="rId3" Type="http://schemas.openxmlformats.org/officeDocument/2006/relationships/image" Target="../media/image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7.xml"/><Relationship Id="rId3" Type="http://schemas.openxmlformats.org/officeDocument/2006/relationships/image" Target="../media/image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8.xml"/><Relationship Id="rId3" Type="http://schemas.openxmlformats.org/officeDocument/2006/relationships/image" Target="../media/image9.gi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9.xml"/><Relationship Id="rId3" Type="http://schemas.openxmlformats.org/officeDocument/2006/relationships/image" Target="../media/image8.gi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0.xml"/><Relationship Id="rId3" Type="http://schemas.openxmlformats.org/officeDocument/2006/relationships/image" Target="../media/image13.gi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6.xml"/><Relationship Id="rId3" Type="http://schemas.openxmlformats.org/officeDocument/2006/relationships/image" Target="../media/image2.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2.xml"/><Relationship Id="rId3" Type="http://schemas.openxmlformats.org/officeDocument/2006/relationships/image" Target="../media/image2.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5.xml"/><Relationship Id="rId3" Type="http://schemas.openxmlformats.org/officeDocument/2006/relationships/image" Target="../media/image7.gif"/></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9.xml"/><Relationship Id="rId3" Type="http://schemas.openxmlformats.org/officeDocument/2006/relationships/image" Target="../media/image11.gi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0.xml"/><Relationship Id="rId3" Type="http://schemas.openxmlformats.org/officeDocument/2006/relationships/image" Target="../media/image6.gif"/></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1.xml"/><Relationship Id="rId3" Type="http://schemas.openxmlformats.org/officeDocument/2006/relationships/image" Target="../media/image14.gif"/></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2.xml"/><Relationship Id="rId3" Type="http://schemas.openxmlformats.org/officeDocument/2006/relationships/image" Target="../media/image10.gif"/></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5.xml"/><Relationship Id="rId3" Type="http://schemas.openxmlformats.org/officeDocument/2006/relationships/image" Target="../media/image12.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6.xml"/><Relationship Id="rId3" Type="http://schemas.openxmlformats.org/officeDocument/2006/relationships/image" Target="../media/image3.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8.xml"/><Relationship Id="rId3" Type="http://schemas.openxmlformats.org/officeDocument/2006/relationships/image" Target="../media/image15.gif"/></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EAD3"/>
        </a:solidFill>
      </p:bgPr>
    </p:bg>
    <p:spTree>
      <p:nvGrpSpPr>
        <p:cNvPr id="60" name="Shape 60"/>
        <p:cNvGrpSpPr/>
        <p:nvPr/>
      </p:nvGrpSpPr>
      <p:grpSpPr>
        <a:xfrm>
          <a:off x="0" y="0"/>
          <a:ext cx="0" cy="0"/>
          <a:chOff x="0" y="0"/>
          <a:chExt cx="0" cy="0"/>
        </a:xfrm>
      </p:grpSpPr>
      <p:pic>
        <p:nvPicPr>
          <p:cNvPr id="61" name="Google Shape;61;p14"/>
          <p:cNvPicPr preferRelativeResize="0"/>
          <p:nvPr/>
        </p:nvPicPr>
        <p:blipFill>
          <a:blip r:embed="rId3">
            <a:alphaModFix/>
          </a:blip>
          <a:stretch>
            <a:fillRect/>
          </a:stretch>
        </p:blipFill>
        <p:spPr>
          <a:xfrm>
            <a:off x="5711100" y="130325"/>
            <a:ext cx="3313025" cy="1914625"/>
          </a:xfrm>
          <a:prstGeom prst="rect">
            <a:avLst/>
          </a:prstGeom>
          <a:noFill/>
          <a:ln cap="flat" cmpd="sng" w="38100">
            <a:solidFill>
              <a:schemeClr val="dk1"/>
            </a:solidFill>
            <a:prstDash val="solid"/>
            <a:round/>
            <a:headEnd len="sm" w="sm" type="none"/>
            <a:tailEnd len="sm" w="sm" type="none"/>
          </a:ln>
        </p:spPr>
      </p:pic>
      <p:sp>
        <p:nvSpPr>
          <p:cNvPr id="62" name="Google Shape;62;p14"/>
          <p:cNvSpPr txBox="1"/>
          <p:nvPr>
            <p:ph idx="4294967295" type="ctrTitle"/>
          </p:nvPr>
        </p:nvSpPr>
        <p:spPr>
          <a:xfrm>
            <a:off x="334050" y="413100"/>
            <a:ext cx="5339400" cy="20526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sz="4622"/>
              <a:t>Supercell Dynamics and Pressure</a:t>
            </a:r>
            <a:endParaRPr b="1" sz="4622"/>
          </a:p>
          <a:p>
            <a:pPr indent="0" lvl="0" marL="0" rtl="0" algn="l">
              <a:spcBef>
                <a:spcPts val="0"/>
              </a:spcBef>
              <a:spcAft>
                <a:spcPts val="0"/>
              </a:spcAft>
              <a:buNone/>
            </a:pPr>
            <a:r>
              <a:rPr b="1" lang="en" sz="4622"/>
              <a:t>Perturbation</a:t>
            </a:r>
            <a:r>
              <a:rPr b="1" lang="en" sz="4622"/>
              <a:t>s</a:t>
            </a:r>
            <a:endParaRPr b="1" sz="4622"/>
          </a:p>
          <a:p>
            <a:pPr indent="0" lvl="0" marL="0" rtl="0" algn="l">
              <a:spcBef>
                <a:spcPts val="0"/>
              </a:spcBef>
              <a:spcAft>
                <a:spcPts val="0"/>
              </a:spcAft>
              <a:buNone/>
            </a:pPr>
            <a:r>
              <a:t/>
            </a:r>
            <a:endParaRPr b="1" sz="4400"/>
          </a:p>
          <a:p>
            <a:pPr indent="0" lvl="0" marL="0" rtl="0" algn="l">
              <a:spcBef>
                <a:spcPts val="0"/>
              </a:spcBef>
              <a:spcAft>
                <a:spcPts val="0"/>
              </a:spcAft>
              <a:buNone/>
            </a:pPr>
            <a:r>
              <a:t/>
            </a:r>
            <a:endParaRPr b="1" sz="4400"/>
          </a:p>
          <a:p>
            <a:pPr indent="0" lvl="0" marL="0" rtl="0" algn="l">
              <a:spcBef>
                <a:spcPts val="0"/>
              </a:spcBef>
              <a:spcAft>
                <a:spcPts val="0"/>
              </a:spcAft>
              <a:buNone/>
            </a:pPr>
            <a:r>
              <a:t/>
            </a:r>
            <a:endParaRPr b="1" sz="4400">
              <a:solidFill>
                <a:srgbClr val="FFFFFF"/>
              </a:solidFill>
            </a:endParaRPr>
          </a:p>
        </p:txBody>
      </p:sp>
      <p:sp>
        <p:nvSpPr>
          <p:cNvPr id="63" name="Google Shape;63;p14"/>
          <p:cNvSpPr txBox="1"/>
          <p:nvPr>
            <p:ph idx="4294967295" type="subTitle"/>
          </p:nvPr>
        </p:nvSpPr>
        <p:spPr>
          <a:xfrm>
            <a:off x="390150" y="3585825"/>
            <a:ext cx="8520600" cy="792600"/>
          </a:xfrm>
          <a:prstGeom prst="rect">
            <a:avLst/>
          </a:prstGeom>
        </p:spPr>
        <p:txBody>
          <a:bodyPr anchorCtr="0" anchor="t" bIns="91425" lIns="91425" spcFirstLastPara="1" rIns="91425" wrap="square" tIns="91425">
            <a:noAutofit/>
          </a:bodyPr>
          <a:lstStyle/>
          <a:p>
            <a:pPr indent="0" lvl="0" marL="0" rtl="0" algn="l">
              <a:lnSpc>
                <a:spcPct val="50000"/>
              </a:lnSpc>
              <a:spcBef>
                <a:spcPts val="0"/>
              </a:spcBef>
              <a:spcAft>
                <a:spcPts val="0"/>
              </a:spcAft>
              <a:buSzPts val="605"/>
              <a:buNone/>
            </a:pPr>
            <a:r>
              <a:rPr b="1" lang="en" sz="1440">
                <a:solidFill>
                  <a:schemeClr val="dk1"/>
                </a:solidFill>
              </a:rPr>
              <a:t>Harry Weinman</a:t>
            </a:r>
            <a:r>
              <a:rPr lang="en" sz="1440">
                <a:solidFill>
                  <a:schemeClr val="dk1"/>
                </a:solidFill>
              </a:rPr>
              <a:t> </a:t>
            </a:r>
            <a:r>
              <a:rPr lang="en" sz="1440"/>
              <a:t>– Meteorologist, Storm Prediction Center </a:t>
            </a:r>
            <a:endParaRPr sz="1440">
              <a:solidFill>
                <a:schemeClr val="dk1"/>
              </a:solidFill>
            </a:endParaRPr>
          </a:p>
          <a:p>
            <a:pPr indent="0" lvl="0" marL="0" rtl="0" algn="l">
              <a:lnSpc>
                <a:spcPct val="50000"/>
              </a:lnSpc>
              <a:spcBef>
                <a:spcPts val="1200"/>
              </a:spcBef>
              <a:spcAft>
                <a:spcPts val="0"/>
              </a:spcAft>
              <a:buSzPts val="605"/>
              <a:buNone/>
            </a:pPr>
            <a:r>
              <a:rPr lang="en" sz="1440">
                <a:solidFill>
                  <a:schemeClr val="dk1"/>
                </a:solidFill>
              </a:rPr>
              <a:t>(harry.weinman@noaa.gov) </a:t>
            </a:r>
            <a:endParaRPr sz="1440">
              <a:solidFill>
                <a:schemeClr val="dk1"/>
              </a:solidFill>
            </a:endParaRPr>
          </a:p>
          <a:p>
            <a:pPr indent="0" lvl="0" marL="0" rtl="0" algn="l">
              <a:lnSpc>
                <a:spcPct val="80000"/>
              </a:lnSpc>
              <a:spcBef>
                <a:spcPts val="1200"/>
              </a:spcBef>
              <a:spcAft>
                <a:spcPts val="0"/>
              </a:spcAft>
              <a:buSzPts val="605"/>
              <a:buNone/>
            </a:pPr>
            <a:r>
              <a:t/>
            </a:r>
            <a:endParaRPr sz="200">
              <a:solidFill>
                <a:schemeClr val="dk1"/>
              </a:solidFill>
            </a:endParaRPr>
          </a:p>
          <a:p>
            <a:pPr indent="0" lvl="0" marL="0" rtl="0" algn="l">
              <a:lnSpc>
                <a:spcPct val="50000"/>
              </a:lnSpc>
              <a:spcBef>
                <a:spcPts val="1200"/>
              </a:spcBef>
              <a:spcAft>
                <a:spcPts val="0"/>
              </a:spcAft>
              <a:buSzPts val="605"/>
              <a:buNone/>
            </a:pPr>
            <a:r>
              <a:rPr lang="en" sz="1440">
                <a:solidFill>
                  <a:schemeClr val="dk1"/>
                </a:solidFill>
              </a:rPr>
              <a:t>Cameron Nixon </a:t>
            </a:r>
            <a:r>
              <a:rPr lang="en" sz="1440"/>
              <a:t>– Research Scientist, SPC / CIWRO</a:t>
            </a:r>
            <a:endParaRPr sz="1440">
              <a:solidFill>
                <a:schemeClr val="dk1"/>
              </a:solidFill>
              <a:highlight>
                <a:srgbClr val="FFFF00"/>
              </a:highlight>
            </a:endParaRPr>
          </a:p>
          <a:p>
            <a:pPr indent="0" lvl="0" marL="0" rtl="0" algn="l">
              <a:lnSpc>
                <a:spcPct val="50000"/>
              </a:lnSpc>
              <a:spcBef>
                <a:spcPts val="1200"/>
              </a:spcBef>
              <a:spcAft>
                <a:spcPts val="0"/>
              </a:spcAft>
              <a:buSzPts val="605"/>
              <a:buNone/>
            </a:pPr>
            <a:r>
              <a:rPr lang="en" sz="1440">
                <a:solidFill>
                  <a:schemeClr val="dk1"/>
                </a:solidFill>
              </a:rPr>
              <a:t>(cameron.nixon@noaa.gov)</a:t>
            </a:r>
            <a:endParaRPr sz="1440">
              <a:solidFill>
                <a:schemeClr val="dk1"/>
              </a:solidFill>
            </a:endParaRPr>
          </a:p>
          <a:p>
            <a:pPr indent="0" lvl="0" marL="0" rtl="0" algn="l">
              <a:lnSpc>
                <a:spcPct val="80000"/>
              </a:lnSpc>
              <a:spcBef>
                <a:spcPts val="1200"/>
              </a:spcBef>
              <a:spcAft>
                <a:spcPts val="0"/>
              </a:spcAft>
              <a:buSzPts val="605"/>
              <a:buNone/>
            </a:pPr>
            <a:r>
              <a:t/>
            </a:r>
            <a:endParaRPr b="1" sz="2140">
              <a:solidFill>
                <a:schemeClr val="dk1"/>
              </a:solidFill>
              <a:highlight>
                <a:srgbClr val="00FFFF"/>
              </a:highlight>
            </a:endParaRPr>
          </a:p>
          <a:p>
            <a:pPr indent="0" lvl="0" marL="0" rtl="0" algn="l">
              <a:lnSpc>
                <a:spcPct val="80000"/>
              </a:lnSpc>
              <a:spcBef>
                <a:spcPts val="1200"/>
              </a:spcBef>
              <a:spcAft>
                <a:spcPts val="0"/>
              </a:spcAft>
              <a:buSzPts val="605"/>
              <a:buNone/>
            </a:pPr>
            <a:r>
              <a:t/>
            </a:r>
            <a:endParaRPr b="1" sz="2140"/>
          </a:p>
          <a:p>
            <a:pPr indent="0" lvl="0" marL="0" rtl="0" algn="l">
              <a:lnSpc>
                <a:spcPct val="80000"/>
              </a:lnSpc>
              <a:spcBef>
                <a:spcPts val="1200"/>
              </a:spcBef>
              <a:spcAft>
                <a:spcPts val="1200"/>
              </a:spcAft>
              <a:buSzPts val="605"/>
              <a:buNone/>
            </a:pPr>
            <a:r>
              <a:t/>
            </a:r>
            <a:endParaRPr b="1" sz="1940"/>
          </a:p>
        </p:txBody>
      </p:sp>
      <p:sp>
        <p:nvSpPr>
          <p:cNvPr id="64" name="Google Shape;64;p14"/>
          <p:cNvSpPr txBox="1"/>
          <p:nvPr/>
        </p:nvSpPr>
        <p:spPr>
          <a:xfrm>
            <a:off x="6971695" y="1268675"/>
            <a:ext cx="1554600" cy="44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700">
                <a:solidFill>
                  <a:srgbClr val="FF0000"/>
                </a:solidFill>
              </a:rPr>
              <a:t>Right-Mover</a:t>
            </a:r>
            <a:endParaRPr b="1" sz="1700">
              <a:solidFill>
                <a:srgbClr val="FF0000"/>
              </a:solidFill>
            </a:endParaRPr>
          </a:p>
        </p:txBody>
      </p:sp>
      <p:cxnSp>
        <p:nvCxnSpPr>
          <p:cNvPr id="65" name="Google Shape;65;p14"/>
          <p:cNvCxnSpPr/>
          <p:nvPr/>
        </p:nvCxnSpPr>
        <p:spPr>
          <a:xfrm>
            <a:off x="6807798" y="1011747"/>
            <a:ext cx="88500" cy="487200"/>
          </a:xfrm>
          <a:prstGeom prst="straightConnector1">
            <a:avLst/>
          </a:prstGeom>
          <a:noFill/>
          <a:ln cap="flat" cmpd="sng" w="38100">
            <a:solidFill>
              <a:srgbClr val="FF0000"/>
            </a:solidFill>
            <a:prstDash val="solid"/>
            <a:round/>
            <a:headEnd len="med" w="med" type="none"/>
            <a:tailEnd len="med" w="med" type="triangle"/>
          </a:ln>
        </p:spPr>
      </p:cxnSp>
      <p:cxnSp>
        <p:nvCxnSpPr>
          <p:cNvPr id="66" name="Google Shape;66;p14"/>
          <p:cNvCxnSpPr/>
          <p:nvPr/>
        </p:nvCxnSpPr>
        <p:spPr>
          <a:xfrm rot="10800000">
            <a:off x="6717868" y="533064"/>
            <a:ext cx="85200" cy="474000"/>
          </a:xfrm>
          <a:prstGeom prst="straightConnector1">
            <a:avLst/>
          </a:prstGeom>
          <a:noFill/>
          <a:ln cap="flat" cmpd="sng" w="38100">
            <a:solidFill>
              <a:srgbClr val="0000FF"/>
            </a:solidFill>
            <a:prstDash val="solid"/>
            <a:round/>
            <a:headEnd len="med" w="med" type="none"/>
            <a:tailEnd len="med" w="med" type="triangle"/>
          </a:ln>
        </p:spPr>
      </p:cxnSp>
      <p:sp>
        <p:nvSpPr>
          <p:cNvPr id="67" name="Google Shape;67;p14"/>
          <p:cNvSpPr txBox="1"/>
          <p:nvPr/>
        </p:nvSpPr>
        <p:spPr>
          <a:xfrm>
            <a:off x="6742737" y="225244"/>
            <a:ext cx="1554600" cy="44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700">
                <a:solidFill>
                  <a:srgbClr val="0000FF"/>
                </a:solidFill>
              </a:rPr>
              <a:t>Left-Mover</a:t>
            </a:r>
            <a:endParaRPr b="1" sz="1700">
              <a:solidFill>
                <a:srgbClr val="0000FF"/>
              </a:solidFill>
            </a:endParaRPr>
          </a:p>
        </p:txBody>
      </p:sp>
      <p:sp>
        <p:nvSpPr>
          <p:cNvPr id="68" name="Google Shape;68;p14"/>
          <p:cNvSpPr/>
          <p:nvPr/>
        </p:nvSpPr>
        <p:spPr>
          <a:xfrm rot="10800000">
            <a:off x="8141100" y="3516149"/>
            <a:ext cx="495600" cy="335400"/>
          </a:xfrm>
          <a:prstGeom prst="curvedDownArrow">
            <a:avLst>
              <a:gd fmla="val 25000" name="adj1"/>
              <a:gd fmla="val 50000" name="adj2"/>
              <a:gd fmla="val 25000" name="adj3"/>
            </a:avLst>
          </a:prstGeom>
          <a:solidFill>
            <a:srgbClr val="F6B26B"/>
          </a:solidFill>
          <a:ln cap="flat" cmpd="sng" w="9525">
            <a:solidFill>
              <a:srgbClr val="F6B26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p14"/>
          <p:cNvSpPr/>
          <p:nvPr/>
        </p:nvSpPr>
        <p:spPr>
          <a:xfrm rot="10800000">
            <a:off x="5605149" y="4746650"/>
            <a:ext cx="495600" cy="335400"/>
          </a:xfrm>
          <a:prstGeom prst="curvedDownArrow">
            <a:avLst>
              <a:gd fmla="val 25000" name="adj1"/>
              <a:gd fmla="val 50000" name="adj2"/>
              <a:gd fmla="val 25000" name="adj3"/>
            </a:avLst>
          </a:prstGeom>
          <a:solidFill>
            <a:srgbClr val="F6B26B"/>
          </a:solidFill>
          <a:ln cap="flat" cmpd="sng" w="9525">
            <a:solidFill>
              <a:srgbClr val="F6B26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p14"/>
          <p:cNvSpPr/>
          <p:nvPr/>
        </p:nvSpPr>
        <p:spPr>
          <a:xfrm>
            <a:off x="5411125" y="2565408"/>
            <a:ext cx="3598095" cy="2475219"/>
          </a:xfrm>
          <a:custGeom>
            <a:rect b="b" l="l" r="r" t="t"/>
            <a:pathLst>
              <a:path extrusionOk="0" h="99767" w="145026">
                <a:moveTo>
                  <a:pt x="0" y="99767"/>
                </a:moveTo>
                <a:cubicBezTo>
                  <a:pt x="6330" y="95698"/>
                  <a:pt x="31267" y="89218"/>
                  <a:pt x="37980" y="75350"/>
                </a:cubicBezTo>
                <a:cubicBezTo>
                  <a:pt x="44693" y="61482"/>
                  <a:pt x="32670" y="28820"/>
                  <a:pt x="40279" y="16558"/>
                </a:cubicBezTo>
                <a:cubicBezTo>
                  <a:pt x="47888" y="4296"/>
                  <a:pt x="74712" y="-3751"/>
                  <a:pt x="83635" y="1778"/>
                </a:cubicBezTo>
                <a:cubicBezTo>
                  <a:pt x="92558" y="7307"/>
                  <a:pt x="83584" y="45349"/>
                  <a:pt x="93816" y="49731"/>
                </a:cubicBezTo>
                <a:cubicBezTo>
                  <a:pt x="104048" y="54114"/>
                  <a:pt x="136491" y="31683"/>
                  <a:pt x="145026" y="28073"/>
                </a:cubicBezTo>
              </a:path>
            </a:pathLst>
          </a:custGeom>
          <a:noFill/>
          <a:ln cap="flat" cmpd="sng" w="19050">
            <a:solidFill>
              <a:srgbClr val="FF9900"/>
            </a:solidFill>
            <a:prstDash val="dash"/>
            <a:round/>
            <a:headEnd len="med" w="med" type="none"/>
            <a:tailEnd len="med" w="med" type="triangle"/>
          </a:ln>
        </p:spPr>
      </p:sp>
      <p:sp>
        <p:nvSpPr>
          <p:cNvPr id="71" name="Google Shape;71;p14"/>
          <p:cNvSpPr/>
          <p:nvPr/>
        </p:nvSpPr>
        <p:spPr>
          <a:xfrm>
            <a:off x="5632589" y="4358313"/>
            <a:ext cx="495600" cy="335400"/>
          </a:xfrm>
          <a:prstGeom prst="curvedDownArrow">
            <a:avLst>
              <a:gd fmla="val 25000" name="adj1"/>
              <a:gd fmla="val 50000" name="adj2"/>
              <a:gd fmla="val 25000" name="adj3"/>
            </a:avLst>
          </a:prstGeom>
          <a:solidFill>
            <a:srgbClr val="F6B26B"/>
          </a:solidFill>
          <a:ln cap="flat" cmpd="sng" w="9525">
            <a:solidFill>
              <a:srgbClr val="F6B26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14"/>
          <p:cNvSpPr/>
          <p:nvPr/>
        </p:nvSpPr>
        <p:spPr>
          <a:xfrm>
            <a:off x="8168540" y="3127812"/>
            <a:ext cx="495600" cy="335400"/>
          </a:xfrm>
          <a:prstGeom prst="curvedDownArrow">
            <a:avLst>
              <a:gd fmla="val 25000" name="adj1"/>
              <a:gd fmla="val 50000" name="adj2"/>
              <a:gd fmla="val 25000" name="adj3"/>
            </a:avLst>
          </a:prstGeom>
          <a:solidFill>
            <a:srgbClr val="F6B26B"/>
          </a:solidFill>
          <a:ln cap="flat" cmpd="sng" w="9525">
            <a:solidFill>
              <a:srgbClr val="F6B26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14"/>
          <p:cNvSpPr/>
          <p:nvPr/>
        </p:nvSpPr>
        <p:spPr>
          <a:xfrm flipH="1" rot="5400000">
            <a:off x="6287864" y="3242574"/>
            <a:ext cx="491100" cy="335400"/>
          </a:xfrm>
          <a:prstGeom prst="curvedDownArrow">
            <a:avLst>
              <a:gd fmla="val 25000" name="adj1"/>
              <a:gd fmla="val 50000" name="adj2"/>
              <a:gd fmla="val 25000" name="adj3"/>
            </a:avLst>
          </a:prstGeom>
          <a:solidFill>
            <a:srgbClr val="CC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14"/>
          <p:cNvSpPr/>
          <p:nvPr/>
        </p:nvSpPr>
        <p:spPr>
          <a:xfrm flipH="1" rot="-5400000">
            <a:off x="5900580" y="3265937"/>
            <a:ext cx="491100" cy="335400"/>
          </a:xfrm>
          <a:prstGeom prst="curvedDownArrow">
            <a:avLst>
              <a:gd fmla="val 25000" name="adj1"/>
              <a:gd fmla="val 50000" name="adj2"/>
              <a:gd fmla="val 25000" name="adj3"/>
            </a:avLst>
          </a:prstGeom>
          <a:solidFill>
            <a:srgbClr val="CC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p14"/>
          <p:cNvSpPr/>
          <p:nvPr/>
        </p:nvSpPr>
        <p:spPr>
          <a:xfrm rot="5400000">
            <a:off x="7589013" y="2913506"/>
            <a:ext cx="495600" cy="335400"/>
          </a:xfrm>
          <a:prstGeom prst="curvedDownArrow">
            <a:avLst>
              <a:gd fmla="val 25000" name="adj1"/>
              <a:gd fmla="val 50000" name="adj2"/>
              <a:gd fmla="val 25000" name="adj3"/>
            </a:avLst>
          </a:prstGeom>
          <a:solidFill>
            <a:srgbClr val="6FA8D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14"/>
          <p:cNvSpPr/>
          <p:nvPr/>
        </p:nvSpPr>
        <p:spPr>
          <a:xfrm rot="-5400000">
            <a:off x="7200674" y="2886064"/>
            <a:ext cx="495600" cy="335400"/>
          </a:xfrm>
          <a:prstGeom prst="curvedDownArrow">
            <a:avLst>
              <a:gd fmla="val 25000" name="adj1"/>
              <a:gd fmla="val 50000" name="adj2"/>
              <a:gd fmla="val 25000" name="adj3"/>
            </a:avLst>
          </a:prstGeom>
          <a:solidFill>
            <a:srgbClr val="6FA8D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77" name="Google Shape;77;p14"/>
          <p:cNvCxnSpPr/>
          <p:nvPr/>
        </p:nvCxnSpPr>
        <p:spPr>
          <a:xfrm rot="10800000">
            <a:off x="6970066" y="3333217"/>
            <a:ext cx="10500" cy="820500"/>
          </a:xfrm>
          <a:prstGeom prst="straightConnector1">
            <a:avLst/>
          </a:prstGeom>
          <a:noFill/>
          <a:ln cap="flat" cmpd="sng" w="38100">
            <a:solidFill>
              <a:schemeClr val="dk1"/>
            </a:solidFill>
            <a:prstDash val="solid"/>
            <a:round/>
            <a:headEnd len="med" w="med" type="none"/>
            <a:tailEnd len="med" w="med" type="triangle"/>
          </a:ln>
        </p:spPr>
      </p:cxnSp>
      <p:sp>
        <p:nvSpPr>
          <p:cNvPr id="78" name="Google Shape;78;p14"/>
          <p:cNvSpPr/>
          <p:nvPr/>
        </p:nvSpPr>
        <p:spPr>
          <a:xfrm rot="-10511599">
            <a:off x="6541530" y="2163668"/>
            <a:ext cx="811992" cy="1143205"/>
          </a:xfrm>
          <a:prstGeom prst="cloud">
            <a:avLst/>
          </a:prstGeom>
          <a:solidFill>
            <a:schemeClr val="lt1"/>
          </a:solidFill>
          <a:ln cap="flat" cmpd="sng" w="25400">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79" name="Google Shape;79;p14"/>
          <p:cNvSpPr txBox="1"/>
          <p:nvPr/>
        </p:nvSpPr>
        <p:spPr>
          <a:xfrm>
            <a:off x="6042199" y="2770020"/>
            <a:ext cx="699000" cy="985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5200">
                <a:solidFill>
                  <a:srgbClr val="FF0000"/>
                </a:solidFill>
              </a:rPr>
              <a:t>L</a:t>
            </a:r>
            <a:endParaRPr b="1" sz="5200">
              <a:solidFill>
                <a:srgbClr val="FF0000"/>
              </a:solidFill>
            </a:endParaRPr>
          </a:p>
        </p:txBody>
      </p:sp>
      <p:sp>
        <p:nvSpPr>
          <p:cNvPr id="80" name="Google Shape;80;p14"/>
          <p:cNvSpPr txBox="1"/>
          <p:nvPr/>
        </p:nvSpPr>
        <p:spPr>
          <a:xfrm>
            <a:off x="7364392" y="2401661"/>
            <a:ext cx="699000" cy="985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5200">
                <a:solidFill>
                  <a:srgbClr val="FF0000"/>
                </a:solidFill>
              </a:rPr>
              <a:t>L</a:t>
            </a:r>
            <a:endParaRPr b="1" sz="5200">
              <a:solidFill>
                <a:srgbClr val="FF0000"/>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 name="Shape 263"/>
        <p:cNvGrpSpPr/>
        <p:nvPr/>
      </p:nvGrpSpPr>
      <p:grpSpPr>
        <a:xfrm>
          <a:off x="0" y="0"/>
          <a:ext cx="0" cy="0"/>
          <a:chOff x="0" y="0"/>
          <a:chExt cx="0" cy="0"/>
        </a:xfrm>
      </p:grpSpPr>
      <p:sp>
        <p:nvSpPr>
          <p:cNvPr id="264" name="Google Shape;264;p23"/>
          <p:cNvSpPr/>
          <p:nvPr/>
        </p:nvSpPr>
        <p:spPr>
          <a:xfrm rot="10800000">
            <a:off x="760725" y="3527900"/>
            <a:ext cx="499500" cy="338100"/>
          </a:xfrm>
          <a:prstGeom prst="curvedDownArrow">
            <a:avLst>
              <a:gd fmla="val 25000" name="adj1"/>
              <a:gd fmla="val 50000" name="adj2"/>
              <a:gd fmla="val 25000" name="adj3"/>
            </a:avLst>
          </a:prstGeom>
          <a:solidFill>
            <a:srgbClr val="F6B26B"/>
          </a:solidFill>
          <a:ln cap="flat" cmpd="sng" w="9525">
            <a:solidFill>
              <a:srgbClr val="F6B26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p23"/>
          <p:cNvSpPr txBox="1"/>
          <p:nvPr/>
        </p:nvSpPr>
        <p:spPr>
          <a:xfrm>
            <a:off x="4091694" y="1782373"/>
            <a:ext cx="480300" cy="3540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700">
                <a:solidFill>
                  <a:srgbClr val="FF9900"/>
                </a:solidFill>
                <a:latin typeface="Calibri"/>
                <a:ea typeface="Calibri"/>
                <a:cs typeface="Calibri"/>
                <a:sym typeface="Calibri"/>
              </a:rPr>
              <a:t>ω</a:t>
            </a:r>
            <a:r>
              <a:rPr baseline="-25000" lang="en" sz="1700">
                <a:solidFill>
                  <a:srgbClr val="FF9900"/>
                </a:solidFill>
                <a:latin typeface="Calibri"/>
                <a:ea typeface="Calibri"/>
                <a:cs typeface="Calibri"/>
                <a:sym typeface="Calibri"/>
              </a:rPr>
              <a:t>h</a:t>
            </a:r>
            <a:endParaRPr sz="1700">
              <a:solidFill>
                <a:srgbClr val="FF9900"/>
              </a:solidFill>
              <a:latin typeface="Calibri"/>
              <a:ea typeface="Calibri"/>
              <a:cs typeface="Calibri"/>
              <a:sym typeface="Calibri"/>
            </a:endParaRPr>
          </a:p>
        </p:txBody>
      </p:sp>
      <p:cxnSp>
        <p:nvCxnSpPr>
          <p:cNvPr id="266" name="Google Shape;266;p23"/>
          <p:cNvCxnSpPr/>
          <p:nvPr/>
        </p:nvCxnSpPr>
        <p:spPr>
          <a:xfrm flipH="1">
            <a:off x="1102300" y="2151825"/>
            <a:ext cx="3689700" cy="1774200"/>
          </a:xfrm>
          <a:prstGeom prst="straightConnector1">
            <a:avLst/>
          </a:prstGeom>
          <a:noFill/>
          <a:ln cap="flat" cmpd="sng" w="19050">
            <a:solidFill>
              <a:srgbClr val="FF9900"/>
            </a:solidFill>
            <a:prstDash val="dash"/>
            <a:round/>
            <a:headEnd len="med" w="med" type="triangle"/>
            <a:tailEnd len="med" w="med" type="none"/>
          </a:ln>
        </p:spPr>
      </p:cxnSp>
      <p:cxnSp>
        <p:nvCxnSpPr>
          <p:cNvPr id="267" name="Google Shape;267;p23"/>
          <p:cNvCxnSpPr/>
          <p:nvPr/>
        </p:nvCxnSpPr>
        <p:spPr>
          <a:xfrm flipH="1">
            <a:off x="1734775" y="2221200"/>
            <a:ext cx="3689700" cy="1774200"/>
          </a:xfrm>
          <a:prstGeom prst="straightConnector1">
            <a:avLst/>
          </a:prstGeom>
          <a:noFill/>
          <a:ln cap="flat" cmpd="sng" w="19050">
            <a:solidFill>
              <a:srgbClr val="FF9900"/>
            </a:solidFill>
            <a:prstDash val="dash"/>
            <a:round/>
            <a:headEnd len="med" w="med" type="triangle"/>
            <a:tailEnd len="med" w="med" type="none"/>
          </a:ln>
        </p:spPr>
      </p:cxnSp>
      <p:cxnSp>
        <p:nvCxnSpPr>
          <p:cNvPr id="268" name="Google Shape;268;p23"/>
          <p:cNvCxnSpPr/>
          <p:nvPr/>
        </p:nvCxnSpPr>
        <p:spPr>
          <a:xfrm flipH="1">
            <a:off x="467475" y="2067925"/>
            <a:ext cx="3689700" cy="1774200"/>
          </a:xfrm>
          <a:prstGeom prst="straightConnector1">
            <a:avLst/>
          </a:prstGeom>
          <a:noFill/>
          <a:ln cap="flat" cmpd="sng" w="19050">
            <a:solidFill>
              <a:srgbClr val="FF9900"/>
            </a:solidFill>
            <a:prstDash val="dash"/>
            <a:round/>
            <a:headEnd len="med" w="med" type="triangle"/>
            <a:tailEnd len="med" w="med" type="none"/>
          </a:ln>
        </p:spPr>
      </p:cxnSp>
      <p:sp>
        <p:nvSpPr>
          <p:cNvPr id="269" name="Google Shape;269;p23"/>
          <p:cNvSpPr/>
          <p:nvPr/>
        </p:nvSpPr>
        <p:spPr>
          <a:xfrm>
            <a:off x="788500" y="3136750"/>
            <a:ext cx="499500" cy="338100"/>
          </a:xfrm>
          <a:prstGeom prst="curvedDownArrow">
            <a:avLst>
              <a:gd fmla="val 25000" name="adj1"/>
              <a:gd fmla="val 50000" name="adj2"/>
              <a:gd fmla="val 25000" name="adj3"/>
            </a:avLst>
          </a:prstGeom>
          <a:solidFill>
            <a:srgbClr val="F6B26B"/>
          </a:solidFill>
          <a:ln cap="flat" cmpd="sng" w="9525">
            <a:solidFill>
              <a:srgbClr val="F6B26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p23"/>
          <p:cNvSpPr txBox="1"/>
          <p:nvPr/>
        </p:nvSpPr>
        <p:spPr>
          <a:xfrm>
            <a:off x="1084050" y="30425"/>
            <a:ext cx="7128300" cy="538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300" u="sng">
                <a:solidFill>
                  <a:schemeClr val="dk1"/>
                </a:solidFill>
                <a:latin typeface="Calibri"/>
                <a:ea typeface="Calibri"/>
                <a:cs typeface="Calibri"/>
                <a:sym typeface="Calibri"/>
              </a:rPr>
              <a:t>An Updraft Emerges!</a:t>
            </a:r>
            <a:endParaRPr b="1" sz="2300" u="sng">
              <a:solidFill>
                <a:srgbClr val="FF00FF"/>
              </a:solidFill>
              <a:latin typeface="Calibri"/>
              <a:ea typeface="Calibri"/>
              <a:cs typeface="Calibri"/>
              <a:sym typeface="Calibri"/>
            </a:endParaRPr>
          </a:p>
        </p:txBody>
      </p:sp>
      <p:sp>
        <p:nvSpPr>
          <p:cNvPr id="271" name="Google Shape;271;p23"/>
          <p:cNvSpPr txBox="1"/>
          <p:nvPr/>
        </p:nvSpPr>
        <p:spPr>
          <a:xfrm>
            <a:off x="6715042" y="1972338"/>
            <a:ext cx="828600" cy="525600"/>
          </a:xfrm>
          <a:prstGeom prst="rect">
            <a:avLst/>
          </a:prstGeom>
          <a:noFill/>
          <a:ln>
            <a:noFill/>
          </a:ln>
        </p:spPr>
        <p:txBody>
          <a:bodyPr anchorCtr="0" anchor="t" bIns="104100" lIns="104100" spcFirstLastPara="1" rIns="104100" wrap="square" tIns="104100">
            <a:spAutoFit/>
          </a:bodyPr>
          <a:lstStyle/>
          <a:p>
            <a:pPr indent="0" lvl="0" marL="0" rtl="0" algn="ctr">
              <a:spcBef>
                <a:spcPts val="0"/>
              </a:spcBef>
              <a:spcAft>
                <a:spcPts val="0"/>
              </a:spcAft>
              <a:buNone/>
            </a:pPr>
            <a:r>
              <a:rPr b="1" lang="en" sz="1138">
                <a:solidFill>
                  <a:srgbClr val="9900FF"/>
                </a:solidFill>
              </a:rPr>
              <a:t>Inflow</a:t>
            </a:r>
            <a:endParaRPr b="1" sz="1138">
              <a:solidFill>
                <a:srgbClr val="9900FF"/>
              </a:solidFill>
            </a:endParaRPr>
          </a:p>
          <a:p>
            <a:pPr indent="0" lvl="0" marL="0" rtl="0" algn="ctr">
              <a:spcBef>
                <a:spcPts val="0"/>
              </a:spcBef>
              <a:spcAft>
                <a:spcPts val="0"/>
              </a:spcAft>
              <a:buNone/>
            </a:pPr>
            <a:r>
              <a:rPr b="1" lang="en" sz="910">
                <a:solidFill>
                  <a:srgbClr val="9900FF"/>
                </a:solidFill>
              </a:rPr>
              <a:t>(SR winds)</a:t>
            </a:r>
            <a:endParaRPr b="1" sz="910">
              <a:solidFill>
                <a:srgbClr val="9900FF"/>
              </a:solidFill>
            </a:endParaRPr>
          </a:p>
        </p:txBody>
      </p:sp>
      <p:sp>
        <p:nvSpPr>
          <p:cNvPr id="272" name="Google Shape;272;p23"/>
          <p:cNvSpPr/>
          <p:nvPr/>
        </p:nvSpPr>
        <p:spPr>
          <a:xfrm>
            <a:off x="6724683" y="1535901"/>
            <a:ext cx="2294307" cy="661384"/>
          </a:xfrm>
          <a:custGeom>
            <a:rect b="b" l="l" r="r" t="t"/>
            <a:pathLst>
              <a:path extrusionOk="0" h="23235" w="80601">
                <a:moveTo>
                  <a:pt x="0" y="23235"/>
                </a:moveTo>
                <a:cubicBezTo>
                  <a:pt x="254" y="21647"/>
                  <a:pt x="-87" y="16880"/>
                  <a:pt x="1526" y="13709"/>
                </a:cubicBezTo>
                <a:cubicBezTo>
                  <a:pt x="3139" y="10538"/>
                  <a:pt x="5977" y="6481"/>
                  <a:pt x="9676" y="4211"/>
                </a:cubicBezTo>
                <a:cubicBezTo>
                  <a:pt x="13376" y="1941"/>
                  <a:pt x="18868" y="477"/>
                  <a:pt x="23723" y="88"/>
                </a:cubicBezTo>
                <a:cubicBezTo>
                  <a:pt x="28579" y="-300"/>
                  <a:pt x="34329" y="655"/>
                  <a:pt x="38809" y="1880"/>
                </a:cubicBezTo>
                <a:cubicBezTo>
                  <a:pt x="43289" y="3105"/>
                  <a:pt x="46179" y="5227"/>
                  <a:pt x="50601" y="7438"/>
                </a:cubicBezTo>
                <a:cubicBezTo>
                  <a:pt x="55023" y="9649"/>
                  <a:pt x="60341" y="14311"/>
                  <a:pt x="65341" y="15148"/>
                </a:cubicBezTo>
                <a:cubicBezTo>
                  <a:pt x="70341" y="15985"/>
                  <a:pt x="78058" y="12906"/>
                  <a:pt x="80601" y="12458"/>
                </a:cubicBezTo>
              </a:path>
            </a:pathLst>
          </a:custGeom>
          <a:noFill/>
          <a:ln cap="flat" cmpd="sng" w="10850">
            <a:solidFill>
              <a:schemeClr val="dk1"/>
            </a:solidFill>
            <a:prstDash val="solid"/>
            <a:round/>
            <a:headEnd len="med" w="med" type="none"/>
            <a:tailEnd len="med" w="med" type="none"/>
          </a:ln>
        </p:spPr>
      </p:sp>
      <p:cxnSp>
        <p:nvCxnSpPr>
          <p:cNvPr id="273" name="Google Shape;273;p23"/>
          <p:cNvCxnSpPr>
            <a:stCxn id="274" idx="6"/>
          </p:cNvCxnSpPr>
          <p:nvPr/>
        </p:nvCxnSpPr>
        <p:spPr>
          <a:xfrm rot="10800000">
            <a:off x="6769207" y="1966043"/>
            <a:ext cx="933600" cy="119100"/>
          </a:xfrm>
          <a:prstGeom prst="straightConnector1">
            <a:avLst/>
          </a:prstGeom>
          <a:noFill/>
          <a:ln cap="flat" cmpd="sng" w="21700">
            <a:solidFill>
              <a:srgbClr val="9900FF"/>
            </a:solidFill>
            <a:prstDash val="solid"/>
            <a:round/>
            <a:headEnd len="med" w="med" type="none"/>
            <a:tailEnd len="med" w="med" type="triangle"/>
          </a:ln>
        </p:spPr>
      </p:cxnSp>
      <p:cxnSp>
        <p:nvCxnSpPr>
          <p:cNvPr id="275" name="Google Shape;275;p23"/>
          <p:cNvCxnSpPr>
            <a:stCxn id="274" idx="0"/>
          </p:cNvCxnSpPr>
          <p:nvPr/>
        </p:nvCxnSpPr>
        <p:spPr>
          <a:xfrm rot="10800000">
            <a:off x="7575157" y="1534793"/>
            <a:ext cx="48600" cy="478500"/>
          </a:xfrm>
          <a:prstGeom prst="straightConnector1">
            <a:avLst/>
          </a:prstGeom>
          <a:noFill/>
          <a:ln cap="flat" cmpd="sng" w="21700">
            <a:solidFill>
              <a:srgbClr val="9900FF"/>
            </a:solidFill>
            <a:prstDash val="solid"/>
            <a:round/>
            <a:headEnd len="med" w="med" type="none"/>
            <a:tailEnd len="med" w="med" type="triangle"/>
          </a:ln>
        </p:spPr>
      </p:cxnSp>
      <p:cxnSp>
        <p:nvCxnSpPr>
          <p:cNvPr id="276" name="Google Shape;276;p23"/>
          <p:cNvCxnSpPr/>
          <p:nvPr/>
        </p:nvCxnSpPr>
        <p:spPr>
          <a:xfrm flipH="1" rot="7934767">
            <a:off x="6774706" y="1192198"/>
            <a:ext cx="83889" cy="511810"/>
          </a:xfrm>
          <a:prstGeom prst="straightConnector1">
            <a:avLst/>
          </a:prstGeom>
          <a:noFill/>
          <a:ln cap="flat" cmpd="sng" w="21700">
            <a:solidFill>
              <a:srgbClr val="FF9900"/>
            </a:solidFill>
            <a:prstDash val="dash"/>
            <a:round/>
            <a:headEnd len="med" w="med" type="none"/>
            <a:tailEnd len="med" w="med" type="triangle"/>
          </a:ln>
        </p:spPr>
      </p:cxnSp>
      <p:cxnSp>
        <p:nvCxnSpPr>
          <p:cNvPr id="277" name="Google Shape;277;p23"/>
          <p:cNvCxnSpPr/>
          <p:nvPr/>
        </p:nvCxnSpPr>
        <p:spPr>
          <a:xfrm flipH="1" rot="6502204">
            <a:off x="6487612" y="1578655"/>
            <a:ext cx="83769" cy="511625"/>
          </a:xfrm>
          <a:prstGeom prst="straightConnector1">
            <a:avLst/>
          </a:prstGeom>
          <a:noFill/>
          <a:ln cap="flat" cmpd="sng" w="21700">
            <a:solidFill>
              <a:srgbClr val="FF9900"/>
            </a:solidFill>
            <a:prstDash val="dash"/>
            <a:round/>
            <a:headEnd len="med" w="med" type="none"/>
            <a:tailEnd len="med" w="med" type="triangle"/>
          </a:ln>
        </p:spPr>
      </p:cxnSp>
      <p:cxnSp>
        <p:nvCxnSpPr>
          <p:cNvPr id="278" name="Google Shape;278;p23"/>
          <p:cNvCxnSpPr/>
          <p:nvPr/>
        </p:nvCxnSpPr>
        <p:spPr>
          <a:xfrm flipH="1" rot="10179501">
            <a:off x="7527070" y="978048"/>
            <a:ext cx="83557" cy="511890"/>
          </a:xfrm>
          <a:prstGeom prst="straightConnector1">
            <a:avLst/>
          </a:prstGeom>
          <a:noFill/>
          <a:ln cap="flat" cmpd="sng" w="21700">
            <a:solidFill>
              <a:srgbClr val="FF9900"/>
            </a:solidFill>
            <a:prstDash val="dash"/>
            <a:round/>
            <a:headEnd len="med" w="med" type="none"/>
            <a:tailEnd len="med" w="med" type="triangle"/>
          </a:ln>
        </p:spPr>
      </p:cxnSp>
      <p:sp>
        <p:nvSpPr>
          <p:cNvPr id="279" name="Google Shape;279;p23"/>
          <p:cNvSpPr/>
          <p:nvPr/>
        </p:nvSpPr>
        <p:spPr>
          <a:xfrm>
            <a:off x="6378418" y="1718594"/>
            <a:ext cx="381286" cy="292252"/>
          </a:xfrm>
          <a:custGeom>
            <a:rect b="b" l="l" r="r" t="t"/>
            <a:pathLst>
              <a:path extrusionOk="0" h="15618" w="20376">
                <a:moveTo>
                  <a:pt x="0" y="8842"/>
                </a:moveTo>
                <a:cubicBezTo>
                  <a:pt x="0" y="5460"/>
                  <a:pt x="1758" y="-487"/>
                  <a:pt x="5094" y="69"/>
                </a:cubicBezTo>
                <a:cubicBezTo>
                  <a:pt x="7331" y="442"/>
                  <a:pt x="9355" y="2680"/>
                  <a:pt x="9905" y="4880"/>
                </a:cubicBezTo>
                <a:cubicBezTo>
                  <a:pt x="10409" y="6895"/>
                  <a:pt x="8020" y="9691"/>
                  <a:pt x="5943" y="9691"/>
                </a:cubicBezTo>
                <a:cubicBezTo>
                  <a:pt x="4056" y="9691"/>
                  <a:pt x="4470" y="5210"/>
                  <a:pt x="5943" y="4031"/>
                </a:cubicBezTo>
                <a:cubicBezTo>
                  <a:pt x="7663" y="2655"/>
                  <a:pt x="10564" y="1766"/>
                  <a:pt x="12452" y="2899"/>
                </a:cubicBezTo>
                <a:cubicBezTo>
                  <a:pt x="15277" y="4594"/>
                  <a:pt x="16411" y="9696"/>
                  <a:pt x="14716" y="12521"/>
                </a:cubicBezTo>
                <a:cubicBezTo>
                  <a:pt x="13745" y="14139"/>
                  <a:pt x="10103" y="14091"/>
                  <a:pt x="9056" y="12521"/>
                </a:cubicBezTo>
                <a:cubicBezTo>
                  <a:pt x="8344" y="11453"/>
                  <a:pt x="9442" y="9886"/>
                  <a:pt x="10188" y="8842"/>
                </a:cubicBezTo>
                <a:cubicBezTo>
                  <a:pt x="11630" y="6823"/>
                  <a:pt x="16436" y="5490"/>
                  <a:pt x="17546" y="7710"/>
                </a:cubicBezTo>
                <a:cubicBezTo>
                  <a:pt x="18734" y="10086"/>
                  <a:pt x="17407" y="16945"/>
                  <a:pt x="15282" y="15351"/>
                </a:cubicBezTo>
                <a:cubicBezTo>
                  <a:pt x="13018" y="13653"/>
                  <a:pt x="17691" y="9454"/>
                  <a:pt x="20376" y="8559"/>
                </a:cubicBezTo>
              </a:path>
            </a:pathLst>
          </a:custGeom>
          <a:noFill/>
          <a:ln cap="flat" cmpd="sng" w="10850">
            <a:solidFill>
              <a:srgbClr val="FF0000"/>
            </a:solidFill>
            <a:prstDash val="solid"/>
            <a:round/>
            <a:headEnd len="med" w="med" type="none"/>
            <a:tailEnd len="med" w="med" type="none"/>
          </a:ln>
        </p:spPr>
      </p:sp>
      <p:sp>
        <p:nvSpPr>
          <p:cNvPr id="280" name="Google Shape;280;p23"/>
          <p:cNvSpPr/>
          <p:nvPr/>
        </p:nvSpPr>
        <p:spPr>
          <a:xfrm rot="709488">
            <a:off x="6648527" y="1339398"/>
            <a:ext cx="381330" cy="292285"/>
          </a:xfrm>
          <a:custGeom>
            <a:rect b="b" l="l" r="r" t="t"/>
            <a:pathLst>
              <a:path extrusionOk="0" h="15618" w="20376">
                <a:moveTo>
                  <a:pt x="0" y="8842"/>
                </a:moveTo>
                <a:cubicBezTo>
                  <a:pt x="0" y="5460"/>
                  <a:pt x="1758" y="-487"/>
                  <a:pt x="5094" y="69"/>
                </a:cubicBezTo>
                <a:cubicBezTo>
                  <a:pt x="7331" y="442"/>
                  <a:pt x="9355" y="2680"/>
                  <a:pt x="9905" y="4880"/>
                </a:cubicBezTo>
                <a:cubicBezTo>
                  <a:pt x="10409" y="6895"/>
                  <a:pt x="8020" y="9691"/>
                  <a:pt x="5943" y="9691"/>
                </a:cubicBezTo>
                <a:cubicBezTo>
                  <a:pt x="4056" y="9691"/>
                  <a:pt x="4470" y="5210"/>
                  <a:pt x="5943" y="4031"/>
                </a:cubicBezTo>
                <a:cubicBezTo>
                  <a:pt x="7663" y="2655"/>
                  <a:pt x="10564" y="1766"/>
                  <a:pt x="12452" y="2899"/>
                </a:cubicBezTo>
                <a:cubicBezTo>
                  <a:pt x="15277" y="4594"/>
                  <a:pt x="16411" y="9696"/>
                  <a:pt x="14716" y="12521"/>
                </a:cubicBezTo>
                <a:cubicBezTo>
                  <a:pt x="13745" y="14139"/>
                  <a:pt x="10103" y="14091"/>
                  <a:pt x="9056" y="12521"/>
                </a:cubicBezTo>
                <a:cubicBezTo>
                  <a:pt x="8344" y="11453"/>
                  <a:pt x="9442" y="9886"/>
                  <a:pt x="10188" y="8842"/>
                </a:cubicBezTo>
                <a:cubicBezTo>
                  <a:pt x="11630" y="6823"/>
                  <a:pt x="16436" y="5490"/>
                  <a:pt x="17546" y="7710"/>
                </a:cubicBezTo>
                <a:cubicBezTo>
                  <a:pt x="18734" y="10086"/>
                  <a:pt x="17407" y="16945"/>
                  <a:pt x="15282" y="15351"/>
                </a:cubicBezTo>
                <a:cubicBezTo>
                  <a:pt x="13018" y="13653"/>
                  <a:pt x="17691" y="9454"/>
                  <a:pt x="20376" y="8559"/>
                </a:cubicBezTo>
              </a:path>
            </a:pathLst>
          </a:custGeom>
          <a:noFill/>
          <a:ln cap="flat" cmpd="sng" w="10850">
            <a:solidFill>
              <a:srgbClr val="FF0000"/>
            </a:solidFill>
            <a:prstDash val="solid"/>
            <a:round/>
            <a:headEnd len="med" w="med" type="none"/>
            <a:tailEnd len="med" w="med" type="none"/>
          </a:ln>
        </p:spPr>
      </p:sp>
      <p:sp>
        <p:nvSpPr>
          <p:cNvPr id="281" name="Google Shape;281;p23"/>
          <p:cNvSpPr/>
          <p:nvPr/>
        </p:nvSpPr>
        <p:spPr>
          <a:xfrm rot="3238054">
            <a:off x="7397551" y="1174171"/>
            <a:ext cx="381286" cy="292252"/>
          </a:xfrm>
          <a:custGeom>
            <a:rect b="b" l="l" r="r" t="t"/>
            <a:pathLst>
              <a:path extrusionOk="0" h="15618" w="20376">
                <a:moveTo>
                  <a:pt x="0" y="8842"/>
                </a:moveTo>
                <a:cubicBezTo>
                  <a:pt x="0" y="5460"/>
                  <a:pt x="1758" y="-487"/>
                  <a:pt x="5094" y="69"/>
                </a:cubicBezTo>
                <a:cubicBezTo>
                  <a:pt x="7331" y="442"/>
                  <a:pt x="9355" y="2680"/>
                  <a:pt x="9905" y="4880"/>
                </a:cubicBezTo>
                <a:cubicBezTo>
                  <a:pt x="10409" y="6895"/>
                  <a:pt x="8020" y="9691"/>
                  <a:pt x="5943" y="9691"/>
                </a:cubicBezTo>
                <a:cubicBezTo>
                  <a:pt x="4056" y="9691"/>
                  <a:pt x="4470" y="5210"/>
                  <a:pt x="5943" y="4031"/>
                </a:cubicBezTo>
                <a:cubicBezTo>
                  <a:pt x="7663" y="2655"/>
                  <a:pt x="10564" y="1766"/>
                  <a:pt x="12452" y="2899"/>
                </a:cubicBezTo>
                <a:cubicBezTo>
                  <a:pt x="15277" y="4594"/>
                  <a:pt x="16411" y="9696"/>
                  <a:pt x="14716" y="12521"/>
                </a:cubicBezTo>
                <a:cubicBezTo>
                  <a:pt x="13745" y="14139"/>
                  <a:pt x="10103" y="14091"/>
                  <a:pt x="9056" y="12521"/>
                </a:cubicBezTo>
                <a:cubicBezTo>
                  <a:pt x="8344" y="11453"/>
                  <a:pt x="9442" y="9886"/>
                  <a:pt x="10188" y="8842"/>
                </a:cubicBezTo>
                <a:cubicBezTo>
                  <a:pt x="11630" y="6823"/>
                  <a:pt x="16436" y="5490"/>
                  <a:pt x="17546" y="7710"/>
                </a:cubicBezTo>
                <a:cubicBezTo>
                  <a:pt x="18734" y="10086"/>
                  <a:pt x="17407" y="16945"/>
                  <a:pt x="15282" y="15351"/>
                </a:cubicBezTo>
                <a:cubicBezTo>
                  <a:pt x="13018" y="13653"/>
                  <a:pt x="17691" y="9454"/>
                  <a:pt x="20376" y="8559"/>
                </a:cubicBezTo>
              </a:path>
            </a:pathLst>
          </a:custGeom>
          <a:noFill/>
          <a:ln cap="flat" cmpd="sng" w="10850">
            <a:solidFill>
              <a:srgbClr val="FF0000"/>
            </a:solidFill>
            <a:prstDash val="solid"/>
            <a:round/>
            <a:headEnd len="med" w="med" type="none"/>
            <a:tailEnd len="med" w="med" type="none"/>
          </a:ln>
        </p:spPr>
      </p:sp>
      <p:cxnSp>
        <p:nvCxnSpPr>
          <p:cNvPr id="282" name="Google Shape;282;p23"/>
          <p:cNvCxnSpPr>
            <a:stCxn id="274" idx="1"/>
          </p:cNvCxnSpPr>
          <p:nvPr/>
        </p:nvCxnSpPr>
        <p:spPr>
          <a:xfrm rot="10800000">
            <a:off x="6987960" y="1656937"/>
            <a:ext cx="579900" cy="377400"/>
          </a:xfrm>
          <a:prstGeom prst="straightConnector1">
            <a:avLst/>
          </a:prstGeom>
          <a:noFill/>
          <a:ln cap="flat" cmpd="sng" w="21700">
            <a:solidFill>
              <a:srgbClr val="9900FF"/>
            </a:solidFill>
            <a:prstDash val="solid"/>
            <a:round/>
            <a:headEnd len="med" w="med" type="none"/>
            <a:tailEnd len="med" w="med" type="triangle"/>
          </a:ln>
        </p:spPr>
      </p:cxnSp>
      <p:cxnSp>
        <p:nvCxnSpPr>
          <p:cNvPr id="283" name="Google Shape;283;p23"/>
          <p:cNvCxnSpPr/>
          <p:nvPr/>
        </p:nvCxnSpPr>
        <p:spPr>
          <a:xfrm>
            <a:off x="6935333" y="715088"/>
            <a:ext cx="0" cy="2214900"/>
          </a:xfrm>
          <a:prstGeom prst="straightConnector1">
            <a:avLst/>
          </a:prstGeom>
          <a:noFill/>
          <a:ln cap="flat" cmpd="sng" w="10850">
            <a:solidFill>
              <a:srgbClr val="595959"/>
            </a:solidFill>
            <a:prstDash val="dot"/>
            <a:round/>
            <a:headEnd len="med" w="med" type="none"/>
            <a:tailEnd len="med" w="med" type="none"/>
          </a:ln>
        </p:spPr>
      </p:cxnSp>
      <p:cxnSp>
        <p:nvCxnSpPr>
          <p:cNvPr id="284" name="Google Shape;284;p23"/>
          <p:cNvCxnSpPr/>
          <p:nvPr/>
        </p:nvCxnSpPr>
        <p:spPr>
          <a:xfrm rot="10800000">
            <a:off x="6638086" y="2442600"/>
            <a:ext cx="2146800" cy="0"/>
          </a:xfrm>
          <a:prstGeom prst="straightConnector1">
            <a:avLst/>
          </a:prstGeom>
          <a:noFill/>
          <a:ln cap="flat" cmpd="sng" w="10850">
            <a:solidFill>
              <a:srgbClr val="595959"/>
            </a:solidFill>
            <a:prstDash val="dot"/>
            <a:round/>
            <a:headEnd len="med" w="med" type="none"/>
            <a:tailEnd len="med" w="med" type="none"/>
          </a:ln>
        </p:spPr>
      </p:cxnSp>
      <p:sp>
        <p:nvSpPr>
          <p:cNvPr id="285" name="Google Shape;285;p23"/>
          <p:cNvSpPr txBox="1"/>
          <p:nvPr/>
        </p:nvSpPr>
        <p:spPr>
          <a:xfrm rot="-220815">
            <a:off x="7444439" y="615927"/>
            <a:ext cx="546828" cy="350542"/>
          </a:xfrm>
          <a:prstGeom prst="rect">
            <a:avLst/>
          </a:prstGeom>
          <a:noFill/>
          <a:ln>
            <a:noFill/>
          </a:ln>
        </p:spPr>
        <p:txBody>
          <a:bodyPr anchorCtr="0" anchor="t" bIns="52025" lIns="104100" spcFirstLastPara="1" rIns="104100" wrap="square" tIns="52025">
            <a:spAutoFit/>
          </a:bodyPr>
          <a:lstStyle/>
          <a:p>
            <a:pPr indent="0" lvl="0" marL="0" marR="0" rtl="0" algn="l">
              <a:spcBef>
                <a:spcPts val="0"/>
              </a:spcBef>
              <a:spcAft>
                <a:spcPts val="0"/>
              </a:spcAft>
              <a:buNone/>
            </a:pPr>
            <a:r>
              <a:rPr lang="en" sz="1594">
                <a:solidFill>
                  <a:srgbClr val="FF9900"/>
                </a:solidFill>
                <a:latin typeface="Calibri"/>
                <a:ea typeface="Calibri"/>
                <a:cs typeface="Calibri"/>
                <a:sym typeface="Calibri"/>
              </a:rPr>
              <a:t>ω</a:t>
            </a:r>
            <a:r>
              <a:rPr baseline="-25000" lang="en" sz="1594">
                <a:solidFill>
                  <a:srgbClr val="FF9900"/>
                </a:solidFill>
                <a:latin typeface="Calibri"/>
                <a:ea typeface="Calibri"/>
                <a:cs typeface="Calibri"/>
                <a:sym typeface="Calibri"/>
              </a:rPr>
              <a:t>h</a:t>
            </a:r>
            <a:endParaRPr sz="1594">
              <a:solidFill>
                <a:srgbClr val="FF9900"/>
              </a:solidFill>
              <a:latin typeface="Calibri"/>
              <a:ea typeface="Calibri"/>
              <a:cs typeface="Calibri"/>
              <a:sym typeface="Calibri"/>
            </a:endParaRPr>
          </a:p>
        </p:txBody>
      </p:sp>
      <p:sp>
        <p:nvSpPr>
          <p:cNvPr id="286" name="Google Shape;286;p23"/>
          <p:cNvSpPr txBox="1"/>
          <p:nvPr/>
        </p:nvSpPr>
        <p:spPr>
          <a:xfrm rot="-1010082">
            <a:off x="6469449" y="834980"/>
            <a:ext cx="546939" cy="350480"/>
          </a:xfrm>
          <a:prstGeom prst="rect">
            <a:avLst/>
          </a:prstGeom>
          <a:noFill/>
          <a:ln>
            <a:noFill/>
          </a:ln>
        </p:spPr>
        <p:txBody>
          <a:bodyPr anchorCtr="0" anchor="t" bIns="52025" lIns="104100" spcFirstLastPara="1" rIns="104100" wrap="square" tIns="52025">
            <a:spAutoFit/>
          </a:bodyPr>
          <a:lstStyle/>
          <a:p>
            <a:pPr indent="0" lvl="0" marL="0" marR="0" rtl="0" algn="l">
              <a:spcBef>
                <a:spcPts val="0"/>
              </a:spcBef>
              <a:spcAft>
                <a:spcPts val="0"/>
              </a:spcAft>
              <a:buNone/>
            </a:pPr>
            <a:r>
              <a:rPr lang="en" sz="1594">
                <a:solidFill>
                  <a:srgbClr val="FF9900"/>
                </a:solidFill>
                <a:latin typeface="Calibri"/>
                <a:ea typeface="Calibri"/>
                <a:cs typeface="Calibri"/>
                <a:sym typeface="Calibri"/>
              </a:rPr>
              <a:t>ω</a:t>
            </a:r>
            <a:r>
              <a:rPr baseline="-25000" lang="en" sz="1594">
                <a:solidFill>
                  <a:srgbClr val="FF9900"/>
                </a:solidFill>
                <a:latin typeface="Calibri"/>
                <a:ea typeface="Calibri"/>
                <a:cs typeface="Calibri"/>
                <a:sym typeface="Calibri"/>
              </a:rPr>
              <a:t>h</a:t>
            </a:r>
            <a:endParaRPr sz="1594">
              <a:solidFill>
                <a:srgbClr val="FF9900"/>
              </a:solidFill>
              <a:latin typeface="Calibri"/>
              <a:ea typeface="Calibri"/>
              <a:cs typeface="Calibri"/>
              <a:sym typeface="Calibri"/>
            </a:endParaRPr>
          </a:p>
        </p:txBody>
      </p:sp>
      <p:sp>
        <p:nvSpPr>
          <p:cNvPr id="287" name="Google Shape;287;p23"/>
          <p:cNvSpPr txBox="1"/>
          <p:nvPr/>
        </p:nvSpPr>
        <p:spPr>
          <a:xfrm rot="-2306051">
            <a:off x="6002283" y="1310266"/>
            <a:ext cx="547284" cy="350410"/>
          </a:xfrm>
          <a:prstGeom prst="rect">
            <a:avLst/>
          </a:prstGeom>
          <a:noFill/>
          <a:ln>
            <a:noFill/>
          </a:ln>
        </p:spPr>
        <p:txBody>
          <a:bodyPr anchorCtr="0" anchor="t" bIns="52025" lIns="104100" spcFirstLastPara="1" rIns="104100" wrap="square" tIns="52025">
            <a:spAutoFit/>
          </a:bodyPr>
          <a:lstStyle/>
          <a:p>
            <a:pPr indent="0" lvl="0" marL="0" marR="0" rtl="0" algn="l">
              <a:spcBef>
                <a:spcPts val="0"/>
              </a:spcBef>
              <a:spcAft>
                <a:spcPts val="0"/>
              </a:spcAft>
              <a:buNone/>
            </a:pPr>
            <a:r>
              <a:rPr lang="en" sz="1594">
                <a:solidFill>
                  <a:srgbClr val="FF9900"/>
                </a:solidFill>
                <a:latin typeface="Calibri"/>
                <a:ea typeface="Calibri"/>
                <a:cs typeface="Calibri"/>
                <a:sym typeface="Calibri"/>
              </a:rPr>
              <a:t>ω</a:t>
            </a:r>
            <a:r>
              <a:rPr baseline="-25000" lang="en" sz="1594">
                <a:solidFill>
                  <a:srgbClr val="FF9900"/>
                </a:solidFill>
                <a:latin typeface="Calibri"/>
                <a:ea typeface="Calibri"/>
                <a:cs typeface="Calibri"/>
                <a:sym typeface="Calibri"/>
              </a:rPr>
              <a:t>h</a:t>
            </a:r>
            <a:endParaRPr sz="1594">
              <a:solidFill>
                <a:srgbClr val="FF9900"/>
              </a:solidFill>
              <a:latin typeface="Calibri"/>
              <a:ea typeface="Calibri"/>
              <a:cs typeface="Calibri"/>
              <a:sym typeface="Calibri"/>
            </a:endParaRPr>
          </a:p>
        </p:txBody>
      </p:sp>
      <p:sp>
        <p:nvSpPr>
          <p:cNvPr id="274" name="Google Shape;274;p23"/>
          <p:cNvSpPr/>
          <p:nvPr/>
        </p:nvSpPr>
        <p:spPr>
          <a:xfrm>
            <a:off x="7544707" y="2013293"/>
            <a:ext cx="158100" cy="143700"/>
          </a:xfrm>
          <a:prstGeom prst="ellipse">
            <a:avLst/>
          </a:prstGeom>
          <a:solidFill>
            <a:schemeClr val="dk1"/>
          </a:solidFill>
          <a:ln cap="flat" cmpd="sng" w="10850">
            <a:solidFill>
              <a:schemeClr val="dk2"/>
            </a:solidFill>
            <a:prstDash val="solid"/>
            <a:round/>
            <a:headEnd len="sm" w="sm" type="none"/>
            <a:tailEnd len="sm" w="sm" type="none"/>
          </a:ln>
        </p:spPr>
        <p:txBody>
          <a:bodyPr anchorCtr="0" anchor="ctr" bIns="104100" lIns="104100" spcFirstLastPara="1" rIns="104100" wrap="square" tIns="104100">
            <a:noAutofit/>
          </a:bodyPr>
          <a:lstStyle/>
          <a:p>
            <a:pPr indent="0" lvl="0" marL="0" rtl="0" algn="l">
              <a:spcBef>
                <a:spcPts val="0"/>
              </a:spcBef>
              <a:spcAft>
                <a:spcPts val="0"/>
              </a:spcAft>
              <a:buNone/>
            </a:pPr>
            <a:r>
              <a:t/>
            </a:r>
            <a:endParaRPr/>
          </a:p>
        </p:txBody>
      </p:sp>
      <p:sp>
        <p:nvSpPr>
          <p:cNvPr id="288" name="Google Shape;288;p23"/>
          <p:cNvSpPr txBox="1"/>
          <p:nvPr/>
        </p:nvSpPr>
        <p:spPr>
          <a:xfrm>
            <a:off x="7668792" y="1804275"/>
            <a:ext cx="890400" cy="525600"/>
          </a:xfrm>
          <a:prstGeom prst="rect">
            <a:avLst/>
          </a:prstGeom>
          <a:noFill/>
          <a:ln>
            <a:noFill/>
          </a:ln>
        </p:spPr>
        <p:txBody>
          <a:bodyPr anchorCtr="0" anchor="t" bIns="104100" lIns="104100" spcFirstLastPara="1" rIns="104100" wrap="square" tIns="104100">
            <a:spAutoFit/>
          </a:bodyPr>
          <a:lstStyle/>
          <a:p>
            <a:pPr indent="0" lvl="0" marL="0" rtl="0" algn="l">
              <a:spcBef>
                <a:spcPts val="0"/>
              </a:spcBef>
              <a:spcAft>
                <a:spcPts val="0"/>
              </a:spcAft>
              <a:buNone/>
            </a:pPr>
            <a:r>
              <a:rPr b="1" lang="en" sz="1024"/>
              <a:t>Initial Updraft</a:t>
            </a:r>
            <a:endParaRPr b="1" sz="1024"/>
          </a:p>
        </p:txBody>
      </p:sp>
      <p:sp>
        <p:nvSpPr>
          <p:cNvPr id="289" name="Google Shape;289;p23"/>
          <p:cNvSpPr txBox="1"/>
          <p:nvPr/>
        </p:nvSpPr>
        <p:spPr>
          <a:xfrm>
            <a:off x="467475" y="4291000"/>
            <a:ext cx="65280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000">
                <a:solidFill>
                  <a:srgbClr val="9900FF"/>
                </a:solidFill>
                <a:latin typeface="Calibri"/>
                <a:ea typeface="Calibri"/>
                <a:cs typeface="Calibri"/>
                <a:sym typeface="Calibri"/>
              </a:rPr>
              <a:t>Inflow</a:t>
            </a:r>
            <a:r>
              <a:rPr lang="en" sz="2000">
                <a:solidFill>
                  <a:schemeClr val="dk1"/>
                </a:solidFill>
                <a:latin typeface="Calibri"/>
                <a:ea typeface="Calibri"/>
                <a:cs typeface="Calibri"/>
                <a:sym typeface="Calibri"/>
              </a:rPr>
              <a:t> aligned with </a:t>
            </a:r>
            <a:r>
              <a:rPr b="1" lang="en" sz="2000">
                <a:solidFill>
                  <a:srgbClr val="FF9900"/>
                </a:solidFill>
                <a:latin typeface="Calibri"/>
                <a:ea typeface="Calibri"/>
                <a:cs typeface="Calibri"/>
                <a:sym typeface="Calibri"/>
              </a:rPr>
              <a:t>vortex tubes </a:t>
            </a:r>
            <a:r>
              <a:rPr lang="en" sz="2000">
                <a:solidFill>
                  <a:schemeClr val="dk1"/>
                </a:solidFill>
                <a:latin typeface="Calibri"/>
                <a:ea typeface="Calibri"/>
                <a:cs typeface="Calibri"/>
                <a:sym typeface="Calibri"/>
              </a:rPr>
              <a:t>(streamwise vorticity!)</a:t>
            </a:r>
            <a:endParaRPr sz="1800">
              <a:solidFill>
                <a:schemeClr val="dk1"/>
              </a:solidFill>
              <a:latin typeface="Calibri"/>
              <a:ea typeface="Calibri"/>
              <a:cs typeface="Calibri"/>
              <a:sym typeface="Calibri"/>
            </a:endParaRPr>
          </a:p>
        </p:txBody>
      </p:sp>
      <p:sp>
        <p:nvSpPr>
          <p:cNvPr id="290" name="Google Shape;290;p23"/>
          <p:cNvSpPr/>
          <p:nvPr/>
        </p:nvSpPr>
        <p:spPr>
          <a:xfrm rot="-10511602">
            <a:off x="1612864" y="958180"/>
            <a:ext cx="1051731" cy="1151878"/>
          </a:xfrm>
          <a:prstGeom prst="cloud">
            <a:avLst/>
          </a:prstGeom>
          <a:solidFill>
            <a:schemeClr val="lt1"/>
          </a:solidFill>
          <a:ln cap="flat" cmpd="sng" w="25400">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291" name="Google Shape;291;p23"/>
          <p:cNvGrpSpPr/>
          <p:nvPr/>
        </p:nvGrpSpPr>
        <p:grpSpPr>
          <a:xfrm>
            <a:off x="3552000" y="1816925"/>
            <a:ext cx="527275" cy="729250"/>
            <a:chOff x="3315988" y="1896875"/>
            <a:chExt cx="527275" cy="729250"/>
          </a:xfrm>
        </p:grpSpPr>
        <p:sp>
          <p:nvSpPr>
            <p:cNvPr id="292" name="Google Shape;292;p23"/>
            <p:cNvSpPr/>
            <p:nvPr/>
          </p:nvSpPr>
          <p:spPr>
            <a:xfrm rot="10800000">
              <a:off x="3315988" y="2288025"/>
              <a:ext cx="499500" cy="338100"/>
            </a:xfrm>
            <a:prstGeom prst="curvedDownArrow">
              <a:avLst>
                <a:gd fmla="val 25000" name="adj1"/>
                <a:gd fmla="val 50000" name="adj2"/>
                <a:gd fmla="val 25000" name="adj3"/>
              </a:avLst>
            </a:prstGeom>
            <a:solidFill>
              <a:srgbClr val="F6B26B"/>
            </a:solidFill>
            <a:ln cap="flat" cmpd="sng" w="9525">
              <a:solidFill>
                <a:srgbClr val="F6B26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p23"/>
            <p:cNvSpPr/>
            <p:nvPr/>
          </p:nvSpPr>
          <p:spPr>
            <a:xfrm>
              <a:off x="3343763" y="1896875"/>
              <a:ext cx="499500" cy="338100"/>
            </a:xfrm>
            <a:prstGeom prst="curvedDownArrow">
              <a:avLst>
                <a:gd fmla="val 25000" name="adj1"/>
                <a:gd fmla="val 50000" name="adj2"/>
                <a:gd fmla="val 25000" name="adj3"/>
              </a:avLst>
            </a:prstGeom>
            <a:solidFill>
              <a:srgbClr val="F6B26B"/>
            </a:solidFill>
            <a:ln cap="flat" cmpd="sng" w="9525">
              <a:solidFill>
                <a:srgbClr val="F6B26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94" name="Google Shape;294;p23"/>
          <p:cNvSpPr txBox="1"/>
          <p:nvPr/>
        </p:nvSpPr>
        <p:spPr>
          <a:xfrm>
            <a:off x="1802649" y="3204825"/>
            <a:ext cx="1148700" cy="415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500">
                <a:solidFill>
                  <a:srgbClr val="9900FF"/>
                </a:solidFill>
              </a:rPr>
              <a:t>Inflow</a:t>
            </a:r>
            <a:endParaRPr b="1" sz="1300">
              <a:solidFill>
                <a:srgbClr val="9900FF"/>
              </a:solidFill>
            </a:endParaRPr>
          </a:p>
        </p:txBody>
      </p:sp>
      <p:cxnSp>
        <p:nvCxnSpPr>
          <p:cNvPr id="295" name="Google Shape;295;p23"/>
          <p:cNvCxnSpPr/>
          <p:nvPr/>
        </p:nvCxnSpPr>
        <p:spPr>
          <a:xfrm flipH="1" rot="10800000">
            <a:off x="1420375" y="3228175"/>
            <a:ext cx="699300" cy="398100"/>
          </a:xfrm>
          <a:prstGeom prst="straightConnector1">
            <a:avLst/>
          </a:prstGeom>
          <a:noFill/>
          <a:ln cap="flat" cmpd="sng" w="28575">
            <a:solidFill>
              <a:srgbClr val="9900FF"/>
            </a:solidFill>
            <a:prstDash val="solid"/>
            <a:round/>
            <a:headEnd len="med" w="med" type="none"/>
            <a:tailEnd len="med" w="med" type="triangle"/>
          </a:ln>
        </p:spPr>
      </p:cxn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9" name="Shape 299"/>
        <p:cNvGrpSpPr/>
        <p:nvPr/>
      </p:nvGrpSpPr>
      <p:grpSpPr>
        <a:xfrm>
          <a:off x="0" y="0"/>
          <a:ext cx="0" cy="0"/>
          <a:chOff x="0" y="0"/>
          <a:chExt cx="0" cy="0"/>
        </a:xfrm>
      </p:grpSpPr>
      <p:sp>
        <p:nvSpPr>
          <p:cNvPr id="300" name="Google Shape;300;p24"/>
          <p:cNvSpPr/>
          <p:nvPr/>
        </p:nvSpPr>
        <p:spPr>
          <a:xfrm rot="10800000">
            <a:off x="760725" y="3527900"/>
            <a:ext cx="499500" cy="338100"/>
          </a:xfrm>
          <a:prstGeom prst="curvedDownArrow">
            <a:avLst>
              <a:gd fmla="val 25000" name="adj1"/>
              <a:gd fmla="val 50000" name="adj2"/>
              <a:gd fmla="val 25000" name="adj3"/>
            </a:avLst>
          </a:prstGeom>
          <a:solidFill>
            <a:srgbClr val="F6B26B"/>
          </a:solidFill>
          <a:ln cap="flat" cmpd="sng" w="9525">
            <a:solidFill>
              <a:srgbClr val="F6B26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p24"/>
          <p:cNvSpPr/>
          <p:nvPr/>
        </p:nvSpPr>
        <p:spPr>
          <a:xfrm>
            <a:off x="565350" y="1330187"/>
            <a:ext cx="3625650" cy="2494175"/>
          </a:xfrm>
          <a:custGeom>
            <a:rect b="b" l="l" r="r" t="t"/>
            <a:pathLst>
              <a:path extrusionOk="0" h="99767" w="145026">
                <a:moveTo>
                  <a:pt x="0" y="99767"/>
                </a:moveTo>
                <a:cubicBezTo>
                  <a:pt x="6330" y="95698"/>
                  <a:pt x="31267" y="89218"/>
                  <a:pt x="37980" y="75350"/>
                </a:cubicBezTo>
                <a:cubicBezTo>
                  <a:pt x="44693" y="61482"/>
                  <a:pt x="32670" y="28820"/>
                  <a:pt x="40279" y="16558"/>
                </a:cubicBezTo>
                <a:cubicBezTo>
                  <a:pt x="47888" y="4296"/>
                  <a:pt x="74712" y="-3751"/>
                  <a:pt x="83635" y="1778"/>
                </a:cubicBezTo>
                <a:cubicBezTo>
                  <a:pt x="92558" y="7307"/>
                  <a:pt x="83584" y="45349"/>
                  <a:pt x="93816" y="49731"/>
                </a:cubicBezTo>
                <a:cubicBezTo>
                  <a:pt x="104048" y="54114"/>
                  <a:pt x="136491" y="31683"/>
                  <a:pt x="145026" y="28073"/>
                </a:cubicBezTo>
              </a:path>
            </a:pathLst>
          </a:custGeom>
          <a:noFill/>
          <a:ln cap="flat" cmpd="sng" w="19050">
            <a:solidFill>
              <a:srgbClr val="FF9900"/>
            </a:solidFill>
            <a:prstDash val="dash"/>
            <a:round/>
            <a:headEnd len="med" w="med" type="none"/>
            <a:tailEnd len="med" w="med" type="triangle"/>
          </a:ln>
        </p:spPr>
      </p:sp>
      <p:cxnSp>
        <p:nvCxnSpPr>
          <p:cNvPr id="302" name="Google Shape;302;p24"/>
          <p:cNvCxnSpPr/>
          <p:nvPr/>
        </p:nvCxnSpPr>
        <p:spPr>
          <a:xfrm flipH="1">
            <a:off x="1102300" y="2151825"/>
            <a:ext cx="3689700" cy="1774200"/>
          </a:xfrm>
          <a:prstGeom prst="straightConnector1">
            <a:avLst/>
          </a:prstGeom>
          <a:noFill/>
          <a:ln cap="flat" cmpd="sng" w="19050">
            <a:solidFill>
              <a:srgbClr val="FF9900"/>
            </a:solidFill>
            <a:prstDash val="dash"/>
            <a:round/>
            <a:headEnd len="med" w="med" type="triangle"/>
            <a:tailEnd len="med" w="med" type="none"/>
          </a:ln>
        </p:spPr>
      </p:cxnSp>
      <p:cxnSp>
        <p:nvCxnSpPr>
          <p:cNvPr id="303" name="Google Shape;303;p24"/>
          <p:cNvCxnSpPr/>
          <p:nvPr/>
        </p:nvCxnSpPr>
        <p:spPr>
          <a:xfrm flipH="1">
            <a:off x="1734775" y="2221200"/>
            <a:ext cx="3689700" cy="1774200"/>
          </a:xfrm>
          <a:prstGeom prst="straightConnector1">
            <a:avLst/>
          </a:prstGeom>
          <a:noFill/>
          <a:ln cap="flat" cmpd="sng" w="19050">
            <a:solidFill>
              <a:srgbClr val="FF9900"/>
            </a:solidFill>
            <a:prstDash val="dash"/>
            <a:round/>
            <a:headEnd len="med" w="med" type="triangle"/>
            <a:tailEnd len="med" w="med" type="none"/>
          </a:ln>
        </p:spPr>
      </p:cxnSp>
      <p:sp>
        <p:nvSpPr>
          <p:cNvPr id="304" name="Google Shape;304;p24"/>
          <p:cNvSpPr/>
          <p:nvPr/>
        </p:nvSpPr>
        <p:spPr>
          <a:xfrm>
            <a:off x="788500" y="3136750"/>
            <a:ext cx="499500" cy="338100"/>
          </a:xfrm>
          <a:prstGeom prst="curvedDownArrow">
            <a:avLst>
              <a:gd fmla="val 25000" name="adj1"/>
              <a:gd fmla="val 50000" name="adj2"/>
              <a:gd fmla="val 25000" name="adj3"/>
            </a:avLst>
          </a:prstGeom>
          <a:solidFill>
            <a:srgbClr val="F6B26B"/>
          </a:solidFill>
          <a:ln cap="flat" cmpd="sng" w="9525">
            <a:solidFill>
              <a:srgbClr val="F6B26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p24"/>
          <p:cNvSpPr/>
          <p:nvPr/>
        </p:nvSpPr>
        <p:spPr>
          <a:xfrm rot="-10511602">
            <a:off x="1612864" y="958180"/>
            <a:ext cx="1051731" cy="1151878"/>
          </a:xfrm>
          <a:prstGeom prst="cloud">
            <a:avLst/>
          </a:prstGeom>
          <a:solidFill>
            <a:schemeClr val="lt1"/>
          </a:solidFill>
          <a:ln cap="flat" cmpd="sng" w="25400">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306" name="Google Shape;306;p24"/>
          <p:cNvSpPr txBox="1"/>
          <p:nvPr/>
        </p:nvSpPr>
        <p:spPr>
          <a:xfrm>
            <a:off x="1007850" y="30425"/>
            <a:ext cx="7128300" cy="538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300" u="sng">
                <a:latin typeface="Calibri"/>
                <a:ea typeface="Calibri"/>
                <a:cs typeface="Calibri"/>
                <a:sym typeface="Calibri"/>
              </a:rPr>
              <a:t>Tilting of The Vortex Tubes</a:t>
            </a:r>
            <a:endParaRPr b="1" sz="2300" u="sng">
              <a:solidFill>
                <a:schemeClr val="dk1"/>
              </a:solidFill>
            </a:endParaRPr>
          </a:p>
        </p:txBody>
      </p:sp>
      <p:sp>
        <p:nvSpPr>
          <p:cNvPr id="307" name="Google Shape;307;p24"/>
          <p:cNvSpPr txBox="1"/>
          <p:nvPr/>
        </p:nvSpPr>
        <p:spPr>
          <a:xfrm>
            <a:off x="5536325" y="1081525"/>
            <a:ext cx="3260700" cy="1354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900">
                <a:solidFill>
                  <a:schemeClr val="dk1"/>
                </a:solidFill>
                <a:latin typeface="Calibri"/>
                <a:ea typeface="Calibri"/>
                <a:cs typeface="Calibri"/>
                <a:sym typeface="Calibri"/>
              </a:rPr>
              <a:t>Updraft draws </a:t>
            </a:r>
            <a:r>
              <a:rPr b="1" lang="en" sz="1900">
                <a:solidFill>
                  <a:srgbClr val="FF9900"/>
                </a:solidFill>
                <a:latin typeface="Calibri"/>
                <a:ea typeface="Calibri"/>
                <a:cs typeface="Calibri"/>
                <a:sym typeface="Calibri"/>
              </a:rPr>
              <a:t>streamwise </a:t>
            </a:r>
            <a:r>
              <a:rPr lang="en" sz="1900">
                <a:solidFill>
                  <a:schemeClr val="dk1"/>
                </a:solidFill>
                <a:latin typeface="Calibri"/>
                <a:ea typeface="Calibri"/>
                <a:cs typeface="Calibri"/>
                <a:sym typeface="Calibri"/>
              </a:rPr>
              <a:t>horizontal </a:t>
            </a:r>
            <a:r>
              <a:rPr lang="en" sz="1900">
                <a:solidFill>
                  <a:schemeClr val="dk1"/>
                </a:solidFill>
                <a:latin typeface="Calibri"/>
                <a:ea typeface="Calibri"/>
                <a:cs typeface="Calibri"/>
                <a:sym typeface="Calibri"/>
              </a:rPr>
              <a:t>vorticity into the vertical (tilting)</a:t>
            </a:r>
            <a:endParaRPr sz="1900">
              <a:solidFill>
                <a:schemeClr val="dk1"/>
              </a:solidFill>
              <a:latin typeface="Calibri"/>
              <a:ea typeface="Calibri"/>
              <a:cs typeface="Calibri"/>
              <a:sym typeface="Calibri"/>
            </a:endParaRPr>
          </a:p>
          <a:p>
            <a:pPr indent="0" lvl="0" marL="0" rtl="0" algn="ctr">
              <a:spcBef>
                <a:spcPts val="0"/>
              </a:spcBef>
              <a:spcAft>
                <a:spcPts val="0"/>
              </a:spcAft>
              <a:buNone/>
            </a:pPr>
            <a:r>
              <a:t/>
            </a:r>
            <a:endParaRPr b="1" sz="1900">
              <a:solidFill>
                <a:schemeClr val="dk1"/>
              </a:solidFill>
            </a:endParaRPr>
          </a:p>
        </p:txBody>
      </p:sp>
      <p:grpSp>
        <p:nvGrpSpPr>
          <p:cNvPr id="308" name="Google Shape;308;p24"/>
          <p:cNvGrpSpPr/>
          <p:nvPr/>
        </p:nvGrpSpPr>
        <p:grpSpPr>
          <a:xfrm>
            <a:off x="3552000" y="1816925"/>
            <a:ext cx="527275" cy="729250"/>
            <a:chOff x="3315988" y="1896875"/>
            <a:chExt cx="527275" cy="729250"/>
          </a:xfrm>
        </p:grpSpPr>
        <p:sp>
          <p:nvSpPr>
            <p:cNvPr id="309" name="Google Shape;309;p24"/>
            <p:cNvSpPr/>
            <p:nvPr/>
          </p:nvSpPr>
          <p:spPr>
            <a:xfrm rot="10800000">
              <a:off x="3315988" y="2288025"/>
              <a:ext cx="499500" cy="338100"/>
            </a:xfrm>
            <a:prstGeom prst="curvedDownArrow">
              <a:avLst>
                <a:gd fmla="val 25000" name="adj1"/>
                <a:gd fmla="val 50000" name="adj2"/>
                <a:gd fmla="val 25000" name="adj3"/>
              </a:avLst>
            </a:prstGeom>
            <a:solidFill>
              <a:srgbClr val="F6B26B"/>
            </a:solidFill>
            <a:ln cap="flat" cmpd="sng" w="9525">
              <a:solidFill>
                <a:srgbClr val="F6B26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p24"/>
            <p:cNvSpPr/>
            <p:nvPr/>
          </p:nvSpPr>
          <p:spPr>
            <a:xfrm>
              <a:off x="3343763" y="1896875"/>
              <a:ext cx="499500" cy="338100"/>
            </a:xfrm>
            <a:prstGeom prst="curvedDownArrow">
              <a:avLst>
                <a:gd fmla="val 25000" name="adj1"/>
                <a:gd fmla="val 50000" name="adj2"/>
                <a:gd fmla="val 25000" name="adj3"/>
              </a:avLst>
            </a:prstGeom>
            <a:solidFill>
              <a:srgbClr val="F6B26B"/>
            </a:solidFill>
            <a:ln cap="flat" cmpd="sng" w="9525">
              <a:solidFill>
                <a:srgbClr val="F6B26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11" name="Google Shape;311;p24"/>
          <p:cNvSpPr txBox="1"/>
          <p:nvPr/>
        </p:nvSpPr>
        <p:spPr>
          <a:xfrm>
            <a:off x="1802649" y="3204825"/>
            <a:ext cx="1148700" cy="415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500">
                <a:solidFill>
                  <a:srgbClr val="9900FF"/>
                </a:solidFill>
              </a:rPr>
              <a:t>Inflow</a:t>
            </a:r>
            <a:endParaRPr b="1" sz="1300">
              <a:solidFill>
                <a:srgbClr val="9900FF"/>
              </a:solidFill>
            </a:endParaRPr>
          </a:p>
        </p:txBody>
      </p:sp>
      <p:sp>
        <p:nvSpPr>
          <p:cNvPr id="312" name="Google Shape;312;p24"/>
          <p:cNvSpPr/>
          <p:nvPr/>
        </p:nvSpPr>
        <p:spPr>
          <a:xfrm>
            <a:off x="1342848" y="3073419"/>
            <a:ext cx="787750" cy="619625"/>
          </a:xfrm>
          <a:custGeom>
            <a:rect b="b" l="l" r="r" t="t"/>
            <a:pathLst>
              <a:path extrusionOk="0" h="24785" w="31510">
                <a:moveTo>
                  <a:pt x="0" y="24785"/>
                </a:moveTo>
                <a:cubicBezTo>
                  <a:pt x="3611" y="22718"/>
                  <a:pt x="16415" y="16513"/>
                  <a:pt x="21667" y="12382"/>
                </a:cubicBezTo>
                <a:cubicBezTo>
                  <a:pt x="26919" y="8251"/>
                  <a:pt x="29870" y="2064"/>
                  <a:pt x="31510" y="0"/>
                </a:cubicBezTo>
              </a:path>
            </a:pathLst>
          </a:custGeom>
          <a:noFill/>
          <a:ln cap="flat" cmpd="sng" w="28575">
            <a:solidFill>
              <a:srgbClr val="9900FF"/>
            </a:solidFill>
            <a:prstDash val="solid"/>
            <a:round/>
            <a:headEnd len="med" w="med" type="none"/>
            <a:tailEnd len="med" w="med" type="triangle"/>
          </a:ln>
        </p:spPr>
      </p:sp>
      <p:cxnSp>
        <p:nvCxnSpPr>
          <p:cNvPr id="313" name="Google Shape;313;p24"/>
          <p:cNvCxnSpPr/>
          <p:nvPr/>
        </p:nvCxnSpPr>
        <p:spPr>
          <a:xfrm rot="10800000">
            <a:off x="2138725" y="2288000"/>
            <a:ext cx="0" cy="750900"/>
          </a:xfrm>
          <a:prstGeom prst="straightConnector1">
            <a:avLst/>
          </a:prstGeom>
          <a:noFill/>
          <a:ln cap="flat" cmpd="sng" w="38100">
            <a:solidFill>
              <a:schemeClr val="dk1"/>
            </a:solidFill>
            <a:prstDash val="solid"/>
            <a:round/>
            <a:headEnd len="med" w="med" type="none"/>
            <a:tailEnd len="med" w="med" type="triangle"/>
          </a:ln>
        </p:spPr>
      </p:cxn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7" name="Shape 317"/>
        <p:cNvGrpSpPr/>
        <p:nvPr/>
      </p:nvGrpSpPr>
      <p:grpSpPr>
        <a:xfrm>
          <a:off x="0" y="0"/>
          <a:ext cx="0" cy="0"/>
          <a:chOff x="0" y="0"/>
          <a:chExt cx="0" cy="0"/>
        </a:xfrm>
      </p:grpSpPr>
      <p:sp>
        <p:nvSpPr>
          <p:cNvPr id="318" name="Google Shape;318;p25"/>
          <p:cNvSpPr/>
          <p:nvPr/>
        </p:nvSpPr>
        <p:spPr>
          <a:xfrm>
            <a:off x="565350" y="1330187"/>
            <a:ext cx="3625650" cy="2494175"/>
          </a:xfrm>
          <a:custGeom>
            <a:rect b="b" l="l" r="r" t="t"/>
            <a:pathLst>
              <a:path extrusionOk="0" h="99767" w="145026">
                <a:moveTo>
                  <a:pt x="0" y="99767"/>
                </a:moveTo>
                <a:cubicBezTo>
                  <a:pt x="6330" y="95698"/>
                  <a:pt x="31267" y="89218"/>
                  <a:pt x="37980" y="75350"/>
                </a:cubicBezTo>
                <a:cubicBezTo>
                  <a:pt x="44693" y="61482"/>
                  <a:pt x="32670" y="28820"/>
                  <a:pt x="40279" y="16558"/>
                </a:cubicBezTo>
                <a:cubicBezTo>
                  <a:pt x="47888" y="4296"/>
                  <a:pt x="74712" y="-3751"/>
                  <a:pt x="83635" y="1778"/>
                </a:cubicBezTo>
                <a:cubicBezTo>
                  <a:pt x="92558" y="7307"/>
                  <a:pt x="83584" y="45349"/>
                  <a:pt x="93816" y="49731"/>
                </a:cubicBezTo>
                <a:cubicBezTo>
                  <a:pt x="104048" y="54114"/>
                  <a:pt x="136491" y="31683"/>
                  <a:pt x="145026" y="28073"/>
                </a:cubicBezTo>
              </a:path>
            </a:pathLst>
          </a:custGeom>
          <a:noFill/>
          <a:ln cap="flat" cmpd="sng" w="19050">
            <a:solidFill>
              <a:srgbClr val="FF9900"/>
            </a:solidFill>
            <a:prstDash val="dash"/>
            <a:round/>
            <a:headEnd len="med" w="med" type="none"/>
            <a:tailEnd len="med" w="med" type="triangle"/>
          </a:ln>
        </p:spPr>
      </p:sp>
      <p:cxnSp>
        <p:nvCxnSpPr>
          <p:cNvPr id="319" name="Google Shape;319;p25"/>
          <p:cNvCxnSpPr/>
          <p:nvPr/>
        </p:nvCxnSpPr>
        <p:spPr>
          <a:xfrm flipH="1">
            <a:off x="1102300" y="2151825"/>
            <a:ext cx="3689700" cy="1774200"/>
          </a:xfrm>
          <a:prstGeom prst="straightConnector1">
            <a:avLst/>
          </a:prstGeom>
          <a:noFill/>
          <a:ln cap="flat" cmpd="sng" w="19050">
            <a:solidFill>
              <a:srgbClr val="FF9900"/>
            </a:solidFill>
            <a:prstDash val="dash"/>
            <a:round/>
            <a:headEnd len="med" w="med" type="triangle"/>
            <a:tailEnd len="med" w="med" type="none"/>
          </a:ln>
        </p:spPr>
      </p:cxnSp>
      <p:cxnSp>
        <p:nvCxnSpPr>
          <p:cNvPr id="320" name="Google Shape;320;p25"/>
          <p:cNvCxnSpPr/>
          <p:nvPr/>
        </p:nvCxnSpPr>
        <p:spPr>
          <a:xfrm flipH="1">
            <a:off x="1734775" y="2221200"/>
            <a:ext cx="3689700" cy="1774200"/>
          </a:xfrm>
          <a:prstGeom prst="straightConnector1">
            <a:avLst/>
          </a:prstGeom>
          <a:noFill/>
          <a:ln cap="flat" cmpd="sng" w="19050">
            <a:solidFill>
              <a:srgbClr val="FF9900"/>
            </a:solidFill>
            <a:prstDash val="dash"/>
            <a:round/>
            <a:headEnd len="med" w="med" type="triangle"/>
            <a:tailEnd len="med" w="med" type="none"/>
          </a:ln>
        </p:spPr>
      </p:cxnSp>
      <p:sp>
        <p:nvSpPr>
          <p:cNvPr id="321" name="Google Shape;321;p25"/>
          <p:cNvSpPr/>
          <p:nvPr/>
        </p:nvSpPr>
        <p:spPr>
          <a:xfrm rot="-10511602">
            <a:off x="1612864" y="958180"/>
            <a:ext cx="1051731" cy="1151878"/>
          </a:xfrm>
          <a:prstGeom prst="cloud">
            <a:avLst/>
          </a:prstGeom>
          <a:solidFill>
            <a:schemeClr val="lt1"/>
          </a:solidFill>
          <a:ln cap="flat" cmpd="sng" w="25400">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322" name="Google Shape;322;p25"/>
          <p:cNvSpPr txBox="1"/>
          <p:nvPr/>
        </p:nvSpPr>
        <p:spPr>
          <a:xfrm>
            <a:off x="1007850" y="30425"/>
            <a:ext cx="7128300" cy="538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300" u="sng">
                <a:latin typeface="Calibri"/>
                <a:ea typeface="Calibri"/>
                <a:cs typeface="Calibri"/>
                <a:sym typeface="Calibri"/>
              </a:rPr>
              <a:t>Tilting of The Vortex Tubes</a:t>
            </a:r>
            <a:endParaRPr b="1" sz="2300" u="sng">
              <a:solidFill>
                <a:schemeClr val="dk1"/>
              </a:solidFill>
            </a:endParaRPr>
          </a:p>
        </p:txBody>
      </p:sp>
      <p:sp>
        <p:nvSpPr>
          <p:cNvPr id="323" name="Google Shape;323;p25"/>
          <p:cNvSpPr txBox="1"/>
          <p:nvPr/>
        </p:nvSpPr>
        <p:spPr>
          <a:xfrm>
            <a:off x="5536325" y="1081525"/>
            <a:ext cx="3260700" cy="1354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900">
                <a:solidFill>
                  <a:schemeClr val="dk1"/>
                </a:solidFill>
                <a:latin typeface="Calibri"/>
                <a:ea typeface="Calibri"/>
                <a:cs typeface="Calibri"/>
                <a:sym typeface="Calibri"/>
              </a:rPr>
              <a:t>Updraft draws </a:t>
            </a:r>
            <a:r>
              <a:rPr b="1" lang="en" sz="1900">
                <a:solidFill>
                  <a:srgbClr val="FF9900"/>
                </a:solidFill>
                <a:latin typeface="Calibri"/>
                <a:ea typeface="Calibri"/>
                <a:cs typeface="Calibri"/>
                <a:sym typeface="Calibri"/>
              </a:rPr>
              <a:t>streamwise </a:t>
            </a:r>
            <a:r>
              <a:rPr lang="en" sz="1900">
                <a:solidFill>
                  <a:schemeClr val="dk1"/>
                </a:solidFill>
                <a:latin typeface="Calibri"/>
                <a:ea typeface="Calibri"/>
                <a:cs typeface="Calibri"/>
                <a:sym typeface="Calibri"/>
              </a:rPr>
              <a:t>horizontal vorticity into the vertical (tilting)</a:t>
            </a:r>
            <a:endParaRPr sz="1900">
              <a:solidFill>
                <a:schemeClr val="dk1"/>
              </a:solidFill>
              <a:latin typeface="Calibri"/>
              <a:ea typeface="Calibri"/>
              <a:cs typeface="Calibri"/>
              <a:sym typeface="Calibri"/>
            </a:endParaRPr>
          </a:p>
          <a:p>
            <a:pPr indent="0" lvl="0" marL="0" rtl="0" algn="ctr">
              <a:spcBef>
                <a:spcPts val="0"/>
              </a:spcBef>
              <a:spcAft>
                <a:spcPts val="0"/>
              </a:spcAft>
              <a:buNone/>
            </a:pPr>
            <a:r>
              <a:t/>
            </a:r>
            <a:endParaRPr b="1" sz="1900">
              <a:solidFill>
                <a:schemeClr val="dk1"/>
              </a:solidFill>
            </a:endParaRPr>
          </a:p>
        </p:txBody>
      </p:sp>
      <p:grpSp>
        <p:nvGrpSpPr>
          <p:cNvPr id="324" name="Google Shape;324;p25"/>
          <p:cNvGrpSpPr/>
          <p:nvPr/>
        </p:nvGrpSpPr>
        <p:grpSpPr>
          <a:xfrm>
            <a:off x="1153565" y="1922504"/>
            <a:ext cx="767525" cy="518100"/>
            <a:chOff x="1136975" y="2128425"/>
            <a:chExt cx="767525" cy="518100"/>
          </a:xfrm>
        </p:grpSpPr>
        <p:sp>
          <p:nvSpPr>
            <p:cNvPr id="325" name="Google Shape;325;p25"/>
            <p:cNvSpPr/>
            <p:nvPr/>
          </p:nvSpPr>
          <p:spPr>
            <a:xfrm flipH="1" rot="5400000">
              <a:off x="1488100" y="2206725"/>
              <a:ext cx="494700" cy="338100"/>
            </a:xfrm>
            <a:prstGeom prst="curvedDownArrow">
              <a:avLst>
                <a:gd fmla="val 25000" name="adj1"/>
                <a:gd fmla="val 50000" name="adj2"/>
                <a:gd fmla="val 25000" name="adj3"/>
              </a:avLst>
            </a:prstGeom>
            <a:solidFill>
              <a:srgbClr val="CC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 name="Google Shape;326;p25"/>
            <p:cNvSpPr/>
            <p:nvPr/>
          </p:nvSpPr>
          <p:spPr>
            <a:xfrm flipH="1" rot="-5400000">
              <a:off x="1058675" y="2230125"/>
              <a:ext cx="494700" cy="338100"/>
            </a:xfrm>
            <a:prstGeom prst="curvedDownArrow">
              <a:avLst>
                <a:gd fmla="val 25000" name="adj1"/>
                <a:gd fmla="val 50000" name="adj2"/>
                <a:gd fmla="val 25000" name="adj3"/>
              </a:avLst>
            </a:prstGeom>
            <a:solidFill>
              <a:srgbClr val="CC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27" name="Google Shape;327;p25"/>
          <p:cNvGrpSpPr/>
          <p:nvPr/>
        </p:nvGrpSpPr>
        <p:grpSpPr>
          <a:xfrm>
            <a:off x="2467225" y="1574003"/>
            <a:ext cx="729250" cy="527275"/>
            <a:chOff x="2360725" y="1660963"/>
            <a:chExt cx="729250" cy="527275"/>
          </a:xfrm>
        </p:grpSpPr>
        <p:sp>
          <p:nvSpPr>
            <p:cNvPr id="328" name="Google Shape;328;p25"/>
            <p:cNvSpPr/>
            <p:nvPr/>
          </p:nvSpPr>
          <p:spPr>
            <a:xfrm rot="5400000">
              <a:off x="2671175" y="1769438"/>
              <a:ext cx="499500" cy="338100"/>
            </a:xfrm>
            <a:prstGeom prst="curvedDownArrow">
              <a:avLst>
                <a:gd fmla="val 25000" name="adj1"/>
                <a:gd fmla="val 50000" name="adj2"/>
                <a:gd fmla="val 25000" name="adj3"/>
              </a:avLst>
            </a:prstGeom>
            <a:solidFill>
              <a:srgbClr val="6FA8D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 name="Google Shape;329;p25"/>
            <p:cNvSpPr/>
            <p:nvPr/>
          </p:nvSpPr>
          <p:spPr>
            <a:xfrm rot="-5400000">
              <a:off x="2280025" y="1741663"/>
              <a:ext cx="499500" cy="338100"/>
            </a:xfrm>
            <a:prstGeom prst="curvedDownArrow">
              <a:avLst>
                <a:gd fmla="val 25000" name="adj1"/>
                <a:gd fmla="val 50000" name="adj2"/>
                <a:gd fmla="val 25000" name="adj3"/>
              </a:avLst>
            </a:prstGeom>
            <a:solidFill>
              <a:srgbClr val="6FA8D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3" name="Shape 333"/>
        <p:cNvGrpSpPr/>
        <p:nvPr/>
      </p:nvGrpSpPr>
      <p:grpSpPr>
        <a:xfrm>
          <a:off x="0" y="0"/>
          <a:ext cx="0" cy="0"/>
          <a:chOff x="0" y="0"/>
          <a:chExt cx="0" cy="0"/>
        </a:xfrm>
      </p:grpSpPr>
      <p:sp>
        <p:nvSpPr>
          <p:cNvPr id="334" name="Google Shape;334;p26"/>
          <p:cNvSpPr/>
          <p:nvPr/>
        </p:nvSpPr>
        <p:spPr>
          <a:xfrm>
            <a:off x="581625" y="1226359"/>
            <a:ext cx="3570425" cy="2586250"/>
          </a:xfrm>
          <a:custGeom>
            <a:rect b="b" l="l" r="r" t="t"/>
            <a:pathLst>
              <a:path extrusionOk="0" h="103450" w="142817">
                <a:moveTo>
                  <a:pt x="0" y="103450"/>
                </a:moveTo>
                <a:cubicBezTo>
                  <a:pt x="10418" y="97862"/>
                  <a:pt x="51469" y="84201"/>
                  <a:pt x="62508" y="69919"/>
                </a:cubicBezTo>
                <a:cubicBezTo>
                  <a:pt x="73547" y="55637"/>
                  <a:pt x="59611" y="29213"/>
                  <a:pt x="66234" y="17760"/>
                </a:cubicBezTo>
                <a:cubicBezTo>
                  <a:pt x="72858" y="6307"/>
                  <a:pt x="95005" y="-3490"/>
                  <a:pt x="102249" y="1201"/>
                </a:cubicBezTo>
                <a:cubicBezTo>
                  <a:pt x="109493" y="5893"/>
                  <a:pt x="102939" y="40114"/>
                  <a:pt x="109700" y="45909"/>
                </a:cubicBezTo>
                <a:cubicBezTo>
                  <a:pt x="116461" y="51705"/>
                  <a:pt x="137298" y="37630"/>
                  <a:pt x="142817" y="35974"/>
                </a:cubicBezTo>
              </a:path>
            </a:pathLst>
          </a:custGeom>
          <a:noFill/>
          <a:ln cap="flat" cmpd="sng" w="19050">
            <a:solidFill>
              <a:srgbClr val="FF9900"/>
            </a:solidFill>
            <a:prstDash val="dash"/>
            <a:round/>
            <a:headEnd len="med" w="med" type="none"/>
            <a:tailEnd len="med" w="med" type="triangle"/>
          </a:ln>
        </p:spPr>
      </p:sp>
      <p:cxnSp>
        <p:nvCxnSpPr>
          <p:cNvPr id="335" name="Google Shape;335;p26"/>
          <p:cNvCxnSpPr/>
          <p:nvPr/>
        </p:nvCxnSpPr>
        <p:spPr>
          <a:xfrm flipH="1">
            <a:off x="1102300" y="2151825"/>
            <a:ext cx="3689700" cy="1774200"/>
          </a:xfrm>
          <a:prstGeom prst="straightConnector1">
            <a:avLst/>
          </a:prstGeom>
          <a:noFill/>
          <a:ln cap="flat" cmpd="sng" w="19050">
            <a:solidFill>
              <a:srgbClr val="FF9900"/>
            </a:solidFill>
            <a:prstDash val="dash"/>
            <a:round/>
            <a:headEnd len="med" w="med" type="triangle"/>
            <a:tailEnd len="med" w="med" type="none"/>
          </a:ln>
        </p:spPr>
      </p:cxnSp>
      <p:cxnSp>
        <p:nvCxnSpPr>
          <p:cNvPr id="336" name="Google Shape;336;p26"/>
          <p:cNvCxnSpPr/>
          <p:nvPr/>
        </p:nvCxnSpPr>
        <p:spPr>
          <a:xfrm flipH="1">
            <a:off x="1734775" y="2221200"/>
            <a:ext cx="3689700" cy="1774200"/>
          </a:xfrm>
          <a:prstGeom prst="straightConnector1">
            <a:avLst/>
          </a:prstGeom>
          <a:noFill/>
          <a:ln cap="flat" cmpd="sng" w="19050">
            <a:solidFill>
              <a:srgbClr val="FF9900"/>
            </a:solidFill>
            <a:prstDash val="dash"/>
            <a:round/>
            <a:headEnd len="med" w="med" type="triangle"/>
            <a:tailEnd len="med" w="med" type="none"/>
          </a:ln>
        </p:spPr>
      </p:cxnSp>
      <p:sp>
        <p:nvSpPr>
          <p:cNvPr id="337" name="Google Shape;337;p26"/>
          <p:cNvSpPr/>
          <p:nvPr/>
        </p:nvSpPr>
        <p:spPr>
          <a:xfrm rot="-10511602">
            <a:off x="1612864" y="958180"/>
            <a:ext cx="1051731" cy="1151878"/>
          </a:xfrm>
          <a:prstGeom prst="cloud">
            <a:avLst/>
          </a:prstGeom>
          <a:solidFill>
            <a:schemeClr val="lt1"/>
          </a:solidFill>
          <a:ln cap="flat" cmpd="sng" w="25400">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338" name="Google Shape;338;p26"/>
          <p:cNvGrpSpPr/>
          <p:nvPr/>
        </p:nvGrpSpPr>
        <p:grpSpPr>
          <a:xfrm>
            <a:off x="1766390" y="1390829"/>
            <a:ext cx="767525" cy="518100"/>
            <a:chOff x="1136975" y="2128425"/>
            <a:chExt cx="767525" cy="518100"/>
          </a:xfrm>
        </p:grpSpPr>
        <p:sp>
          <p:nvSpPr>
            <p:cNvPr id="339" name="Google Shape;339;p26"/>
            <p:cNvSpPr/>
            <p:nvPr/>
          </p:nvSpPr>
          <p:spPr>
            <a:xfrm flipH="1" rot="5400000">
              <a:off x="1488100" y="2206725"/>
              <a:ext cx="494700" cy="338100"/>
            </a:xfrm>
            <a:prstGeom prst="curvedDownArrow">
              <a:avLst>
                <a:gd fmla="val 25000" name="adj1"/>
                <a:gd fmla="val 50000" name="adj2"/>
                <a:gd fmla="val 25000" name="adj3"/>
              </a:avLst>
            </a:prstGeom>
            <a:solidFill>
              <a:srgbClr val="CC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 name="Google Shape;340;p26"/>
            <p:cNvSpPr/>
            <p:nvPr/>
          </p:nvSpPr>
          <p:spPr>
            <a:xfrm flipH="1" rot="-5400000">
              <a:off x="1058675" y="2230125"/>
              <a:ext cx="494700" cy="338100"/>
            </a:xfrm>
            <a:prstGeom prst="curvedDownArrow">
              <a:avLst>
                <a:gd fmla="val 25000" name="adj1"/>
                <a:gd fmla="val 50000" name="adj2"/>
                <a:gd fmla="val 25000" name="adj3"/>
              </a:avLst>
            </a:prstGeom>
            <a:solidFill>
              <a:srgbClr val="CC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41" name="Google Shape;341;p26"/>
          <p:cNvGrpSpPr/>
          <p:nvPr/>
        </p:nvGrpSpPr>
        <p:grpSpPr>
          <a:xfrm>
            <a:off x="2872125" y="1267578"/>
            <a:ext cx="729250" cy="527275"/>
            <a:chOff x="2360725" y="1660963"/>
            <a:chExt cx="729250" cy="527275"/>
          </a:xfrm>
        </p:grpSpPr>
        <p:sp>
          <p:nvSpPr>
            <p:cNvPr id="342" name="Google Shape;342;p26"/>
            <p:cNvSpPr/>
            <p:nvPr/>
          </p:nvSpPr>
          <p:spPr>
            <a:xfrm rot="5400000">
              <a:off x="2671175" y="1769438"/>
              <a:ext cx="499500" cy="338100"/>
            </a:xfrm>
            <a:prstGeom prst="curvedDownArrow">
              <a:avLst>
                <a:gd fmla="val 25000" name="adj1"/>
                <a:gd fmla="val 50000" name="adj2"/>
                <a:gd fmla="val 25000" name="adj3"/>
              </a:avLst>
            </a:prstGeom>
            <a:solidFill>
              <a:srgbClr val="6FA8D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 name="Google Shape;343;p26"/>
            <p:cNvSpPr/>
            <p:nvPr/>
          </p:nvSpPr>
          <p:spPr>
            <a:xfrm rot="-5400000">
              <a:off x="2280025" y="1741663"/>
              <a:ext cx="499500" cy="338100"/>
            </a:xfrm>
            <a:prstGeom prst="curvedDownArrow">
              <a:avLst>
                <a:gd fmla="val 25000" name="adj1"/>
                <a:gd fmla="val 50000" name="adj2"/>
                <a:gd fmla="val 25000" name="adj3"/>
              </a:avLst>
            </a:prstGeom>
            <a:solidFill>
              <a:srgbClr val="6FA8D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44" name="Google Shape;344;p26"/>
          <p:cNvSpPr txBox="1"/>
          <p:nvPr/>
        </p:nvSpPr>
        <p:spPr>
          <a:xfrm>
            <a:off x="447400" y="4168925"/>
            <a:ext cx="5436000" cy="769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900">
                <a:solidFill>
                  <a:srgbClr val="CC0000"/>
                </a:solidFill>
                <a:latin typeface="Calibri"/>
                <a:ea typeface="Calibri"/>
                <a:cs typeface="Calibri"/>
                <a:sym typeface="Calibri"/>
              </a:rPr>
              <a:t>Cyclonic </a:t>
            </a:r>
            <a:r>
              <a:rPr lang="en" sz="1900">
                <a:solidFill>
                  <a:schemeClr val="dk1"/>
                </a:solidFill>
                <a:latin typeface="Calibri"/>
                <a:ea typeface="Calibri"/>
                <a:cs typeface="Calibri"/>
                <a:sym typeface="Calibri"/>
              </a:rPr>
              <a:t>vorticity center induced in updraft!</a:t>
            </a:r>
            <a:endParaRPr sz="1900">
              <a:solidFill>
                <a:schemeClr val="dk1"/>
              </a:solidFill>
              <a:latin typeface="Calibri"/>
              <a:ea typeface="Calibri"/>
              <a:cs typeface="Calibri"/>
              <a:sym typeface="Calibri"/>
            </a:endParaRPr>
          </a:p>
          <a:p>
            <a:pPr indent="0" lvl="0" marL="0" rtl="0" algn="l">
              <a:spcBef>
                <a:spcPts val="0"/>
              </a:spcBef>
              <a:spcAft>
                <a:spcPts val="0"/>
              </a:spcAft>
              <a:buNone/>
            </a:pPr>
            <a:r>
              <a:rPr lang="en" sz="1900">
                <a:solidFill>
                  <a:schemeClr val="dk1"/>
                </a:solidFill>
                <a:latin typeface="Calibri"/>
                <a:ea typeface="Calibri"/>
                <a:cs typeface="Calibri"/>
                <a:sym typeface="Calibri"/>
              </a:rPr>
              <a:t>(</a:t>
            </a:r>
            <a:r>
              <a:rPr b="1" lang="en" sz="1900">
                <a:solidFill>
                  <a:srgbClr val="3C78D8"/>
                </a:solidFill>
                <a:latin typeface="Calibri"/>
                <a:ea typeface="Calibri"/>
                <a:cs typeface="Calibri"/>
                <a:sym typeface="Calibri"/>
              </a:rPr>
              <a:t>Anticyclonic </a:t>
            </a:r>
            <a:r>
              <a:rPr lang="en" sz="1900">
                <a:solidFill>
                  <a:schemeClr val="dk1"/>
                </a:solidFill>
                <a:latin typeface="Calibri"/>
                <a:ea typeface="Calibri"/>
                <a:cs typeface="Calibri"/>
                <a:sym typeface="Calibri"/>
              </a:rPr>
              <a:t>vorticity is displaced from updraft)</a:t>
            </a:r>
            <a:endParaRPr sz="1900">
              <a:solidFill>
                <a:schemeClr val="dk1"/>
              </a:solidFill>
              <a:latin typeface="Calibri"/>
              <a:ea typeface="Calibri"/>
              <a:cs typeface="Calibri"/>
              <a:sym typeface="Calibri"/>
            </a:endParaRPr>
          </a:p>
        </p:txBody>
      </p:sp>
      <p:sp>
        <p:nvSpPr>
          <p:cNvPr id="345" name="Google Shape;345;p26"/>
          <p:cNvSpPr txBox="1"/>
          <p:nvPr/>
        </p:nvSpPr>
        <p:spPr>
          <a:xfrm>
            <a:off x="6715042" y="1972338"/>
            <a:ext cx="828600" cy="525600"/>
          </a:xfrm>
          <a:prstGeom prst="rect">
            <a:avLst/>
          </a:prstGeom>
          <a:noFill/>
          <a:ln>
            <a:noFill/>
          </a:ln>
        </p:spPr>
        <p:txBody>
          <a:bodyPr anchorCtr="0" anchor="t" bIns="104100" lIns="104100" spcFirstLastPara="1" rIns="104100" wrap="square" tIns="104100">
            <a:spAutoFit/>
          </a:bodyPr>
          <a:lstStyle/>
          <a:p>
            <a:pPr indent="0" lvl="0" marL="0" rtl="0" algn="ctr">
              <a:spcBef>
                <a:spcPts val="0"/>
              </a:spcBef>
              <a:spcAft>
                <a:spcPts val="0"/>
              </a:spcAft>
              <a:buNone/>
            </a:pPr>
            <a:r>
              <a:rPr b="1" lang="en" sz="1138">
                <a:solidFill>
                  <a:srgbClr val="9900FF"/>
                </a:solidFill>
              </a:rPr>
              <a:t>Inflow</a:t>
            </a:r>
            <a:endParaRPr b="1" sz="1138">
              <a:solidFill>
                <a:srgbClr val="9900FF"/>
              </a:solidFill>
            </a:endParaRPr>
          </a:p>
          <a:p>
            <a:pPr indent="0" lvl="0" marL="0" rtl="0" algn="ctr">
              <a:spcBef>
                <a:spcPts val="0"/>
              </a:spcBef>
              <a:spcAft>
                <a:spcPts val="0"/>
              </a:spcAft>
              <a:buNone/>
            </a:pPr>
            <a:r>
              <a:rPr b="1" lang="en" sz="910">
                <a:solidFill>
                  <a:srgbClr val="9900FF"/>
                </a:solidFill>
              </a:rPr>
              <a:t>(SR winds)</a:t>
            </a:r>
            <a:endParaRPr b="1" sz="910">
              <a:solidFill>
                <a:srgbClr val="9900FF"/>
              </a:solidFill>
            </a:endParaRPr>
          </a:p>
        </p:txBody>
      </p:sp>
      <p:sp>
        <p:nvSpPr>
          <p:cNvPr id="346" name="Google Shape;346;p26"/>
          <p:cNvSpPr/>
          <p:nvPr/>
        </p:nvSpPr>
        <p:spPr>
          <a:xfrm>
            <a:off x="6724683" y="1535901"/>
            <a:ext cx="2294307" cy="661384"/>
          </a:xfrm>
          <a:custGeom>
            <a:rect b="b" l="l" r="r" t="t"/>
            <a:pathLst>
              <a:path extrusionOk="0" h="23235" w="80601">
                <a:moveTo>
                  <a:pt x="0" y="23235"/>
                </a:moveTo>
                <a:cubicBezTo>
                  <a:pt x="254" y="21647"/>
                  <a:pt x="-87" y="16880"/>
                  <a:pt x="1526" y="13709"/>
                </a:cubicBezTo>
                <a:cubicBezTo>
                  <a:pt x="3139" y="10538"/>
                  <a:pt x="5977" y="6481"/>
                  <a:pt x="9676" y="4211"/>
                </a:cubicBezTo>
                <a:cubicBezTo>
                  <a:pt x="13376" y="1941"/>
                  <a:pt x="18868" y="477"/>
                  <a:pt x="23723" y="88"/>
                </a:cubicBezTo>
                <a:cubicBezTo>
                  <a:pt x="28579" y="-300"/>
                  <a:pt x="34329" y="655"/>
                  <a:pt x="38809" y="1880"/>
                </a:cubicBezTo>
                <a:cubicBezTo>
                  <a:pt x="43289" y="3105"/>
                  <a:pt x="46179" y="5227"/>
                  <a:pt x="50601" y="7438"/>
                </a:cubicBezTo>
                <a:cubicBezTo>
                  <a:pt x="55023" y="9649"/>
                  <a:pt x="60341" y="14311"/>
                  <a:pt x="65341" y="15148"/>
                </a:cubicBezTo>
                <a:cubicBezTo>
                  <a:pt x="70341" y="15985"/>
                  <a:pt x="78058" y="12906"/>
                  <a:pt x="80601" y="12458"/>
                </a:cubicBezTo>
              </a:path>
            </a:pathLst>
          </a:custGeom>
          <a:noFill/>
          <a:ln cap="flat" cmpd="sng" w="10850">
            <a:solidFill>
              <a:schemeClr val="dk1"/>
            </a:solidFill>
            <a:prstDash val="solid"/>
            <a:round/>
            <a:headEnd len="med" w="med" type="none"/>
            <a:tailEnd len="med" w="med" type="none"/>
          </a:ln>
        </p:spPr>
      </p:sp>
      <p:cxnSp>
        <p:nvCxnSpPr>
          <p:cNvPr id="347" name="Google Shape;347;p26"/>
          <p:cNvCxnSpPr>
            <a:stCxn id="348" idx="6"/>
          </p:cNvCxnSpPr>
          <p:nvPr/>
        </p:nvCxnSpPr>
        <p:spPr>
          <a:xfrm rot="10800000">
            <a:off x="6769207" y="1966043"/>
            <a:ext cx="933600" cy="119100"/>
          </a:xfrm>
          <a:prstGeom prst="straightConnector1">
            <a:avLst/>
          </a:prstGeom>
          <a:noFill/>
          <a:ln cap="flat" cmpd="sng" w="21700">
            <a:solidFill>
              <a:srgbClr val="9900FF"/>
            </a:solidFill>
            <a:prstDash val="solid"/>
            <a:round/>
            <a:headEnd len="med" w="med" type="none"/>
            <a:tailEnd len="med" w="med" type="triangle"/>
          </a:ln>
        </p:spPr>
      </p:cxnSp>
      <p:cxnSp>
        <p:nvCxnSpPr>
          <p:cNvPr id="349" name="Google Shape;349;p26"/>
          <p:cNvCxnSpPr>
            <a:stCxn id="348" idx="0"/>
          </p:cNvCxnSpPr>
          <p:nvPr/>
        </p:nvCxnSpPr>
        <p:spPr>
          <a:xfrm rot="10800000">
            <a:off x="7575157" y="1534793"/>
            <a:ext cx="48600" cy="478500"/>
          </a:xfrm>
          <a:prstGeom prst="straightConnector1">
            <a:avLst/>
          </a:prstGeom>
          <a:noFill/>
          <a:ln cap="flat" cmpd="sng" w="21700">
            <a:solidFill>
              <a:srgbClr val="9900FF"/>
            </a:solidFill>
            <a:prstDash val="solid"/>
            <a:round/>
            <a:headEnd len="med" w="med" type="none"/>
            <a:tailEnd len="med" w="med" type="triangle"/>
          </a:ln>
        </p:spPr>
      </p:cxnSp>
      <p:cxnSp>
        <p:nvCxnSpPr>
          <p:cNvPr id="350" name="Google Shape;350;p26"/>
          <p:cNvCxnSpPr/>
          <p:nvPr/>
        </p:nvCxnSpPr>
        <p:spPr>
          <a:xfrm flipH="1" rot="7934767">
            <a:off x="6774706" y="1192198"/>
            <a:ext cx="83889" cy="511810"/>
          </a:xfrm>
          <a:prstGeom prst="straightConnector1">
            <a:avLst/>
          </a:prstGeom>
          <a:noFill/>
          <a:ln cap="flat" cmpd="sng" w="21700">
            <a:solidFill>
              <a:srgbClr val="FF9900"/>
            </a:solidFill>
            <a:prstDash val="dash"/>
            <a:round/>
            <a:headEnd len="med" w="med" type="none"/>
            <a:tailEnd len="med" w="med" type="triangle"/>
          </a:ln>
        </p:spPr>
      </p:cxnSp>
      <p:cxnSp>
        <p:nvCxnSpPr>
          <p:cNvPr id="351" name="Google Shape;351;p26"/>
          <p:cNvCxnSpPr/>
          <p:nvPr/>
        </p:nvCxnSpPr>
        <p:spPr>
          <a:xfrm flipH="1" rot="6502204">
            <a:off x="6487612" y="1578655"/>
            <a:ext cx="83769" cy="511625"/>
          </a:xfrm>
          <a:prstGeom prst="straightConnector1">
            <a:avLst/>
          </a:prstGeom>
          <a:noFill/>
          <a:ln cap="flat" cmpd="sng" w="21700">
            <a:solidFill>
              <a:srgbClr val="FF9900"/>
            </a:solidFill>
            <a:prstDash val="dash"/>
            <a:round/>
            <a:headEnd len="med" w="med" type="none"/>
            <a:tailEnd len="med" w="med" type="triangle"/>
          </a:ln>
        </p:spPr>
      </p:cxnSp>
      <p:cxnSp>
        <p:nvCxnSpPr>
          <p:cNvPr id="352" name="Google Shape;352;p26"/>
          <p:cNvCxnSpPr/>
          <p:nvPr/>
        </p:nvCxnSpPr>
        <p:spPr>
          <a:xfrm flipH="1" rot="10179501">
            <a:off x="7527070" y="978048"/>
            <a:ext cx="83557" cy="511890"/>
          </a:xfrm>
          <a:prstGeom prst="straightConnector1">
            <a:avLst/>
          </a:prstGeom>
          <a:noFill/>
          <a:ln cap="flat" cmpd="sng" w="21700">
            <a:solidFill>
              <a:srgbClr val="FF9900"/>
            </a:solidFill>
            <a:prstDash val="dash"/>
            <a:round/>
            <a:headEnd len="med" w="med" type="none"/>
            <a:tailEnd len="med" w="med" type="triangle"/>
          </a:ln>
        </p:spPr>
      </p:cxnSp>
      <p:sp>
        <p:nvSpPr>
          <p:cNvPr id="353" name="Google Shape;353;p26"/>
          <p:cNvSpPr/>
          <p:nvPr/>
        </p:nvSpPr>
        <p:spPr>
          <a:xfrm>
            <a:off x="6378418" y="1718594"/>
            <a:ext cx="381286" cy="292252"/>
          </a:xfrm>
          <a:custGeom>
            <a:rect b="b" l="l" r="r" t="t"/>
            <a:pathLst>
              <a:path extrusionOk="0" h="15618" w="20376">
                <a:moveTo>
                  <a:pt x="0" y="8842"/>
                </a:moveTo>
                <a:cubicBezTo>
                  <a:pt x="0" y="5460"/>
                  <a:pt x="1758" y="-487"/>
                  <a:pt x="5094" y="69"/>
                </a:cubicBezTo>
                <a:cubicBezTo>
                  <a:pt x="7331" y="442"/>
                  <a:pt x="9355" y="2680"/>
                  <a:pt x="9905" y="4880"/>
                </a:cubicBezTo>
                <a:cubicBezTo>
                  <a:pt x="10409" y="6895"/>
                  <a:pt x="8020" y="9691"/>
                  <a:pt x="5943" y="9691"/>
                </a:cubicBezTo>
                <a:cubicBezTo>
                  <a:pt x="4056" y="9691"/>
                  <a:pt x="4470" y="5210"/>
                  <a:pt x="5943" y="4031"/>
                </a:cubicBezTo>
                <a:cubicBezTo>
                  <a:pt x="7663" y="2655"/>
                  <a:pt x="10564" y="1766"/>
                  <a:pt x="12452" y="2899"/>
                </a:cubicBezTo>
                <a:cubicBezTo>
                  <a:pt x="15277" y="4594"/>
                  <a:pt x="16411" y="9696"/>
                  <a:pt x="14716" y="12521"/>
                </a:cubicBezTo>
                <a:cubicBezTo>
                  <a:pt x="13745" y="14139"/>
                  <a:pt x="10103" y="14091"/>
                  <a:pt x="9056" y="12521"/>
                </a:cubicBezTo>
                <a:cubicBezTo>
                  <a:pt x="8344" y="11453"/>
                  <a:pt x="9442" y="9886"/>
                  <a:pt x="10188" y="8842"/>
                </a:cubicBezTo>
                <a:cubicBezTo>
                  <a:pt x="11630" y="6823"/>
                  <a:pt x="16436" y="5490"/>
                  <a:pt x="17546" y="7710"/>
                </a:cubicBezTo>
                <a:cubicBezTo>
                  <a:pt x="18734" y="10086"/>
                  <a:pt x="17407" y="16945"/>
                  <a:pt x="15282" y="15351"/>
                </a:cubicBezTo>
                <a:cubicBezTo>
                  <a:pt x="13018" y="13653"/>
                  <a:pt x="17691" y="9454"/>
                  <a:pt x="20376" y="8559"/>
                </a:cubicBezTo>
              </a:path>
            </a:pathLst>
          </a:custGeom>
          <a:noFill/>
          <a:ln cap="flat" cmpd="sng" w="10850">
            <a:solidFill>
              <a:srgbClr val="FF0000"/>
            </a:solidFill>
            <a:prstDash val="solid"/>
            <a:round/>
            <a:headEnd len="med" w="med" type="none"/>
            <a:tailEnd len="med" w="med" type="none"/>
          </a:ln>
        </p:spPr>
      </p:sp>
      <p:sp>
        <p:nvSpPr>
          <p:cNvPr id="354" name="Google Shape;354;p26"/>
          <p:cNvSpPr/>
          <p:nvPr/>
        </p:nvSpPr>
        <p:spPr>
          <a:xfrm rot="709488">
            <a:off x="6648527" y="1339398"/>
            <a:ext cx="381330" cy="292285"/>
          </a:xfrm>
          <a:custGeom>
            <a:rect b="b" l="l" r="r" t="t"/>
            <a:pathLst>
              <a:path extrusionOk="0" h="15618" w="20376">
                <a:moveTo>
                  <a:pt x="0" y="8842"/>
                </a:moveTo>
                <a:cubicBezTo>
                  <a:pt x="0" y="5460"/>
                  <a:pt x="1758" y="-487"/>
                  <a:pt x="5094" y="69"/>
                </a:cubicBezTo>
                <a:cubicBezTo>
                  <a:pt x="7331" y="442"/>
                  <a:pt x="9355" y="2680"/>
                  <a:pt x="9905" y="4880"/>
                </a:cubicBezTo>
                <a:cubicBezTo>
                  <a:pt x="10409" y="6895"/>
                  <a:pt x="8020" y="9691"/>
                  <a:pt x="5943" y="9691"/>
                </a:cubicBezTo>
                <a:cubicBezTo>
                  <a:pt x="4056" y="9691"/>
                  <a:pt x="4470" y="5210"/>
                  <a:pt x="5943" y="4031"/>
                </a:cubicBezTo>
                <a:cubicBezTo>
                  <a:pt x="7663" y="2655"/>
                  <a:pt x="10564" y="1766"/>
                  <a:pt x="12452" y="2899"/>
                </a:cubicBezTo>
                <a:cubicBezTo>
                  <a:pt x="15277" y="4594"/>
                  <a:pt x="16411" y="9696"/>
                  <a:pt x="14716" y="12521"/>
                </a:cubicBezTo>
                <a:cubicBezTo>
                  <a:pt x="13745" y="14139"/>
                  <a:pt x="10103" y="14091"/>
                  <a:pt x="9056" y="12521"/>
                </a:cubicBezTo>
                <a:cubicBezTo>
                  <a:pt x="8344" y="11453"/>
                  <a:pt x="9442" y="9886"/>
                  <a:pt x="10188" y="8842"/>
                </a:cubicBezTo>
                <a:cubicBezTo>
                  <a:pt x="11630" y="6823"/>
                  <a:pt x="16436" y="5490"/>
                  <a:pt x="17546" y="7710"/>
                </a:cubicBezTo>
                <a:cubicBezTo>
                  <a:pt x="18734" y="10086"/>
                  <a:pt x="17407" y="16945"/>
                  <a:pt x="15282" y="15351"/>
                </a:cubicBezTo>
                <a:cubicBezTo>
                  <a:pt x="13018" y="13653"/>
                  <a:pt x="17691" y="9454"/>
                  <a:pt x="20376" y="8559"/>
                </a:cubicBezTo>
              </a:path>
            </a:pathLst>
          </a:custGeom>
          <a:noFill/>
          <a:ln cap="flat" cmpd="sng" w="10850">
            <a:solidFill>
              <a:srgbClr val="FF0000"/>
            </a:solidFill>
            <a:prstDash val="solid"/>
            <a:round/>
            <a:headEnd len="med" w="med" type="none"/>
            <a:tailEnd len="med" w="med" type="none"/>
          </a:ln>
        </p:spPr>
      </p:sp>
      <p:sp>
        <p:nvSpPr>
          <p:cNvPr id="355" name="Google Shape;355;p26"/>
          <p:cNvSpPr/>
          <p:nvPr/>
        </p:nvSpPr>
        <p:spPr>
          <a:xfrm rot="3238054">
            <a:off x="7397551" y="1174171"/>
            <a:ext cx="381286" cy="292252"/>
          </a:xfrm>
          <a:custGeom>
            <a:rect b="b" l="l" r="r" t="t"/>
            <a:pathLst>
              <a:path extrusionOk="0" h="15618" w="20376">
                <a:moveTo>
                  <a:pt x="0" y="8842"/>
                </a:moveTo>
                <a:cubicBezTo>
                  <a:pt x="0" y="5460"/>
                  <a:pt x="1758" y="-487"/>
                  <a:pt x="5094" y="69"/>
                </a:cubicBezTo>
                <a:cubicBezTo>
                  <a:pt x="7331" y="442"/>
                  <a:pt x="9355" y="2680"/>
                  <a:pt x="9905" y="4880"/>
                </a:cubicBezTo>
                <a:cubicBezTo>
                  <a:pt x="10409" y="6895"/>
                  <a:pt x="8020" y="9691"/>
                  <a:pt x="5943" y="9691"/>
                </a:cubicBezTo>
                <a:cubicBezTo>
                  <a:pt x="4056" y="9691"/>
                  <a:pt x="4470" y="5210"/>
                  <a:pt x="5943" y="4031"/>
                </a:cubicBezTo>
                <a:cubicBezTo>
                  <a:pt x="7663" y="2655"/>
                  <a:pt x="10564" y="1766"/>
                  <a:pt x="12452" y="2899"/>
                </a:cubicBezTo>
                <a:cubicBezTo>
                  <a:pt x="15277" y="4594"/>
                  <a:pt x="16411" y="9696"/>
                  <a:pt x="14716" y="12521"/>
                </a:cubicBezTo>
                <a:cubicBezTo>
                  <a:pt x="13745" y="14139"/>
                  <a:pt x="10103" y="14091"/>
                  <a:pt x="9056" y="12521"/>
                </a:cubicBezTo>
                <a:cubicBezTo>
                  <a:pt x="8344" y="11453"/>
                  <a:pt x="9442" y="9886"/>
                  <a:pt x="10188" y="8842"/>
                </a:cubicBezTo>
                <a:cubicBezTo>
                  <a:pt x="11630" y="6823"/>
                  <a:pt x="16436" y="5490"/>
                  <a:pt x="17546" y="7710"/>
                </a:cubicBezTo>
                <a:cubicBezTo>
                  <a:pt x="18734" y="10086"/>
                  <a:pt x="17407" y="16945"/>
                  <a:pt x="15282" y="15351"/>
                </a:cubicBezTo>
                <a:cubicBezTo>
                  <a:pt x="13018" y="13653"/>
                  <a:pt x="17691" y="9454"/>
                  <a:pt x="20376" y="8559"/>
                </a:cubicBezTo>
              </a:path>
            </a:pathLst>
          </a:custGeom>
          <a:noFill/>
          <a:ln cap="flat" cmpd="sng" w="10850">
            <a:solidFill>
              <a:srgbClr val="FF0000"/>
            </a:solidFill>
            <a:prstDash val="solid"/>
            <a:round/>
            <a:headEnd len="med" w="med" type="none"/>
            <a:tailEnd len="med" w="med" type="none"/>
          </a:ln>
        </p:spPr>
      </p:sp>
      <p:cxnSp>
        <p:nvCxnSpPr>
          <p:cNvPr id="356" name="Google Shape;356;p26"/>
          <p:cNvCxnSpPr>
            <a:stCxn id="348" idx="1"/>
          </p:cNvCxnSpPr>
          <p:nvPr/>
        </p:nvCxnSpPr>
        <p:spPr>
          <a:xfrm rot="10800000">
            <a:off x="6987960" y="1656937"/>
            <a:ext cx="579900" cy="377400"/>
          </a:xfrm>
          <a:prstGeom prst="straightConnector1">
            <a:avLst/>
          </a:prstGeom>
          <a:noFill/>
          <a:ln cap="flat" cmpd="sng" w="21700">
            <a:solidFill>
              <a:srgbClr val="9900FF"/>
            </a:solidFill>
            <a:prstDash val="solid"/>
            <a:round/>
            <a:headEnd len="med" w="med" type="none"/>
            <a:tailEnd len="med" w="med" type="triangle"/>
          </a:ln>
        </p:spPr>
      </p:cxnSp>
      <p:cxnSp>
        <p:nvCxnSpPr>
          <p:cNvPr id="357" name="Google Shape;357;p26"/>
          <p:cNvCxnSpPr/>
          <p:nvPr/>
        </p:nvCxnSpPr>
        <p:spPr>
          <a:xfrm>
            <a:off x="6935333" y="715088"/>
            <a:ext cx="0" cy="2214900"/>
          </a:xfrm>
          <a:prstGeom prst="straightConnector1">
            <a:avLst/>
          </a:prstGeom>
          <a:noFill/>
          <a:ln cap="flat" cmpd="sng" w="10850">
            <a:solidFill>
              <a:srgbClr val="595959"/>
            </a:solidFill>
            <a:prstDash val="dot"/>
            <a:round/>
            <a:headEnd len="med" w="med" type="none"/>
            <a:tailEnd len="med" w="med" type="none"/>
          </a:ln>
        </p:spPr>
      </p:cxnSp>
      <p:cxnSp>
        <p:nvCxnSpPr>
          <p:cNvPr id="358" name="Google Shape;358;p26"/>
          <p:cNvCxnSpPr/>
          <p:nvPr/>
        </p:nvCxnSpPr>
        <p:spPr>
          <a:xfrm rot="10800000">
            <a:off x="6638086" y="2442600"/>
            <a:ext cx="2146800" cy="0"/>
          </a:xfrm>
          <a:prstGeom prst="straightConnector1">
            <a:avLst/>
          </a:prstGeom>
          <a:noFill/>
          <a:ln cap="flat" cmpd="sng" w="10850">
            <a:solidFill>
              <a:srgbClr val="595959"/>
            </a:solidFill>
            <a:prstDash val="dot"/>
            <a:round/>
            <a:headEnd len="med" w="med" type="none"/>
            <a:tailEnd len="med" w="med" type="none"/>
          </a:ln>
        </p:spPr>
      </p:cxnSp>
      <p:sp>
        <p:nvSpPr>
          <p:cNvPr id="359" name="Google Shape;359;p26"/>
          <p:cNvSpPr txBox="1"/>
          <p:nvPr/>
        </p:nvSpPr>
        <p:spPr>
          <a:xfrm rot="-220815">
            <a:off x="7444439" y="615927"/>
            <a:ext cx="546828" cy="350542"/>
          </a:xfrm>
          <a:prstGeom prst="rect">
            <a:avLst/>
          </a:prstGeom>
          <a:noFill/>
          <a:ln>
            <a:noFill/>
          </a:ln>
        </p:spPr>
        <p:txBody>
          <a:bodyPr anchorCtr="0" anchor="t" bIns="52025" lIns="104100" spcFirstLastPara="1" rIns="104100" wrap="square" tIns="52025">
            <a:spAutoFit/>
          </a:bodyPr>
          <a:lstStyle/>
          <a:p>
            <a:pPr indent="0" lvl="0" marL="0" marR="0" rtl="0" algn="l">
              <a:spcBef>
                <a:spcPts val="0"/>
              </a:spcBef>
              <a:spcAft>
                <a:spcPts val="0"/>
              </a:spcAft>
              <a:buNone/>
            </a:pPr>
            <a:r>
              <a:rPr lang="en" sz="1594">
                <a:solidFill>
                  <a:srgbClr val="FF9900"/>
                </a:solidFill>
                <a:latin typeface="Calibri"/>
                <a:ea typeface="Calibri"/>
                <a:cs typeface="Calibri"/>
                <a:sym typeface="Calibri"/>
              </a:rPr>
              <a:t>ω</a:t>
            </a:r>
            <a:r>
              <a:rPr baseline="-25000" lang="en" sz="1594">
                <a:solidFill>
                  <a:srgbClr val="FF9900"/>
                </a:solidFill>
                <a:latin typeface="Calibri"/>
                <a:ea typeface="Calibri"/>
                <a:cs typeface="Calibri"/>
                <a:sym typeface="Calibri"/>
              </a:rPr>
              <a:t>h</a:t>
            </a:r>
            <a:endParaRPr sz="1594">
              <a:solidFill>
                <a:srgbClr val="FF9900"/>
              </a:solidFill>
              <a:latin typeface="Calibri"/>
              <a:ea typeface="Calibri"/>
              <a:cs typeface="Calibri"/>
              <a:sym typeface="Calibri"/>
            </a:endParaRPr>
          </a:p>
        </p:txBody>
      </p:sp>
      <p:sp>
        <p:nvSpPr>
          <p:cNvPr id="360" name="Google Shape;360;p26"/>
          <p:cNvSpPr txBox="1"/>
          <p:nvPr/>
        </p:nvSpPr>
        <p:spPr>
          <a:xfrm rot="-1010082">
            <a:off x="6469449" y="834980"/>
            <a:ext cx="546939" cy="350480"/>
          </a:xfrm>
          <a:prstGeom prst="rect">
            <a:avLst/>
          </a:prstGeom>
          <a:noFill/>
          <a:ln>
            <a:noFill/>
          </a:ln>
        </p:spPr>
        <p:txBody>
          <a:bodyPr anchorCtr="0" anchor="t" bIns="52025" lIns="104100" spcFirstLastPara="1" rIns="104100" wrap="square" tIns="52025">
            <a:spAutoFit/>
          </a:bodyPr>
          <a:lstStyle/>
          <a:p>
            <a:pPr indent="0" lvl="0" marL="0" marR="0" rtl="0" algn="l">
              <a:spcBef>
                <a:spcPts val="0"/>
              </a:spcBef>
              <a:spcAft>
                <a:spcPts val="0"/>
              </a:spcAft>
              <a:buNone/>
            </a:pPr>
            <a:r>
              <a:rPr lang="en" sz="1594">
                <a:solidFill>
                  <a:srgbClr val="FF9900"/>
                </a:solidFill>
                <a:latin typeface="Calibri"/>
                <a:ea typeface="Calibri"/>
                <a:cs typeface="Calibri"/>
                <a:sym typeface="Calibri"/>
              </a:rPr>
              <a:t>ω</a:t>
            </a:r>
            <a:r>
              <a:rPr baseline="-25000" lang="en" sz="1594">
                <a:solidFill>
                  <a:srgbClr val="FF9900"/>
                </a:solidFill>
                <a:latin typeface="Calibri"/>
                <a:ea typeface="Calibri"/>
                <a:cs typeface="Calibri"/>
                <a:sym typeface="Calibri"/>
              </a:rPr>
              <a:t>h</a:t>
            </a:r>
            <a:endParaRPr sz="1594">
              <a:solidFill>
                <a:srgbClr val="FF9900"/>
              </a:solidFill>
              <a:latin typeface="Calibri"/>
              <a:ea typeface="Calibri"/>
              <a:cs typeface="Calibri"/>
              <a:sym typeface="Calibri"/>
            </a:endParaRPr>
          </a:p>
        </p:txBody>
      </p:sp>
      <p:sp>
        <p:nvSpPr>
          <p:cNvPr id="361" name="Google Shape;361;p26"/>
          <p:cNvSpPr txBox="1"/>
          <p:nvPr/>
        </p:nvSpPr>
        <p:spPr>
          <a:xfrm rot="-2306051">
            <a:off x="6002283" y="1310266"/>
            <a:ext cx="547284" cy="350410"/>
          </a:xfrm>
          <a:prstGeom prst="rect">
            <a:avLst/>
          </a:prstGeom>
          <a:noFill/>
          <a:ln>
            <a:noFill/>
          </a:ln>
        </p:spPr>
        <p:txBody>
          <a:bodyPr anchorCtr="0" anchor="t" bIns="52025" lIns="104100" spcFirstLastPara="1" rIns="104100" wrap="square" tIns="52025">
            <a:spAutoFit/>
          </a:bodyPr>
          <a:lstStyle/>
          <a:p>
            <a:pPr indent="0" lvl="0" marL="0" marR="0" rtl="0" algn="l">
              <a:spcBef>
                <a:spcPts val="0"/>
              </a:spcBef>
              <a:spcAft>
                <a:spcPts val="0"/>
              </a:spcAft>
              <a:buNone/>
            </a:pPr>
            <a:r>
              <a:rPr lang="en" sz="1594">
                <a:solidFill>
                  <a:srgbClr val="FF9900"/>
                </a:solidFill>
                <a:latin typeface="Calibri"/>
                <a:ea typeface="Calibri"/>
                <a:cs typeface="Calibri"/>
                <a:sym typeface="Calibri"/>
              </a:rPr>
              <a:t>ω</a:t>
            </a:r>
            <a:r>
              <a:rPr baseline="-25000" lang="en" sz="1594">
                <a:solidFill>
                  <a:srgbClr val="FF9900"/>
                </a:solidFill>
                <a:latin typeface="Calibri"/>
                <a:ea typeface="Calibri"/>
                <a:cs typeface="Calibri"/>
                <a:sym typeface="Calibri"/>
              </a:rPr>
              <a:t>h</a:t>
            </a:r>
            <a:endParaRPr sz="1594">
              <a:solidFill>
                <a:srgbClr val="FF9900"/>
              </a:solidFill>
              <a:latin typeface="Calibri"/>
              <a:ea typeface="Calibri"/>
              <a:cs typeface="Calibri"/>
              <a:sym typeface="Calibri"/>
            </a:endParaRPr>
          </a:p>
        </p:txBody>
      </p:sp>
      <p:sp>
        <p:nvSpPr>
          <p:cNvPr id="348" name="Google Shape;348;p26"/>
          <p:cNvSpPr/>
          <p:nvPr/>
        </p:nvSpPr>
        <p:spPr>
          <a:xfrm>
            <a:off x="7544707" y="2013293"/>
            <a:ext cx="158100" cy="143700"/>
          </a:xfrm>
          <a:prstGeom prst="ellipse">
            <a:avLst/>
          </a:prstGeom>
          <a:solidFill>
            <a:schemeClr val="dk1"/>
          </a:solidFill>
          <a:ln cap="flat" cmpd="sng" w="10850">
            <a:solidFill>
              <a:schemeClr val="dk2"/>
            </a:solidFill>
            <a:prstDash val="solid"/>
            <a:round/>
            <a:headEnd len="sm" w="sm" type="none"/>
            <a:tailEnd len="sm" w="sm" type="none"/>
          </a:ln>
        </p:spPr>
        <p:txBody>
          <a:bodyPr anchorCtr="0" anchor="ctr" bIns="104100" lIns="104100" spcFirstLastPara="1" rIns="104100" wrap="square" tIns="104100">
            <a:noAutofit/>
          </a:bodyPr>
          <a:lstStyle/>
          <a:p>
            <a:pPr indent="0" lvl="0" marL="0" rtl="0" algn="l">
              <a:spcBef>
                <a:spcPts val="0"/>
              </a:spcBef>
              <a:spcAft>
                <a:spcPts val="0"/>
              </a:spcAft>
              <a:buNone/>
            </a:pPr>
            <a:r>
              <a:t/>
            </a:r>
            <a:endParaRPr/>
          </a:p>
        </p:txBody>
      </p:sp>
      <p:sp>
        <p:nvSpPr>
          <p:cNvPr id="362" name="Google Shape;362;p26"/>
          <p:cNvSpPr txBox="1"/>
          <p:nvPr/>
        </p:nvSpPr>
        <p:spPr>
          <a:xfrm>
            <a:off x="7668792" y="1804275"/>
            <a:ext cx="890400" cy="525600"/>
          </a:xfrm>
          <a:prstGeom prst="rect">
            <a:avLst/>
          </a:prstGeom>
          <a:noFill/>
          <a:ln>
            <a:noFill/>
          </a:ln>
        </p:spPr>
        <p:txBody>
          <a:bodyPr anchorCtr="0" anchor="t" bIns="104100" lIns="104100" spcFirstLastPara="1" rIns="104100" wrap="square" tIns="104100">
            <a:spAutoFit/>
          </a:bodyPr>
          <a:lstStyle/>
          <a:p>
            <a:pPr indent="0" lvl="0" marL="0" rtl="0" algn="l">
              <a:spcBef>
                <a:spcPts val="0"/>
              </a:spcBef>
              <a:spcAft>
                <a:spcPts val="0"/>
              </a:spcAft>
              <a:buNone/>
            </a:pPr>
            <a:r>
              <a:rPr b="1" lang="en" sz="1024"/>
              <a:t>Initial Updraft</a:t>
            </a:r>
            <a:endParaRPr b="1" sz="1024"/>
          </a:p>
        </p:txBody>
      </p:sp>
      <p:sp>
        <p:nvSpPr>
          <p:cNvPr id="363" name="Google Shape;363;p26"/>
          <p:cNvSpPr txBox="1"/>
          <p:nvPr/>
        </p:nvSpPr>
        <p:spPr>
          <a:xfrm>
            <a:off x="1007850" y="30425"/>
            <a:ext cx="7128300" cy="538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300" u="sng">
                <a:latin typeface="Calibri"/>
                <a:ea typeface="Calibri"/>
                <a:cs typeface="Calibri"/>
                <a:sym typeface="Calibri"/>
              </a:rPr>
              <a:t>Tilting + Advection – Streamwise Vorticity</a:t>
            </a:r>
            <a:endParaRPr b="1" sz="2300" u="sng">
              <a:solidFill>
                <a:schemeClr val="dk1"/>
              </a:solidFill>
            </a:endParaRPr>
          </a:p>
        </p:txBody>
      </p:sp>
      <p:grpSp>
        <p:nvGrpSpPr>
          <p:cNvPr id="364" name="Google Shape;364;p26"/>
          <p:cNvGrpSpPr/>
          <p:nvPr/>
        </p:nvGrpSpPr>
        <p:grpSpPr>
          <a:xfrm>
            <a:off x="1153565" y="1922504"/>
            <a:ext cx="767525" cy="518100"/>
            <a:chOff x="1136975" y="2128425"/>
            <a:chExt cx="767525" cy="518100"/>
          </a:xfrm>
        </p:grpSpPr>
        <p:sp>
          <p:nvSpPr>
            <p:cNvPr id="365" name="Google Shape;365;p26"/>
            <p:cNvSpPr/>
            <p:nvPr/>
          </p:nvSpPr>
          <p:spPr>
            <a:xfrm flipH="1" rot="5400000">
              <a:off x="1488100" y="2206725"/>
              <a:ext cx="494700" cy="338100"/>
            </a:xfrm>
            <a:prstGeom prst="curvedDownArrow">
              <a:avLst>
                <a:gd fmla="val 25000" name="adj1"/>
                <a:gd fmla="val 50000" name="adj2"/>
                <a:gd fmla="val 25000" name="adj3"/>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 name="Google Shape;366;p26"/>
            <p:cNvSpPr/>
            <p:nvPr/>
          </p:nvSpPr>
          <p:spPr>
            <a:xfrm flipH="1" rot="-5400000">
              <a:off x="1058675" y="2230125"/>
              <a:ext cx="494700" cy="338100"/>
            </a:xfrm>
            <a:prstGeom prst="curvedDownArrow">
              <a:avLst>
                <a:gd fmla="val 25000" name="adj1"/>
                <a:gd fmla="val 50000" name="adj2"/>
                <a:gd fmla="val 25000" name="adj3"/>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67" name="Google Shape;367;p26"/>
          <p:cNvGrpSpPr/>
          <p:nvPr/>
        </p:nvGrpSpPr>
        <p:grpSpPr>
          <a:xfrm>
            <a:off x="2467225" y="1574003"/>
            <a:ext cx="729250" cy="527275"/>
            <a:chOff x="2360725" y="1660963"/>
            <a:chExt cx="729250" cy="527275"/>
          </a:xfrm>
        </p:grpSpPr>
        <p:sp>
          <p:nvSpPr>
            <p:cNvPr id="368" name="Google Shape;368;p26"/>
            <p:cNvSpPr/>
            <p:nvPr/>
          </p:nvSpPr>
          <p:spPr>
            <a:xfrm rot="5400000">
              <a:off x="2671175" y="1769438"/>
              <a:ext cx="499500" cy="338100"/>
            </a:xfrm>
            <a:prstGeom prst="curvedDownArrow">
              <a:avLst>
                <a:gd fmla="val 25000" name="adj1"/>
                <a:gd fmla="val 50000" name="adj2"/>
                <a:gd fmla="val 25000" name="adj3"/>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 name="Google Shape;369;p26"/>
            <p:cNvSpPr/>
            <p:nvPr/>
          </p:nvSpPr>
          <p:spPr>
            <a:xfrm rot="-5400000">
              <a:off x="2280025" y="1741663"/>
              <a:ext cx="499500" cy="338100"/>
            </a:xfrm>
            <a:prstGeom prst="curvedDownArrow">
              <a:avLst>
                <a:gd fmla="val 25000" name="adj1"/>
                <a:gd fmla="val 50000" name="adj2"/>
                <a:gd fmla="val 25000" name="adj3"/>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cxnSp>
        <p:nvCxnSpPr>
          <p:cNvPr id="370" name="Google Shape;370;p26"/>
          <p:cNvCxnSpPr/>
          <p:nvPr/>
        </p:nvCxnSpPr>
        <p:spPr>
          <a:xfrm flipH="1" rot="10800000">
            <a:off x="1660315" y="2215923"/>
            <a:ext cx="664200" cy="306300"/>
          </a:xfrm>
          <a:prstGeom prst="straightConnector1">
            <a:avLst/>
          </a:prstGeom>
          <a:noFill/>
          <a:ln cap="flat" cmpd="sng" w="38100">
            <a:solidFill>
              <a:schemeClr val="dk1"/>
            </a:solidFill>
            <a:prstDash val="solid"/>
            <a:round/>
            <a:headEnd len="med" w="med" type="none"/>
            <a:tailEnd len="med" w="med" type="triangle"/>
          </a:ln>
        </p:spPr>
      </p:cxnSp>
      <p:cxnSp>
        <p:nvCxnSpPr>
          <p:cNvPr id="371" name="Google Shape;371;p26"/>
          <p:cNvCxnSpPr/>
          <p:nvPr/>
        </p:nvCxnSpPr>
        <p:spPr>
          <a:xfrm flipH="1" rot="10800000">
            <a:off x="2904640" y="1820186"/>
            <a:ext cx="664200" cy="306300"/>
          </a:xfrm>
          <a:prstGeom prst="straightConnector1">
            <a:avLst/>
          </a:prstGeom>
          <a:noFill/>
          <a:ln cap="flat" cmpd="sng" w="38100">
            <a:solidFill>
              <a:schemeClr val="dk1"/>
            </a:solidFill>
            <a:prstDash val="solid"/>
            <a:round/>
            <a:headEnd len="med" w="med" type="none"/>
            <a:tailEnd len="med" w="med" type="triangle"/>
          </a:ln>
        </p:spPr>
      </p:cxn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5" name="Shape 375"/>
        <p:cNvGrpSpPr/>
        <p:nvPr/>
      </p:nvGrpSpPr>
      <p:grpSpPr>
        <a:xfrm>
          <a:off x="0" y="0"/>
          <a:ext cx="0" cy="0"/>
          <a:chOff x="0" y="0"/>
          <a:chExt cx="0" cy="0"/>
        </a:xfrm>
      </p:grpSpPr>
      <p:sp>
        <p:nvSpPr>
          <p:cNvPr id="376" name="Google Shape;376;p27"/>
          <p:cNvSpPr/>
          <p:nvPr/>
        </p:nvSpPr>
        <p:spPr>
          <a:xfrm rot="10800000">
            <a:off x="2668928" y="3085751"/>
            <a:ext cx="499500" cy="338100"/>
          </a:xfrm>
          <a:prstGeom prst="curvedDownArrow">
            <a:avLst>
              <a:gd fmla="val 25000" name="adj1"/>
              <a:gd fmla="val 50000" name="adj2"/>
              <a:gd fmla="val 25000" name="adj3"/>
            </a:avLst>
          </a:prstGeom>
          <a:solidFill>
            <a:srgbClr val="F6B26B"/>
          </a:solidFill>
          <a:ln cap="flat" cmpd="sng" w="9525">
            <a:solidFill>
              <a:srgbClr val="F6B26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 name="Google Shape;377;p27"/>
          <p:cNvSpPr/>
          <p:nvPr/>
        </p:nvSpPr>
        <p:spPr>
          <a:xfrm>
            <a:off x="2489828" y="784209"/>
            <a:ext cx="3570425" cy="2586250"/>
          </a:xfrm>
          <a:custGeom>
            <a:rect b="b" l="l" r="r" t="t"/>
            <a:pathLst>
              <a:path extrusionOk="0" h="103450" w="142817">
                <a:moveTo>
                  <a:pt x="0" y="103450"/>
                </a:moveTo>
                <a:cubicBezTo>
                  <a:pt x="10418" y="97862"/>
                  <a:pt x="51469" y="84201"/>
                  <a:pt x="62508" y="69919"/>
                </a:cubicBezTo>
                <a:cubicBezTo>
                  <a:pt x="73547" y="55637"/>
                  <a:pt x="59611" y="29213"/>
                  <a:pt x="66234" y="17760"/>
                </a:cubicBezTo>
                <a:cubicBezTo>
                  <a:pt x="72858" y="6307"/>
                  <a:pt x="95005" y="-3490"/>
                  <a:pt x="102249" y="1201"/>
                </a:cubicBezTo>
                <a:cubicBezTo>
                  <a:pt x="109493" y="5893"/>
                  <a:pt x="102939" y="40114"/>
                  <a:pt x="109700" y="45909"/>
                </a:cubicBezTo>
                <a:cubicBezTo>
                  <a:pt x="116461" y="51705"/>
                  <a:pt x="137298" y="37630"/>
                  <a:pt x="142817" y="35974"/>
                </a:cubicBezTo>
              </a:path>
            </a:pathLst>
          </a:custGeom>
          <a:noFill/>
          <a:ln cap="flat" cmpd="sng" w="19050">
            <a:solidFill>
              <a:srgbClr val="FF9900"/>
            </a:solidFill>
            <a:prstDash val="dash"/>
            <a:round/>
            <a:headEnd len="med" w="med" type="none"/>
            <a:tailEnd len="med" w="med" type="triangle"/>
          </a:ln>
        </p:spPr>
      </p:sp>
      <p:cxnSp>
        <p:nvCxnSpPr>
          <p:cNvPr id="378" name="Google Shape;378;p27"/>
          <p:cNvCxnSpPr/>
          <p:nvPr/>
        </p:nvCxnSpPr>
        <p:spPr>
          <a:xfrm flipH="1">
            <a:off x="3010503" y="1709676"/>
            <a:ext cx="3689700" cy="1774200"/>
          </a:xfrm>
          <a:prstGeom prst="straightConnector1">
            <a:avLst/>
          </a:prstGeom>
          <a:noFill/>
          <a:ln cap="flat" cmpd="sng" w="19050">
            <a:solidFill>
              <a:srgbClr val="FF9900"/>
            </a:solidFill>
            <a:prstDash val="dash"/>
            <a:round/>
            <a:headEnd len="med" w="med" type="triangle"/>
            <a:tailEnd len="med" w="med" type="none"/>
          </a:ln>
        </p:spPr>
      </p:cxnSp>
      <p:cxnSp>
        <p:nvCxnSpPr>
          <p:cNvPr id="379" name="Google Shape;379;p27"/>
          <p:cNvCxnSpPr/>
          <p:nvPr/>
        </p:nvCxnSpPr>
        <p:spPr>
          <a:xfrm flipH="1">
            <a:off x="3642978" y="1779051"/>
            <a:ext cx="3689700" cy="1774200"/>
          </a:xfrm>
          <a:prstGeom prst="straightConnector1">
            <a:avLst/>
          </a:prstGeom>
          <a:noFill/>
          <a:ln cap="flat" cmpd="sng" w="19050">
            <a:solidFill>
              <a:srgbClr val="FF9900"/>
            </a:solidFill>
            <a:prstDash val="dash"/>
            <a:round/>
            <a:headEnd len="med" w="med" type="triangle"/>
            <a:tailEnd len="med" w="med" type="none"/>
          </a:ln>
        </p:spPr>
      </p:cxnSp>
      <p:sp>
        <p:nvSpPr>
          <p:cNvPr id="380" name="Google Shape;380;p27"/>
          <p:cNvSpPr/>
          <p:nvPr/>
        </p:nvSpPr>
        <p:spPr>
          <a:xfrm>
            <a:off x="2696703" y="2694601"/>
            <a:ext cx="499500" cy="338100"/>
          </a:xfrm>
          <a:prstGeom prst="curvedDownArrow">
            <a:avLst>
              <a:gd fmla="val 25000" name="adj1"/>
              <a:gd fmla="val 50000" name="adj2"/>
              <a:gd fmla="val 25000" name="adj3"/>
            </a:avLst>
          </a:prstGeom>
          <a:solidFill>
            <a:srgbClr val="F6B26B"/>
          </a:solidFill>
          <a:ln cap="flat" cmpd="sng" w="9525">
            <a:solidFill>
              <a:srgbClr val="F6B26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 name="Google Shape;381;p27"/>
          <p:cNvSpPr/>
          <p:nvPr/>
        </p:nvSpPr>
        <p:spPr>
          <a:xfrm rot="-10511602">
            <a:off x="3521067" y="516031"/>
            <a:ext cx="1051731" cy="1151878"/>
          </a:xfrm>
          <a:prstGeom prst="cloud">
            <a:avLst/>
          </a:prstGeom>
          <a:solidFill>
            <a:schemeClr val="lt1"/>
          </a:solidFill>
          <a:ln cap="flat" cmpd="sng" w="25400">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382" name="Google Shape;382;p27"/>
          <p:cNvGrpSpPr/>
          <p:nvPr/>
        </p:nvGrpSpPr>
        <p:grpSpPr>
          <a:xfrm>
            <a:off x="3674592" y="948680"/>
            <a:ext cx="767525" cy="518100"/>
            <a:chOff x="1136975" y="2128425"/>
            <a:chExt cx="767525" cy="518100"/>
          </a:xfrm>
        </p:grpSpPr>
        <p:sp>
          <p:nvSpPr>
            <p:cNvPr id="383" name="Google Shape;383;p27"/>
            <p:cNvSpPr/>
            <p:nvPr/>
          </p:nvSpPr>
          <p:spPr>
            <a:xfrm flipH="1" rot="5400000">
              <a:off x="1488100" y="2206725"/>
              <a:ext cx="494700" cy="338100"/>
            </a:xfrm>
            <a:prstGeom prst="curvedDownArrow">
              <a:avLst>
                <a:gd fmla="val 25000" name="adj1"/>
                <a:gd fmla="val 50000" name="adj2"/>
                <a:gd fmla="val 25000" name="adj3"/>
              </a:avLst>
            </a:prstGeom>
            <a:solidFill>
              <a:srgbClr val="CC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 name="Google Shape;384;p27"/>
            <p:cNvSpPr/>
            <p:nvPr/>
          </p:nvSpPr>
          <p:spPr>
            <a:xfrm flipH="1" rot="-5400000">
              <a:off x="1058675" y="2230125"/>
              <a:ext cx="494700" cy="338100"/>
            </a:xfrm>
            <a:prstGeom prst="curvedDownArrow">
              <a:avLst>
                <a:gd fmla="val 25000" name="adj1"/>
                <a:gd fmla="val 50000" name="adj2"/>
                <a:gd fmla="val 25000" name="adj3"/>
              </a:avLst>
            </a:prstGeom>
            <a:solidFill>
              <a:srgbClr val="CC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85" name="Google Shape;385;p27"/>
          <p:cNvGrpSpPr/>
          <p:nvPr/>
        </p:nvGrpSpPr>
        <p:grpSpPr>
          <a:xfrm>
            <a:off x="4780327" y="825429"/>
            <a:ext cx="729250" cy="527275"/>
            <a:chOff x="2360725" y="1660963"/>
            <a:chExt cx="729250" cy="527275"/>
          </a:xfrm>
        </p:grpSpPr>
        <p:sp>
          <p:nvSpPr>
            <p:cNvPr id="386" name="Google Shape;386;p27"/>
            <p:cNvSpPr/>
            <p:nvPr/>
          </p:nvSpPr>
          <p:spPr>
            <a:xfrm rot="5400000">
              <a:off x="2671175" y="1769438"/>
              <a:ext cx="499500" cy="338100"/>
            </a:xfrm>
            <a:prstGeom prst="curvedDownArrow">
              <a:avLst>
                <a:gd fmla="val 25000" name="adj1"/>
                <a:gd fmla="val 50000" name="adj2"/>
                <a:gd fmla="val 25000" name="adj3"/>
              </a:avLst>
            </a:prstGeom>
            <a:solidFill>
              <a:srgbClr val="6FA8D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 name="Google Shape;387;p27"/>
            <p:cNvSpPr/>
            <p:nvPr/>
          </p:nvSpPr>
          <p:spPr>
            <a:xfrm rot="-5400000">
              <a:off x="2280025" y="1741663"/>
              <a:ext cx="499500" cy="338100"/>
            </a:xfrm>
            <a:prstGeom prst="curvedDownArrow">
              <a:avLst>
                <a:gd fmla="val 25000" name="adj1"/>
                <a:gd fmla="val 50000" name="adj2"/>
                <a:gd fmla="val 25000" name="adj3"/>
              </a:avLst>
            </a:prstGeom>
            <a:solidFill>
              <a:srgbClr val="6FA8D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88" name="Google Shape;388;p27"/>
          <p:cNvGrpSpPr/>
          <p:nvPr/>
        </p:nvGrpSpPr>
        <p:grpSpPr>
          <a:xfrm>
            <a:off x="4692242" y="636348"/>
            <a:ext cx="905437" cy="905437"/>
            <a:chOff x="7014308" y="2323147"/>
            <a:chExt cx="664200" cy="664200"/>
          </a:xfrm>
        </p:grpSpPr>
        <p:cxnSp>
          <p:nvCxnSpPr>
            <p:cNvPr id="389" name="Google Shape;389;p27"/>
            <p:cNvCxnSpPr/>
            <p:nvPr/>
          </p:nvCxnSpPr>
          <p:spPr>
            <a:xfrm flipH="1">
              <a:off x="7044000" y="2352850"/>
              <a:ext cx="604800" cy="604800"/>
            </a:xfrm>
            <a:prstGeom prst="straightConnector1">
              <a:avLst/>
            </a:prstGeom>
            <a:noFill/>
            <a:ln cap="flat" cmpd="sng" w="38100">
              <a:solidFill>
                <a:schemeClr val="dk1"/>
              </a:solidFill>
              <a:prstDash val="solid"/>
              <a:round/>
              <a:headEnd len="med" w="med" type="none"/>
              <a:tailEnd len="med" w="med" type="none"/>
            </a:ln>
          </p:spPr>
        </p:cxnSp>
        <p:cxnSp>
          <p:nvCxnSpPr>
            <p:cNvPr id="390" name="Google Shape;390;p27"/>
            <p:cNvCxnSpPr/>
            <p:nvPr/>
          </p:nvCxnSpPr>
          <p:spPr>
            <a:xfrm rot="-8100000">
              <a:off x="6876747" y="2655247"/>
              <a:ext cx="939321" cy="0"/>
            </a:xfrm>
            <a:prstGeom prst="straightConnector1">
              <a:avLst/>
            </a:prstGeom>
            <a:noFill/>
            <a:ln cap="flat" cmpd="sng" w="38100">
              <a:solidFill>
                <a:schemeClr val="dk1"/>
              </a:solidFill>
              <a:prstDash val="solid"/>
              <a:round/>
              <a:headEnd len="med" w="med" type="none"/>
              <a:tailEnd len="med" w="med" type="none"/>
            </a:ln>
          </p:spPr>
        </p:cxnSp>
      </p:grpSp>
      <p:sp>
        <p:nvSpPr>
          <p:cNvPr id="391" name="Google Shape;391;p27"/>
          <p:cNvSpPr txBox="1"/>
          <p:nvPr/>
        </p:nvSpPr>
        <p:spPr>
          <a:xfrm>
            <a:off x="3710852" y="2762676"/>
            <a:ext cx="1148700" cy="415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500">
                <a:solidFill>
                  <a:srgbClr val="9900FF"/>
                </a:solidFill>
              </a:rPr>
              <a:t>Inflow</a:t>
            </a:r>
            <a:endParaRPr b="1" sz="1300">
              <a:solidFill>
                <a:srgbClr val="9900FF"/>
              </a:solidFill>
            </a:endParaRPr>
          </a:p>
        </p:txBody>
      </p:sp>
      <p:sp>
        <p:nvSpPr>
          <p:cNvPr id="392" name="Google Shape;392;p27"/>
          <p:cNvSpPr/>
          <p:nvPr/>
        </p:nvSpPr>
        <p:spPr>
          <a:xfrm>
            <a:off x="3251050" y="2631270"/>
            <a:ext cx="787750" cy="619625"/>
          </a:xfrm>
          <a:custGeom>
            <a:rect b="b" l="l" r="r" t="t"/>
            <a:pathLst>
              <a:path extrusionOk="0" h="24785" w="31510">
                <a:moveTo>
                  <a:pt x="0" y="24785"/>
                </a:moveTo>
                <a:cubicBezTo>
                  <a:pt x="3611" y="22718"/>
                  <a:pt x="16415" y="16513"/>
                  <a:pt x="21667" y="12382"/>
                </a:cubicBezTo>
                <a:cubicBezTo>
                  <a:pt x="26919" y="8251"/>
                  <a:pt x="29870" y="2064"/>
                  <a:pt x="31510" y="0"/>
                </a:cubicBezTo>
              </a:path>
            </a:pathLst>
          </a:custGeom>
          <a:noFill/>
          <a:ln cap="flat" cmpd="sng" w="28575">
            <a:solidFill>
              <a:srgbClr val="9900FF"/>
            </a:solidFill>
            <a:prstDash val="solid"/>
            <a:round/>
            <a:headEnd len="med" w="med" type="none"/>
            <a:tailEnd len="med" w="med" type="triangle"/>
          </a:ln>
        </p:spPr>
      </p:sp>
      <p:sp>
        <p:nvSpPr>
          <p:cNvPr id="393" name="Google Shape;393;p27"/>
          <p:cNvSpPr txBox="1"/>
          <p:nvPr/>
        </p:nvSpPr>
        <p:spPr>
          <a:xfrm>
            <a:off x="373603" y="1958901"/>
            <a:ext cx="1881300" cy="538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300">
                <a:solidFill>
                  <a:srgbClr val="CC0000"/>
                </a:solidFill>
                <a:latin typeface="Calibri"/>
                <a:ea typeface="Calibri"/>
                <a:cs typeface="Calibri"/>
                <a:sym typeface="Calibri"/>
              </a:rPr>
              <a:t>Mesocyclone!</a:t>
            </a:r>
            <a:endParaRPr sz="2300">
              <a:solidFill>
                <a:schemeClr val="dk1"/>
              </a:solidFill>
              <a:latin typeface="Calibri"/>
              <a:ea typeface="Calibri"/>
              <a:cs typeface="Calibri"/>
              <a:sym typeface="Calibri"/>
            </a:endParaRPr>
          </a:p>
        </p:txBody>
      </p:sp>
      <p:cxnSp>
        <p:nvCxnSpPr>
          <p:cNvPr id="394" name="Google Shape;394;p27"/>
          <p:cNvCxnSpPr>
            <a:stCxn id="393" idx="0"/>
          </p:cNvCxnSpPr>
          <p:nvPr/>
        </p:nvCxnSpPr>
        <p:spPr>
          <a:xfrm flipH="1" rot="10800000">
            <a:off x="1314253" y="1433601"/>
            <a:ext cx="2078400" cy="525300"/>
          </a:xfrm>
          <a:prstGeom prst="straightConnector1">
            <a:avLst/>
          </a:prstGeom>
          <a:noFill/>
          <a:ln cap="flat" cmpd="sng" w="28575">
            <a:solidFill>
              <a:schemeClr val="dk1"/>
            </a:solidFill>
            <a:prstDash val="solid"/>
            <a:round/>
            <a:headEnd len="med" w="med" type="none"/>
            <a:tailEnd len="med" w="med" type="triangle"/>
          </a:ln>
        </p:spPr>
      </p:cxnSp>
      <p:sp>
        <p:nvSpPr>
          <p:cNvPr id="395" name="Google Shape;395;p27"/>
          <p:cNvSpPr txBox="1"/>
          <p:nvPr/>
        </p:nvSpPr>
        <p:spPr>
          <a:xfrm>
            <a:off x="537750" y="4072125"/>
            <a:ext cx="8370300" cy="507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100">
                <a:solidFill>
                  <a:schemeClr val="dk1"/>
                </a:solidFill>
                <a:latin typeface="Calibri"/>
                <a:ea typeface="Calibri"/>
                <a:cs typeface="Calibri"/>
                <a:sym typeface="Calibri"/>
              </a:rPr>
              <a:t>Tilting + Advection of streamwise vorticity</a:t>
            </a:r>
            <a:r>
              <a:rPr b="1" lang="en" sz="2100">
                <a:solidFill>
                  <a:schemeClr val="dk1"/>
                </a:solidFill>
                <a:latin typeface="Calibri"/>
                <a:ea typeface="Calibri"/>
                <a:cs typeface="Calibri"/>
                <a:sym typeface="Calibri"/>
              </a:rPr>
              <a:t> → Origin of midlevel rotation!</a:t>
            </a:r>
            <a:endParaRPr sz="1900">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0" name="Shape 400"/>
        <p:cNvGrpSpPr/>
        <p:nvPr/>
      </p:nvGrpSpPr>
      <p:grpSpPr>
        <a:xfrm>
          <a:off x="0" y="0"/>
          <a:ext cx="0" cy="0"/>
          <a:chOff x="0" y="0"/>
          <a:chExt cx="0" cy="0"/>
        </a:xfrm>
      </p:grpSpPr>
      <p:sp>
        <p:nvSpPr>
          <p:cNvPr id="401" name="Google Shape;401;p28"/>
          <p:cNvSpPr txBox="1"/>
          <p:nvPr/>
        </p:nvSpPr>
        <p:spPr>
          <a:xfrm>
            <a:off x="201900" y="775700"/>
            <a:ext cx="8740200" cy="7233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1200"/>
              </a:spcAft>
              <a:buNone/>
            </a:pPr>
            <a:r>
              <a:rPr b="1" lang="en" sz="3500" u="sng">
                <a:solidFill>
                  <a:schemeClr val="dk1"/>
                </a:solidFill>
                <a:latin typeface="Calibri"/>
                <a:ea typeface="Calibri"/>
                <a:cs typeface="Calibri"/>
                <a:sym typeface="Calibri"/>
              </a:rPr>
              <a:t>Dynamic Pressure Perturbations</a:t>
            </a:r>
            <a:endParaRPr sz="3500"/>
          </a:p>
        </p:txBody>
      </p:sp>
      <p:sp>
        <p:nvSpPr>
          <p:cNvPr id="402" name="Google Shape;402;p28"/>
          <p:cNvSpPr txBox="1"/>
          <p:nvPr/>
        </p:nvSpPr>
        <p:spPr>
          <a:xfrm>
            <a:off x="3548000" y="2264050"/>
            <a:ext cx="2226000" cy="67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200">
                <a:solidFill>
                  <a:schemeClr val="dk1"/>
                </a:solidFill>
              </a:rPr>
              <a:t>See text</a:t>
            </a:r>
            <a:endParaRPr b="1" sz="3200">
              <a:solidFill>
                <a:schemeClr val="dk1"/>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7" name="Shape 407"/>
        <p:cNvGrpSpPr/>
        <p:nvPr/>
      </p:nvGrpSpPr>
      <p:grpSpPr>
        <a:xfrm>
          <a:off x="0" y="0"/>
          <a:ext cx="0" cy="0"/>
          <a:chOff x="0" y="0"/>
          <a:chExt cx="0" cy="0"/>
        </a:xfrm>
      </p:grpSpPr>
      <p:sp>
        <p:nvSpPr>
          <p:cNvPr id="408" name="Google Shape;408;p29"/>
          <p:cNvSpPr txBox="1"/>
          <p:nvPr/>
        </p:nvSpPr>
        <p:spPr>
          <a:xfrm>
            <a:off x="679500" y="2239650"/>
            <a:ext cx="7221900" cy="80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3900">
                <a:solidFill>
                  <a:srgbClr val="CCCCCC"/>
                </a:solidFill>
                <a:latin typeface="Calibri"/>
                <a:ea typeface="Calibri"/>
                <a:cs typeface="Calibri"/>
                <a:sym typeface="Calibri"/>
              </a:rPr>
              <a:t>2. </a:t>
            </a:r>
            <a:r>
              <a:rPr lang="en" sz="4000">
                <a:solidFill>
                  <a:srgbClr val="CCCCCC"/>
                </a:solidFill>
                <a:latin typeface="Calibri"/>
                <a:ea typeface="Calibri"/>
                <a:cs typeface="Calibri"/>
                <a:sym typeface="Calibri"/>
              </a:rPr>
              <a:t>Linear Dynamics Term</a:t>
            </a:r>
            <a:endParaRPr sz="4000">
              <a:solidFill>
                <a:srgbClr val="CCCCCC"/>
              </a:solidFill>
            </a:endParaRPr>
          </a:p>
        </p:txBody>
      </p:sp>
      <p:sp>
        <p:nvSpPr>
          <p:cNvPr id="409" name="Google Shape;409;p29"/>
          <p:cNvSpPr txBox="1"/>
          <p:nvPr/>
        </p:nvSpPr>
        <p:spPr>
          <a:xfrm>
            <a:off x="843700" y="1067875"/>
            <a:ext cx="7002900" cy="785100"/>
          </a:xfrm>
          <a:prstGeom prst="rect">
            <a:avLst/>
          </a:prstGeom>
          <a:noFill/>
          <a:ln>
            <a:noFill/>
          </a:ln>
        </p:spPr>
        <p:txBody>
          <a:bodyPr anchorCtr="0" anchor="t" bIns="91425" lIns="91425" spcFirstLastPara="1" rIns="91425" wrap="square" tIns="91425">
            <a:spAutoFit/>
          </a:bodyPr>
          <a:lstStyle/>
          <a:p>
            <a:pPr indent="-476250" lvl="0" marL="457200" rtl="0" algn="l">
              <a:spcBef>
                <a:spcPts val="0"/>
              </a:spcBef>
              <a:spcAft>
                <a:spcPts val="0"/>
              </a:spcAft>
              <a:buSzPts val="3900"/>
              <a:buFont typeface="Calibri"/>
              <a:buAutoNum type="arabicPeriod"/>
            </a:pPr>
            <a:r>
              <a:rPr b="1" lang="en" sz="3900">
                <a:latin typeface="Calibri"/>
                <a:ea typeface="Calibri"/>
                <a:cs typeface="Calibri"/>
                <a:sym typeface="Calibri"/>
              </a:rPr>
              <a:t>Non-Linear Dynamics Terms</a:t>
            </a:r>
            <a:endParaRPr sz="3500"/>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4" name="Shape 414"/>
        <p:cNvGrpSpPr/>
        <p:nvPr/>
      </p:nvGrpSpPr>
      <p:grpSpPr>
        <a:xfrm>
          <a:off x="0" y="0"/>
          <a:ext cx="0" cy="0"/>
          <a:chOff x="0" y="0"/>
          <a:chExt cx="0" cy="0"/>
        </a:xfrm>
      </p:grpSpPr>
      <p:cxnSp>
        <p:nvCxnSpPr>
          <p:cNvPr id="415" name="Google Shape;415;p30"/>
          <p:cNvCxnSpPr/>
          <p:nvPr/>
        </p:nvCxnSpPr>
        <p:spPr>
          <a:xfrm>
            <a:off x="3448765" y="2475546"/>
            <a:ext cx="0" cy="1786200"/>
          </a:xfrm>
          <a:prstGeom prst="straightConnector1">
            <a:avLst/>
          </a:prstGeom>
          <a:noFill/>
          <a:ln cap="flat" cmpd="sng" w="9525">
            <a:solidFill>
              <a:schemeClr val="dk2"/>
            </a:solidFill>
            <a:prstDash val="solid"/>
            <a:round/>
            <a:headEnd len="med" w="med" type="none"/>
            <a:tailEnd len="med" w="med" type="none"/>
          </a:ln>
        </p:spPr>
      </p:cxnSp>
      <p:cxnSp>
        <p:nvCxnSpPr>
          <p:cNvPr id="416" name="Google Shape;416;p30"/>
          <p:cNvCxnSpPr/>
          <p:nvPr/>
        </p:nvCxnSpPr>
        <p:spPr>
          <a:xfrm>
            <a:off x="2960769" y="4111849"/>
            <a:ext cx="2703900" cy="0"/>
          </a:xfrm>
          <a:prstGeom prst="straightConnector1">
            <a:avLst/>
          </a:prstGeom>
          <a:noFill/>
          <a:ln cap="flat" cmpd="sng" w="9525">
            <a:solidFill>
              <a:schemeClr val="dk2"/>
            </a:solidFill>
            <a:prstDash val="solid"/>
            <a:round/>
            <a:headEnd len="med" w="med" type="none"/>
            <a:tailEnd len="med" w="med" type="none"/>
          </a:ln>
        </p:spPr>
      </p:cxnSp>
      <p:cxnSp>
        <p:nvCxnSpPr>
          <p:cNvPr id="417" name="Google Shape;417;p30"/>
          <p:cNvCxnSpPr/>
          <p:nvPr/>
        </p:nvCxnSpPr>
        <p:spPr>
          <a:xfrm flipH="1" rot="10800000">
            <a:off x="3583008" y="2657673"/>
            <a:ext cx="1968000" cy="827700"/>
          </a:xfrm>
          <a:prstGeom prst="straightConnector1">
            <a:avLst/>
          </a:prstGeom>
          <a:noFill/>
          <a:ln cap="flat" cmpd="sng" w="9525">
            <a:solidFill>
              <a:schemeClr val="dk1"/>
            </a:solidFill>
            <a:prstDash val="solid"/>
            <a:round/>
            <a:headEnd len="med" w="med" type="none"/>
            <a:tailEnd len="med" w="med" type="none"/>
          </a:ln>
        </p:spPr>
      </p:cxnSp>
      <p:cxnSp>
        <p:nvCxnSpPr>
          <p:cNvPr id="418" name="Google Shape;418;p30"/>
          <p:cNvCxnSpPr/>
          <p:nvPr/>
        </p:nvCxnSpPr>
        <p:spPr>
          <a:xfrm flipH="1">
            <a:off x="4033683" y="3010073"/>
            <a:ext cx="684600" cy="283500"/>
          </a:xfrm>
          <a:prstGeom prst="straightConnector1">
            <a:avLst/>
          </a:prstGeom>
          <a:noFill/>
          <a:ln cap="flat" cmpd="sng" w="19050">
            <a:solidFill>
              <a:srgbClr val="9900FF"/>
            </a:solidFill>
            <a:prstDash val="solid"/>
            <a:round/>
            <a:headEnd len="med" w="med" type="none"/>
            <a:tailEnd len="med" w="med" type="triangle"/>
          </a:ln>
        </p:spPr>
      </p:cxnSp>
      <p:cxnSp>
        <p:nvCxnSpPr>
          <p:cNvPr id="419" name="Google Shape;419;p30"/>
          <p:cNvCxnSpPr/>
          <p:nvPr/>
        </p:nvCxnSpPr>
        <p:spPr>
          <a:xfrm flipH="1">
            <a:off x="4410733" y="2967773"/>
            <a:ext cx="414600" cy="177600"/>
          </a:xfrm>
          <a:prstGeom prst="straightConnector1">
            <a:avLst/>
          </a:prstGeom>
          <a:noFill/>
          <a:ln cap="flat" cmpd="sng" w="9525">
            <a:solidFill>
              <a:srgbClr val="9900FF"/>
            </a:solidFill>
            <a:prstDash val="solid"/>
            <a:round/>
            <a:headEnd len="med" w="med" type="none"/>
            <a:tailEnd len="med" w="med" type="triangle"/>
          </a:ln>
        </p:spPr>
      </p:cxnSp>
      <p:sp>
        <p:nvSpPr>
          <p:cNvPr id="420" name="Google Shape;420;p30"/>
          <p:cNvSpPr/>
          <p:nvPr/>
        </p:nvSpPr>
        <p:spPr>
          <a:xfrm>
            <a:off x="4725192" y="2893916"/>
            <a:ext cx="165000" cy="183900"/>
          </a:xfrm>
          <a:prstGeom prst="flowChartSummingJunction">
            <a:avLst/>
          </a:prstGeom>
          <a:solidFill>
            <a:schemeClr val="l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21" name="Google Shape;421;p30"/>
          <p:cNvCxnSpPr/>
          <p:nvPr/>
        </p:nvCxnSpPr>
        <p:spPr>
          <a:xfrm flipH="1" rot="8755593">
            <a:off x="4320028" y="2419933"/>
            <a:ext cx="111913" cy="683539"/>
          </a:xfrm>
          <a:prstGeom prst="straightConnector1">
            <a:avLst/>
          </a:prstGeom>
          <a:noFill/>
          <a:ln cap="flat" cmpd="sng" w="38100">
            <a:solidFill>
              <a:srgbClr val="FF9900"/>
            </a:solidFill>
            <a:prstDash val="solid"/>
            <a:round/>
            <a:headEnd len="med" w="med" type="none"/>
            <a:tailEnd len="med" w="med" type="triangle"/>
          </a:ln>
        </p:spPr>
      </p:cxnSp>
      <p:cxnSp>
        <p:nvCxnSpPr>
          <p:cNvPr id="422" name="Google Shape;422;p30"/>
          <p:cNvCxnSpPr/>
          <p:nvPr/>
        </p:nvCxnSpPr>
        <p:spPr>
          <a:xfrm rot="10800000">
            <a:off x="3727319" y="2675161"/>
            <a:ext cx="288300" cy="592200"/>
          </a:xfrm>
          <a:prstGeom prst="straightConnector1">
            <a:avLst/>
          </a:prstGeom>
          <a:noFill/>
          <a:ln cap="flat" cmpd="sng" w="38100">
            <a:solidFill>
              <a:srgbClr val="FF9900"/>
            </a:solidFill>
            <a:prstDash val="solid"/>
            <a:round/>
            <a:headEnd len="med" w="med" type="none"/>
            <a:tailEnd len="med" w="med" type="triangle"/>
          </a:ln>
        </p:spPr>
      </p:cxnSp>
      <p:sp>
        <p:nvSpPr>
          <p:cNvPr id="423" name="Google Shape;423;p30"/>
          <p:cNvSpPr/>
          <p:nvPr/>
        </p:nvSpPr>
        <p:spPr>
          <a:xfrm rot="1389297">
            <a:off x="3658152" y="2905456"/>
            <a:ext cx="509375" cy="390431"/>
          </a:xfrm>
          <a:custGeom>
            <a:rect b="b" l="l" r="r" t="t"/>
            <a:pathLst>
              <a:path extrusionOk="0" h="15618" w="20376">
                <a:moveTo>
                  <a:pt x="0" y="8842"/>
                </a:moveTo>
                <a:cubicBezTo>
                  <a:pt x="0" y="5460"/>
                  <a:pt x="1758" y="-487"/>
                  <a:pt x="5094" y="69"/>
                </a:cubicBezTo>
                <a:cubicBezTo>
                  <a:pt x="7331" y="442"/>
                  <a:pt x="9355" y="2680"/>
                  <a:pt x="9905" y="4880"/>
                </a:cubicBezTo>
                <a:cubicBezTo>
                  <a:pt x="10409" y="6895"/>
                  <a:pt x="8020" y="9691"/>
                  <a:pt x="5943" y="9691"/>
                </a:cubicBezTo>
                <a:cubicBezTo>
                  <a:pt x="4056" y="9691"/>
                  <a:pt x="4470" y="5210"/>
                  <a:pt x="5943" y="4031"/>
                </a:cubicBezTo>
                <a:cubicBezTo>
                  <a:pt x="7663" y="2655"/>
                  <a:pt x="10564" y="1766"/>
                  <a:pt x="12452" y="2899"/>
                </a:cubicBezTo>
                <a:cubicBezTo>
                  <a:pt x="15277" y="4594"/>
                  <a:pt x="16411" y="9696"/>
                  <a:pt x="14716" y="12521"/>
                </a:cubicBezTo>
                <a:cubicBezTo>
                  <a:pt x="13745" y="14139"/>
                  <a:pt x="10103" y="14091"/>
                  <a:pt x="9056" y="12521"/>
                </a:cubicBezTo>
                <a:cubicBezTo>
                  <a:pt x="8344" y="11453"/>
                  <a:pt x="9442" y="9886"/>
                  <a:pt x="10188" y="8842"/>
                </a:cubicBezTo>
                <a:cubicBezTo>
                  <a:pt x="11630" y="6823"/>
                  <a:pt x="16436" y="5490"/>
                  <a:pt x="17546" y="7710"/>
                </a:cubicBezTo>
                <a:cubicBezTo>
                  <a:pt x="18734" y="10086"/>
                  <a:pt x="17407" y="16945"/>
                  <a:pt x="15282" y="15351"/>
                </a:cubicBezTo>
                <a:cubicBezTo>
                  <a:pt x="13018" y="13653"/>
                  <a:pt x="17691" y="9454"/>
                  <a:pt x="20376" y="8559"/>
                </a:cubicBezTo>
              </a:path>
            </a:pathLst>
          </a:custGeom>
          <a:noFill/>
          <a:ln cap="flat" cmpd="sng" w="9525">
            <a:solidFill>
              <a:srgbClr val="FF0000"/>
            </a:solidFill>
            <a:prstDash val="solid"/>
            <a:round/>
            <a:headEnd len="med" w="med" type="none"/>
            <a:tailEnd len="med" w="med" type="none"/>
          </a:ln>
        </p:spPr>
      </p:sp>
      <p:sp>
        <p:nvSpPr>
          <p:cNvPr id="424" name="Google Shape;424;p30"/>
          <p:cNvSpPr/>
          <p:nvPr/>
        </p:nvSpPr>
        <p:spPr>
          <a:xfrm rot="2374248">
            <a:off x="4121287" y="2656169"/>
            <a:ext cx="509375" cy="390431"/>
          </a:xfrm>
          <a:custGeom>
            <a:rect b="b" l="l" r="r" t="t"/>
            <a:pathLst>
              <a:path extrusionOk="0" h="15618" w="20376">
                <a:moveTo>
                  <a:pt x="0" y="8842"/>
                </a:moveTo>
                <a:cubicBezTo>
                  <a:pt x="0" y="5460"/>
                  <a:pt x="1758" y="-487"/>
                  <a:pt x="5094" y="69"/>
                </a:cubicBezTo>
                <a:cubicBezTo>
                  <a:pt x="7331" y="442"/>
                  <a:pt x="9355" y="2680"/>
                  <a:pt x="9905" y="4880"/>
                </a:cubicBezTo>
                <a:cubicBezTo>
                  <a:pt x="10409" y="6895"/>
                  <a:pt x="8020" y="9691"/>
                  <a:pt x="5943" y="9691"/>
                </a:cubicBezTo>
                <a:cubicBezTo>
                  <a:pt x="4056" y="9691"/>
                  <a:pt x="4470" y="5210"/>
                  <a:pt x="5943" y="4031"/>
                </a:cubicBezTo>
                <a:cubicBezTo>
                  <a:pt x="7663" y="2655"/>
                  <a:pt x="10564" y="1766"/>
                  <a:pt x="12452" y="2899"/>
                </a:cubicBezTo>
                <a:cubicBezTo>
                  <a:pt x="15277" y="4594"/>
                  <a:pt x="16411" y="9696"/>
                  <a:pt x="14716" y="12521"/>
                </a:cubicBezTo>
                <a:cubicBezTo>
                  <a:pt x="13745" y="14139"/>
                  <a:pt x="10103" y="14091"/>
                  <a:pt x="9056" y="12521"/>
                </a:cubicBezTo>
                <a:cubicBezTo>
                  <a:pt x="8344" y="11453"/>
                  <a:pt x="9442" y="9886"/>
                  <a:pt x="10188" y="8842"/>
                </a:cubicBezTo>
                <a:cubicBezTo>
                  <a:pt x="11630" y="6823"/>
                  <a:pt x="16436" y="5490"/>
                  <a:pt x="17546" y="7710"/>
                </a:cubicBezTo>
                <a:cubicBezTo>
                  <a:pt x="18734" y="10086"/>
                  <a:pt x="17407" y="16945"/>
                  <a:pt x="15282" y="15351"/>
                </a:cubicBezTo>
                <a:cubicBezTo>
                  <a:pt x="13018" y="13653"/>
                  <a:pt x="17691" y="9454"/>
                  <a:pt x="20376" y="8559"/>
                </a:cubicBezTo>
              </a:path>
            </a:pathLst>
          </a:custGeom>
          <a:noFill/>
          <a:ln cap="flat" cmpd="sng" w="9525">
            <a:solidFill>
              <a:srgbClr val="FF0000"/>
            </a:solidFill>
            <a:prstDash val="solid"/>
            <a:round/>
            <a:headEnd len="med" w="med" type="none"/>
            <a:tailEnd len="med" w="med" type="none"/>
          </a:ln>
        </p:spPr>
      </p:sp>
      <p:sp>
        <p:nvSpPr>
          <p:cNvPr id="425" name="Google Shape;425;p30"/>
          <p:cNvSpPr txBox="1"/>
          <p:nvPr/>
        </p:nvSpPr>
        <p:spPr>
          <a:xfrm>
            <a:off x="2506800" y="1539600"/>
            <a:ext cx="41304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latin typeface="Calibri"/>
                <a:ea typeface="Calibri"/>
                <a:cs typeface="Calibri"/>
                <a:sym typeface="Calibri"/>
              </a:rPr>
              <a:t>Straight Hodograph - Crosswise Vorticity</a:t>
            </a:r>
            <a:endParaRPr b="1" sz="1800">
              <a:latin typeface="Calibri"/>
              <a:ea typeface="Calibri"/>
              <a:cs typeface="Calibri"/>
              <a:sym typeface="Calibri"/>
            </a:endParaRPr>
          </a:p>
        </p:txBody>
      </p:sp>
      <p:sp>
        <p:nvSpPr>
          <p:cNvPr id="426" name="Google Shape;426;p30"/>
          <p:cNvSpPr txBox="1"/>
          <p:nvPr/>
        </p:nvSpPr>
        <p:spPr>
          <a:xfrm>
            <a:off x="1007850" y="597250"/>
            <a:ext cx="7128300" cy="723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3500" u="sng">
                <a:latin typeface="Calibri"/>
                <a:ea typeface="Calibri"/>
                <a:cs typeface="Calibri"/>
                <a:sym typeface="Calibri"/>
              </a:rPr>
              <a:t>Non-Linear Terms</a:t>
            </a:r>
            <a:endParaRPr sz="3500"/>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1" name="Shape 431"/>
        <p:cNvGrpSpPr/>
        <p:nvPr/>
      </p:nvGrpSpPr>
      <p:grpSpPr>
        <a:xfrm>
          <a:off x="0" y="0"/>
          <a:ext cx="0" cy="0"/>
          <a:chOff x="0" y="0"/>
          <a:chExt cx="0" cy="0"/>
        </a:xfrm>
      </p:grpSpPr>
      <p:sp>
        <p:nvSpPr>
          <p:cNvPr id="432" name="Google Shape;432;p31"/>
          <p:cNvSpPr/>
          <p:nvPr/>
        </p:nvSpPr>
        <p:spPr>
          <a:xfrm rot="10800000">
            <a:off x="760725" y="3527900"/>
            <a:ext cx="499500" cy="338100"/>
          </a:xfrm>
          <a:prstGeom prst="curvedDownArrow">
            <a:avLst>
              <a:gd fmla="val 25000" name="adj1"/>
              <a:gd fmla="val 50000" name="adj2"/>
              <a:gd fmla="val 25000" name="adj3"/>
            </a:avLst>
          </a:prstGeom>
          <a:solidFill>
            <a:srgbClr val="F6B26B"/>
          </a:solidFill>
          <a:ln cap="flat" cmpd="sng" w="9525">
            <a:solidFill>
              <a:srgbClr val="F6B26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 name="Google Shape;433;p31"/>
          <p:cNvSpPr txBox="1"/>
          <p:nvPr/>
        </p:nvSpPr>
        <p:spPr>
          <a:xfrm>
            <a:off x="1007850" y="30425"/>
            <a:ext cx="7128300" cy="538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300" u="sng">
                <a:latin typeface="Calibri"/>
                <a:ea typeface="Calibri"/>
                <a:cs typeface="Calibri"/>
                <a:sym typeface="Calibri"/>
              </a:rPr>
              <a:t>Tilting of The Vortex Tubes</a:t>
            </a:r>
            <a:endParaRPr b="1" sz="2300" u="sng">
              <a:solidFill>
                <a:schemeClr val="dk1"/>
              </a:solidFill>
            </a:endParaRPr>
          </a:p>
        </p:txBody>
      </p:sp>
      <p:sp>
        <p:nvSpPr>
          <p:cNvPr id="434" name="Google Shape;434;p31"/>
          <p:cNvSpPr/>
          <p:nvPr/>
        </p:nvSpPr>
        <p:spPr>
          <a:xfrm>
            <a:off x="565350" y="1330187"/>
            <a:ext cx="3625650" cy="2494175"/>
          </a:xfrm>
          <a:custGeom>
            <a:rect b="b" l="l" r="r" t="t"/>
            <a:pathLst>
              <a:path extrusionOk="0" h="99767" w="145026">
                <a:moveTo>
                  <a:pt x="0" y="99767"/>
                </a:moveTo>
                <a:cubicBezTo>
                  <a:pt x="6330" y="95698"/>
                  <a:pt x="31267" y="89218"/>
                  <a:pt x="37980" y="75350"/>
                </a:cubicBezTo>
                <a:cubicBezTo>
                  <a:pt x="44693" y="61482"/>
                  <a:pt x="32670" y="28820"/>
                  <a:pt x="40279" y="16558"/>
                </a:cubicBezTo>
                <a:cubicBezTo>
                  <a:pt x="47888" y="4296"/>
                  <a:pt x="74712" y="-3751"/>
                  <a:pt x="83635" y="1778"/>
                </a:cubicBezTo>
                <a:cubicBezTo>
                  <a:pt x="92558" y="7307"/>
                  <a:pt x="83584" y="45349"/>
                  <a:pt x="93816" y="49731"/>
                </a:cubicBezTo>
                <a:cubicBezTo>
                  <a:pt x="104048" y="54114"/>
                  <a:pt x="136491" y="31683"/>
                  <a:pt x="145026" y="28073"/>
                </a:cubicBezTo>
              </a:path>
            </a:pathLst>
          </a:custGeom>
          <a:noFill/>
          <a:ln cap="flat" cmpd="sng" w="19050">
            <a:solidFill>
              <a:srgbClr val="FF9900"/>
            </a:solidFill>
            <a:prstDash val="dash"/>
            <a:round/>
            <a:headEnd len="med" w="med" type="none"/>
            <a:tailEnd len="med" w="med" type="triangle"/>
          </a:ln>
        </p:spPr>
      </p:sp>
      <p:cxnSp>
        <p:nvCxnSpPr>
          <p:cNvPr id="435" name="Google Shape;435;p31"/>
          <p:cNvCxnSpPr/>
          <p:nvPr/>
        </p:nvCxnSpPr>
        <p:spPr>
          <a:xfrm flipH="1">
            <a:off x="1102300" y="2151825"/>
            <a:ext cx="3689700" cy="1774200"/>
          </a:xfrm>
          <a:prstGeom prst="straightConnector1">
            <a:avLst/>
          </a:prstGeom>
          <a:noFill/>
          <a:ln cap="flat" cmpd="sng" w="19050">
            <a:solidFill>
              <a:srgbClr val="FF9900"/>
            </a:solidFill>
            <a:prstDash val="dash"/>
            <a:round/>
            <a:headEnd len="med" w="med" type="triangle"/>
            <a:tailEnd len="med" w="med" type="none"/>
          </a:ln>
        </p:spPr>
      </p:cxnSp>
      <p:cxnSp>
        <p:nvCxnSpPr>
          <p:cNvPr id="436" name="Google Shape;436;p31"/>
          <p:cNvCxnSpPr/>
          <p:nvPr/>
        </p:nvCxnSpPr>
        <p:spPr>
          <a:xfrm flipH="1">
            <a:off x="1734775" y="2221200"/>
            <a:ext cx="3689700" cy="1774200"/>
          </a:xfrm>
          <a:prstGeom prst="straightConnector1">
            <a:avLst/>
          </a:prstGeom>
          <a:noFill/>
          <a:ln cap="flat" cmpd="sng" w="19050">
            <a:solidFill>
              <a:srgbClr val="FF9900"/>
            </a:solidFill>
            <a:prstDash val="dash"/>
            <a:round/>
            <a:headEnd len="med" w="med" type="triangle"/>
            <a:tailEnd len="med" w="med" type="none"/>
          </a:ln>
        </p:spPr>
      </p:cxnSp>
      <p:sp>
        <p:nvSpPr>
          <p:cNvPr id="437" name="Google Shape;437;p31"/>
          <p:cNvSpPr/>
          <p:nvPr/>
        </p:nvSpPr>
        <p:spPr>
          <a:xfrm>
            <a:off x="788500" y="3136750"/>
            <a:ext cx="499500" cy="338100"/>
          </a:xfrm>
          <a:prstGeom prst="curvedDownArrow">
            <a:avLst>
              <a:gd fmla="val 25000" name="adj1"/>
              <a:gd fmla="val 50000" name="adj2"/>
              <a:gd fmla="val 25000" name="adj3"/>
            </a:avLst>
          </a:prstGeom>
          <a:solidFill>
            <a:srgbClr val="F6B26B"/>
          </a:solidFill>
          <a:ln cap="flat" cmpd="sng" w="9525">
            <a:solidFill>
              <a:srgbClr val="F6B26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 name="Google Shape;438;p31"/>
          <p:cNvSpPr txBox="1"/>
          <p:nvPr/>
        </p:nvSpPr>
        <p:spPr>
          <a:xfrm>
            <a:off x="5766150" y="1103400"/>
            <a:ext cx="3260700" cy="67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600">
                <a:solidFill>
                  <a:srgbClr val="FF0000"/>
                </a:solidFill>
                <a:latin typeface="Calibri"/>
                <a:ea typeface="Calibri"/>
                <a:cs typeface="Calibri"/>
                <a:sym typeface="Calibri"/>
              </a:rPr>
              <a:t>Low </a:t>
            </a:r>
            <a:r>
              <a:rPr lang="en" sz="1600">
                <a:solidFill>
                  <a:schemeClr val="dk1"/>
                </a:solidFill>
                <a:latin typeface="Calibri"/>
                <a:ea typeface="Calibri"/>
                <a:cs typeface="Calibri"/>
                <a:sym typeface="Calibri"/>
              </a:rPr>
              <a:t>pressure perturbations are induced in vertical vorticity centers</a:t>
            </a:r>
            <a:endParaRPr b="1" sz="1600">
              <a:solidFill>
                <a:schemeClr val="dk1"/>
              </a:solidFill>
            </a:endParaRPr>
          </a:p>
        </p:txBody>
      </p:sp>
      <p:sp>
        <p:nvSpPr>
          <p:cNvPr id="439" name="Google Shape;439;p31"/>
          <p:cNvSpPr/>
          <p:nvPr/>
        </p:nvSpPr>
        <p:spPr>
          <a:xfrm flipH="1" rot="5400000">
            <a:off x="1448762" y="2012510"/>
            <a:ext cx="494700" cy="338100"/>
          </a:xfrm>
          <a:prstGeom prst="curvedDownArrow">
            <a:avLst>
              <a:gd fmla="val 25000" name="adj1"/>
              <a:gd fmla="val 50000" name="adj2"/>
              <a:gd fmla="val 25000" name="adj3"/>
            </a:avLst>
          </a:prstGeom>
          <a:solidFill>
            <a:srgbClr val="CC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0" name="Google Shape;440;p31"/>
          <p:cNvSpPr/>
          <p:nvPr/>
        </p:nvSpPr>
        <p:spPr>
          <a:xfrm flipH="1" rot="-5400000">
            <a:off x="1058675" y="2035910"/>
            <a:ext cx="494700" cy="338100"/>
          </a:xfrm>
          <a:prstGeom prst="curvedDownArrow">
            <a:avLst>
              <a:gd fmla="val 25000" name="adj1"/>
              <a:gd fmla="val 50000" name="adj2"/>
              <a:gd fmla="val 25000" name="adj3"/>
            </a:avLst>
          </a:prstGeom>
          <a:solidFill>
            <a:srgbClr val="CC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 name="Google Shape;441;p31"/>
          <p:cNvSpPr/>
          <p:nvPr/>
        </p:nvSpPr>
        <p:spPr>
          <a:xfrm rot="5400000">
            <a:off x="2759686" y="1680926"/>
            <a:ext cx="499500" cy="338100"/>
          </a:xfrm>
          <a:prstGeom prst="curvedDownArrow">
            <a:avLst>
              <a:gd fmla="val 25000" name="adj1"/>
              <a:gd fmla="val 50000" name="adj2"/>
              <a:gd fmla="val 25000" name="adj3"/>
            </a:avLst>
          </a:prstGeom>
          <a:solidFill>
            <a:srgbClr val="6FA8D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 name="Google Shape;442;p31"/>
          <p:cNvSpPr/>
          <p:nvPr/>
        </p:nvSpPr>
        <p:spPr>
          <a:xfrm rot="-5400000">
            <a:off x="2368536" y="1653151"/>
            <a:ext cx="499500" cy="338100"/>
          </a:xfrm>
          <a:prstGeom prst="curvedDownArrow">
            <a:avLst>
              <a:gd fmla="val 25000" name="adj1"/>
              <a:gd fmla="val 50000" name="adj2"/>
              <a:gd fmla="val 25000" name="adj3"/>
            </a:avLst>
          </a:prstGeom>
          <a:solidFill>
            <a:srgbClr val="6FA8D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 name="Google Shape;443;p31"/>
          <p:cNvSpPr/>
          <p:nvPr/>
        </p:nvSpPr>
        <p:spPr>
          <a:xfrm rot="-10511506">
            <a:off x="1704380" y="925413"/>
            <a:ext cx="818171" cy="1151878"/>
          </a:xfrm>
          <a:prstGeom prst="cloud">
            <a:avLst/>
          </a:prstGeom>
          <a:solidFill>
            <a:schemeClr val="lt1"/>
          </a:solidFill>
          <a:ln cap="flat" cmpd="sng" w="25400">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444" name="Google Shape;444;p31"/>
          <p:cNvSpPr txBox="1"/>
          <p:nvPr/>
        </p:nvSpPr>
        <p:spPr>
          <a:xfrm>
            <a:off x="1201230" y="1536358"/>
            <a:ext cx="704400" cy="985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5200">
                <a:solidFill>
                  <a:srgbClr val="FF0000"/>
                </a:solidFill>
              </a:rPr>
              <a:t>L</a:t>
            </a:r>
            <a:endParaRPr b="1" sz="5200">
              <a:solidFill>
                <a:srgbClr val="FF0000"/>
              </a:solidFill>
            </a:endParaRPr>
          </a:p>
        </p:txBody>
      </p:sp>
      <p:sp>
        <p:nvSpPr>
          <p:cNvPr id="445" name="Google Shape;445;p31"/>
          <p:cNvSpPr txBox="1"/>
          <p:nvPr/>
        </p:nvSpPr>
        <p:spPr>
          <a:xfrm>
            <a:off x="2533491" y="1165193"/>
            <a:ext cx="704400" cy="985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5200">
                <a:solidFill>
                  <a:srgbClr val="FF0000"/>
                </a:solidFill>
              </a:rPr>
              <a:t>L</a:t>
            </a:r>
            <a:endParaRPr b="1" sz="5200">
              <a:solidFill>
                <a:srgbClr val="FF0000"/>
              </a:solidFill>
            </a:endParaRPr>
          </a:p>
        </p:txBody>
      </p:sp>
      <p:grpSp>
        <p:nvGrpSpPr>
          <p:cNvPr id="446" name="Google Shape;446;p31"/>
          <p:cNvGrpSpPr/>
          <p:nvPr/>
        </p:nvGrpSpPr>
        <p:grpSpPr>
          <a:xfrm>
            <a:off x="3552000" y="1816925"/>
            <a:ext cx="527275" cy="729250"/>
            <a:chOff x="3315988" y="1896875"/>
            <a:chExt cx="527275" cy="729250"/>
          </a:xfrm>
        </p:grpSpPr>
        <p:sp>
          <p:nvSpPr>
            <p:cNvPr id="447" name="Google Shape;447;p31"/>
            <p:cNvSpPr/>
            <p:nvPr/>
          </p:nvSpPr>
          <p:spPr>
            <a:xfrm rot="10800000">
              <a:off x="3315988" y="2288025"/>
              <a:ext cx="499500" cy="338100"/>
            </a:xfrm>
            <a:prstGeom prst="curvedDownArrow">
              <a:avLst>
                <a:gd fmla="val 25000" name="adj1"/>
                <a:gd fmla="val 50000" name="adj2"/>
                <a:gd fmla="val 25000" name="adj3"/>
              </a:avLst>
            </a:prstGeom>
            <a:solidFill>
              <a:srgbClr val="F6B26B"/>
            </a:solidFill>
            <a:ln cap="flat" cmpd="sng" w="9525">
              <a:solidFill>
                <a:srgbClr val="F6B26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 name="Google Shape;448;p31"/>
            <p:cNvSpPr/>
            <p:nvPr/>
          </p:nvSpPr>
          <p:spPr>
            <a:xfrm>
              <a:off x="3343763" y="1896875"/>
              <a:ext cx="499500" cy="338100"/>
            </a:xfrm>
            <a:prstGeom prst="curvedDownArrow">
              <a:avLst>
                <a:gd fmla="val 25000" name="adj1"/>
                <a:gd fmla="val 50000" name="adj2"/>
                <a:gd fmla="val 25000" name="adj3"/>
              </a:avLst>
            </a:prstGeom>
            <a:solidFill>
              <a:srgbClr val="F6B26B"/>
            </a:solidFill>
            <a:ln cap="flat" cmpd="sng" w="9525">
              <a:solidFill>
                <a:srgbClr val="F6B26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cxnSp>
        <p:nvCxnSpPr>
          <p:cNvPr id="449" name="Google Shape;449;p31"/>
          <p:cNvCxnSpPr/>
          <p:nvPr/>
        </p:nvCxnSpPr>
        <p:spPr>
          <a:xfrm rot="10800000">
            <a:off x="2214050" y="2137250"/>
            <a:ext cx="52200" cy="851100"/>
          </a:xfrm>
          <a:prstGeom prst="straightConnector1">
            <a:avLst/>
          </a:prstGeom>
          <a:noFill/>
          <a:ln cap="flat" cmpd="sng" w="38100">
            <a:solidFill>
              <a:schemeClr val="dk1"/>
            </a:solidFill>
            <a:prstDash val="solid"/>
            <a:round/>
            <a:headEnd len="med" w="med" type="none"/>
            <a:tailEnd len="med" w="med" type="triangle"/>
          </a:ln>
        </p:spPr>
      </p:cxn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4" name="Shape 454"/>
        <p:cNvGrpSpPr/>
        <p:nvPr/>
      </p:nvGrpSpPr>
      <p:grpSpPr>
        <a:xfrm>
          <a:off x="0" y="0"/>
          <a:ext cx="0" cy="0"/>
          <a:chOff x="0" y="0"/>
          <a:chExt cx="0" cy="0"/>
        </a:xfrm>
      </p:grpSpPr>
      <p:sp>
        <p:nvSpPr>
          <p:cNvPr id="455" name="Google Shape;455;p32"/>
          <p:cNvSpPr/>
          <p:nvPr/>
        </p:nvSpPr>
        <p:spPr>
          <a:xfrm rot="10800000">
            <a:off x="760725" y="3527900"/>
            <a:ext cx="499500" cy="338100"/>
          </a:xfrm>
          <a:prstGeom prst="curvedDownArrow">
            <a:avLst>
              <a:gd fmla="val 25000" name="adj1"/>
              <a:gd fmla="val 50000" name="adj2"/>
              <a:gd fmla="val 25000" name="adj3"/>
            </a:avLst>
          </a:prstGeom>
          <a:solidFill>
            <a:srgbClr val="F6B26B"/>
          </a:solidFill>
          <a:ln cap="flat" cmpd="sng" w="9525">
            <a:solidFill>
              <a:srgbClr val="F6B26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6" name="Google Shape;456;p32"/>
          <p:cNvSpPr txBox="1"/>
          <p:nvPr/>
        </p:nvSpPr>
        <p:spPr>
          <a:xfrm>
            <a:off x="1007850" y="30425"/>
            <a:ext cx="7128300" cy="892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1100"/>
              <a:buFont typeface="Arial"/>
              <a:buNone/>
            </a:pPr>
            <a:r>
              <a:rPr b="1" lang="en" sz="2300" u="sng">
                <a:solidFill>
                  <a:schemeClr val="dk1"/>
                </a:solidFill>
                <a:latin typeface="Calibri"/>
                <a:ea typeface="Calibri"/>
                <a:cs typeface="Calibri"/>
                <a:sym typeface="Calibri"/>
              </a:rPr>
              <a:t>The Vacuum Cleaner Effect</a:t>
            </a:r>
            <a:endParaRPr b="1" sz="2300" u="sng">
              <a:solidFill>
                <a:schemeClr val="dk1"/>
              </a:solidFill>
            </a:endParaRPr>
          </a:p>
          <a:p>
            <a:pPr indent="0" lvl="0" marL="0" rtl="0" algn="ctr">
              <a:spcBef>
                <a:spcPts val="0"/>
              </a:spcBef>
              <a:spcAft>
                <a:spcPts val="0"/>
              </a:spcAft>
              <a:buNone/>
            </a:pPr>
            <a:r>
              <a:t/>
            </a:r>
            <a:endParaRPr b="1" sz="2300" u="sng">
              <a:latin typeface="Calibri"/>
              <a:ea typeface="Calibri"/>
              <a:cs typeface="Calibri"/>
              <a:sym typeface="Calibri"/>
            </a:endParaRPr>
          </a:p>
        </p:txBody>
      </p:sp>
      <p:sp>
        <p:nvSpPr>
          <p:cNvPr id="457" name="Google Shape;457;p32"/>
          <p:cNvSpPr/>
          <p:nvPr/>
        </p:nvSpPr>
        <p:spPr>
          <a:xfrm>
            <a:off x="565350" y="1330187"/>
            <a:ext cx="3625650" cy="2494175"/>
          </a:xfrm>
          <a:custGeom>
            <a:rect b="b" l="l" r="r" t="t"/>
            <a:pathLst>
              <a:path extrusionOk="0" h="99767" w="145026">
                <a:moveTo>
                  <a:pt x="0" y="99767"/>
                </a:moveTo>
                <a:cubicBezTo>
                  <a:pt x="6330" y="95698"/>
                  <a:pt x="31267" y="89218"/>
                  <a:pt x="37980" y="75350"/>
                </a:cubicBezTo>
                <a:cubicBezTo>
                  <a:pt x="44693" y="61482"/>
                  <a:pt x="32670" y="28820"/>
                  <a:pt x="40279" y="16558"/>
                </a:cubicBezTo>
                <a:cubicBezTo>
                  <a:pt x="47888" y="4296"/>
                  <a:pt x="74712" y="-3751"/>
                  <a:pt x="83635" y="1778"/>
                </a:cubicBezTo>
                <a:cubicBezTo>
                  <a:pt x="92558" y="7307"/>
                  <a:pt x="83584" y="45349"/>
                  <a:pt x="93816" y="49731"/>
                </a:cubicBezTo>
                <a:cubicBezTo>
                  <a:pt x="104048" y="54114"/>
                  <a:pt x="136491" y="31683"/>
                  <a:pt x="145026" y="28073"/>
                </a:cubicBezTo>
              </a:path>
            </a:pathLst>
          </a:custGeom>
          <a:noFill/>
          <a:ln cap="flat" cmpd="sng" w="19050">
            <a:solidFill>
              <a:srgbClr val="FF9900"/>
            </a:solidFill>
            <a:prstDash val="dash"/>
            <a:round/>
            <a:headEnd len="med" w="med" type="none"/>
            <a:tailEnd len="med" w="med" type="triangle"/>
          </a:ln>
        </p:spPr>
      </p:sp>
      <p:cxnSp>
        <p:nvCxnSpPr>
          <p:cNvPr id="458" name="Google Shape;458;p32"/>
          <p:cNvCxnSpPr/>
          <p:nvPr/>
        </p:nvCxnSpPr>
        <p:spPr>
          <a:xfrm flipH="1">
            <a:off x="1102300" y="2151825"/>
            <a:ext cx="3689700" cy="1774200"/>
          </a:xfrm>
          <a:prstGeom prst="straightConnector1">
            <a:avLst/>
          </a:prstGeom>
          <a:noFill/>
          <a:ln cap="flat" cmpd="sng" w="19050">
            <a:solidFill>
              <a:srgbClr val="FF9900"/>
            </a:solidFill>
            <a:prstDash val="dash"/>
            <a:round/>
            <a:headEnd len="med" w="med" type="triangle"/>
            <a:tailEnd len="med" w="med" type="none"/>
          </a:ln>
        </p:spPr>
      </p:cxnSp>
      <p:cxnSp>
        <p:nvCxnSpPr>
          <p:cNvPr id="459" name="Google Shape;459;p32"/>
          <p:cNvCxnSpPr/>
          <p:nvPr/>
        </p:nvCxnSpPr>
        <p:spPr>
          <a:xfrm flipH="1">
            <a:off x="1734775" y="2221200"/>
            <a:ext cx="3689700" cy="1774200"/>
          </a:xfrm>
          <a:prstGeom prst="straightConnector1">
            <a:avLst/>
          </a:prstGeom>
          <a:noFill/>
          <a:ln cap="flat" cmpd="sng" w="19050">
            <a:solidFill>
              <a:srgbClr val="FF9900"/>
            </a:solidFill>
            <a:prstDash val="dash"/>
            <a:round/>
            <a:headEnd len="med" w="med" type="triangle"/>
            <a:tailEnd len="med" w="med" type="none"/>
          </a:ln>
        </p:spPr>
      </p:cxnSp>
      <p:sp>
        <p:nvSpPr>
          <p:cNvPr id="460" name="Google Shape;460;p32"/>
          <p:cNvSpPr/>
          <p:nvPr/>
        </p:nvSpPr>
        <p:spPr>
          <a:xfrm>
            <a:off x="788500" y="3136750"/>
            <a:ext cx="499500" cy="338100"/>
          </a:xfrm>
          <a:prstGeom prst="curvedDownArrow">
            <a:avLst>
              <a:gd fmla="val 25000" name="adj1"/>
              <a:gd fmla="val 50000" name="adj2"/>
              <a:gd fmla="val 25000" name="adj3"/>
            </a:avLst>
          </a:prstGeom>
          <a:solidFill>
            <a:srgbClr val="F6B26B"/>
          </a:solidFill>
          <a:ln cap="flat" cmpd="sng" w="9525">
            <a:solidFill>
              <a:srgbClr val="F6B26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1" name="Google Shape;461;p32"/>
          <p:cNvSpPr txBox="1"/>
          <p:nvPr/>
        </p:nvSpPr>
        <p:spPr>
          <a:xfrm>
            <a:off x="5766150" y="1103400"/>
            <a:ext cx="32607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solidFill>
                  <a:schemeClr val="dk1"/>
                </a:solidFill>
                <a:latin typeface="Calibri"/>
                <a:ea typeface="Calibri"/>
                <a:cs typeface="Calibri"/>
                <a:sym typeface="Calibri"/>
              </a:rPr>
              <a:t>These perturbation pressure deficits aloft act like </a:t>
            </a:r>
            <a:r>
              <a:rPr b="1" lang="en" sz="1600">
                <a:solidFill>
                  <a:schemeClr val="dk1"/>
                </a:solidFill>
                <a:latin typeface="Calibri"/>
                <a:ea typeface="Calibri"/>
                <a:cs typeface="Calibri"/>
                <a:sym typeface="Calibri"/>
              </a:rPr>
              <a:t>vacuum cleaners</a:t>
            </a:r>
            <a:r>
              <a:rPr lang="en" sz="1600">
                <a:solidFill>
                  <a:schemeClr val="dk1"/>
                </a:solidFill>
                <a:latin typeface="Calibri"/>
                <a:ea typeface="Calibri"/>
                <a:cs typeface="Calibri"/>
                <a:sym typeface="Calibri"/>
              </a:rPr>
              <a:t>, drawing air upward!</a:t>
            </a:r>
            <a:endParaRPr b="1" sz="1600">
              <a:solidFill>
                <a:schemeClr val="dk1"/>
              </a:solidFill>
            </a:endParaRPr>
          </a:p>
        </p:txBody>
      </p:sp>
      <p:sp>
        <p:nvSpPr>
          <p:cNvPr id="462" name="Google Shape;462;p32"/>
          <p:cNvSpPr/>
          <p:nvPr/>
        </p:nvSpPr>
        <p:spPr>
          <a:xfrm flipH="1" rot="5400000">
            <a:off x="1448762" y="2012510"/>
            <a:ext cx="494700" cy="338100"/>
          </a:xfrm>
          <a:prstGeom prst="curvedDownArrow">
            <a:avLst>
              <a:gd fmla="val 25000" name="adj1"/>
              <a:gd fmla="val 50000" name="adj2"/>
              <a:gd fmla="val 25000" name="adj3"/>
            </a:avLst>
          </a:prstGeom>
          <a:solidFill>
            <a:srgbClr val="CC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 name="Google Shape;463;p32"/>
          <p:cNvSpPr/>
          <p:nvPr/>
        </p:nvSpPr>
        <p:spPr>
          <a:xfrm flipH="1" rot="-5400000">
            <a:off x="1058675" y="2035910"/>
            <a:ext cx="494700" cy="338100"/>
          </a:xfrm>
          <a:prstGeom prst="curvedDownArrow">
            <a:avLst>
              <a:gd fmla="val 25000" name="adj1"/>
              <a:gd fmla="val 50000" name="adj2"/>
              <a:gd fmla="val 25000" name="adj3"/>
            </a:avLst>
          </a:prstGeom>
          <a:solidFill>
            <a:srgbClr val="CC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4" name="Google Shape;464;p32"/>
          <p:cNvSpPr/>
          <p:nvPr/>
        </p:nvSpPr>
        <p:spPr>
          <a:xfrm rot="-5400000">
            <a:off x="2368536" y="1653151"/>
            <a:ext cx="499500" cy="338100"/>
          </a:xfrm>
          <a:prstGeom prst="curvedDownArrow">
            <a:avLst>
              <a:gd fmla="val 25000" name="adj1"/>
              <a:gd fmla="val 50000" name="adj2"/>
              <a:gd fmla="val 25000" name="adj3"/>
            </a:avLst>
          </a:prstGeom>
          <a:solidFill>
            <a:srgbClr val="6FA8D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5" name="Google Shape;465;p32"/>
          <p:cNvSpPr/>
          <p:nvPr/>
        </p:nvSpPr>
        <p:spPr>
          <a:xfrm rot="-10511506">
            <a:off x="1704380" y="925413"/>
            <a:ext cx="818171" cy="1151878"/>
          </a:xfrm>
          <a:prstGeom prst="cloud">
            <a:avLst/>
          </a:prstGeom>
          <a:solidFill>
            <a:schemeClr val="lt1"/>
          </a:solidFill>
          <a:ln cap="flat" cmpd="sng" w="25400">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466" name="Google Shape;466;p32"/>
          <p:cNvSpPr/>
          <p:nvPr/>
        </p:nvSpPr>
        <p:spPr>
          <a:xfrm rot="5400000">
            <a:off x="2759686" y="1680926"/>
            <a:ext cx="499500" cy="338100"/>
          </a:xfrm>
          <a:prstGeom prst="curvedDownArrow">
            <a:avLst>
              <a:gd fmla="val 25000" name="adj1"/>
              <a:gd fmla="val 50000" name="adj2"/>
              <a:gd fmla="val 25000" name="adj3"/>
            </a:avLst>
          </a:prstGeom>
          <a:solidFill>
            <a:srgbClr val="6FA8D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67" name="Google Shape;467;p32"/>
          <p:cNvPicPr preferRelativeResize="0"/>
          <p:nvPr/>
        </p:nvPicPr>
        <p:blipFill>
          <a:blip r:embed="rId3">
            <a:alphaModFix/>
          </a:blip>
          <a:stretch>
            <a:fillRect/>
          </a:stretch>
        </p:blipFill>
        <p:spPr>
          <a:xfrm flipH="1">
            <a:off x="1161999" y="826380"/>
            <a:ext cx="779942" cy="1235950"/>
          </a:xfrm>
          <a:prstGeom prst="rect">
            <a:avLst/>
          </a:prstGeom>
          <a:noFill/>
          <a:ln>
            <a:noFill/>
          </a:ln>
        </p:spPr>
      </p:pic>
      <p:pic>
        <p:nvPicPr>
          <p:cNvPr id="468" name="Google Shape;468;p32"/>
          <p:cNvPicPr preferRelativeResize="0"/>
          <p:nvPr/>
        </p:nvPicPr>
        <p:blipFill>
          <a:blip r:embed="rId3">
            <a:alphaModFix/>
          </a:blip>
          <a:stretch>
            <a:fillRect/>
          </a:stretch>
        </p:blipFill>
        <p:spPr>
          <a:xfrm flipH="1">
            <a:off x="2488565" y="503546"/>
            <a:ext cx="779942" cy="1235950"/>
          </a:xfrm>
          <a:prstGeom prst="rect">
            <a:avLst/>
          </a:prstGeom>
          <a:noFill/>
          <a:ln>
            <a:noFill/>
          </a:ln>
        </p:spPr>
      </p:pic>
      <p:cxnSp>
        <p:nvCxnSpPr>
          <p:cNvPr id="469" name="Google Shape;469;p32"/>
          <p:cNvCxnSpPr/>
          <p:nvPr/>
        </p:nvCxnSpPr>
        <p:spPr>
          <a:xfrm rot="10800000">
            <a:off x="1508402" y="2215968"/>
            <a:ext cx="0" cy="820800"/>
          </a:xfrm>
          <a:prstGeom prst="straightConnector1">
            <a:avLst/>
          </a:prstGeom>
          <a:noFill/>
          <a:ln cap="flat" cmpd="sng" w="38100">
            <a:solidFill>
              <a:schemeClr val="dk1"/>
            </a:solidFill>
            <a:prstDash val="solid"/>
            <a:round/>
            <a:headEnd len="med" w="med" type="none"/>
            <a:tailEnd len="med" w="med" type="triangle"/>
          </a:ln>
        </p:spPr>
      </p:cxnSp>
      <p:cxnSp>
        <p:nvCxnSpPr>
          <p:cNvPr id="470" name="Google Shape;470;p32"/>
          <p:cNvCxnSpPr/>
          <p:nvPr/>
        </p:nvCxnSpPr>
        <p:spPr>
          <a:xfrm rot="10800000">
            <a:off x="2813688" y="1863019"/>
            <a:ext cx="10500" cy="826800"/>
          </a:xfrm>
          <a:prstGeom prst="straightConnector1">
            <a:avLst/>
          </a:prstGeom>
          <a:noFill/>
          <a:ln cap="flat" cmpd="sng" w="38100">
            <a:solidFill>
              <a:schemeClr val="dk1"/>
            </a:solidFill>
            <a:prstDash val="solid"/>
            <a:round/>
            <a:headEnd len="med" w="med" type="none"/>
            <a:tailEnd len="med" w="med" type="triangle"/>
          </a:ln>
        </p:spPr>
      </p:cxnSp>
      <p:grpSp>
        <p:nvGrpSpPr>
          <p:cNvPr id="471" name="Google Shape;471;p32"/>
          <p:cNvGrpSpPr/>
          <p:nvPr/>
        </p:nvGrpSpPr>
        <p:grpSpPr>
          <a:xfrm>
            <a:off x="3552000" y="1816925"/>
            <a:ext cx="527275" cy="729250"/>
            <a:chOff x="3315988" y="1896875"/>
            <a:chExt cx="527275" cy="729250"/>
          </a:xfrm>
        </p:grpSpPr>
        <p:sp>
          <p:nvSpPr>
            <p:cNvPr id="472" name="Google Shape;472;p32"/>
            <p:cNvSpPr/>
            <p:nvPr/>
          </p:nvSpPr>
          <p:spPr>
            <a:xfrm rot="10800000">
              <a:off x="3315988" y="2288025"/>
              <a:ext cx="499500" cy="338100"/>
            </a:xfrm>
            <a:prstGeom prst="curvedDownArrow">
              <a:avLst>
                <a:gd fmla="val 25000" name="adj1"/>
                <a:gd fmla="val 50000" name="adj2"/>
                <a:gd fmla="val 25000" name="adj3"/>
              </a:avLst>
            </a:prstGeom>
            <a:solidFill>
              <a:srgbClr val="F6B26B"/>
            </a:solidFill>
            <a:ln cap="flat" cmpd="sng" w="9525">
              <a:solidFill>
                <a:srgbClr val="F6B26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3" name="Google Shape;473;p32"/>
            <p:cNvSpPr/>
            <p:nvPr/>
          </p:nvSpPr>
          <p:spPr>
            <a:xfrm>
              <a:off x="3343763" y="1896875"/>
              <a:ext cx="499500" cy="338100"/>
            </a:xfrm>
            <a:prstGeom prst="curvedDownArrow">
              <a:avLst>
                <a:gd fmla="val 25000" name="adj1"/>
                <a:gd fmla="val 50000" name="adj2"/>
                <a:gd fmla="val 25000" name="adj3"/>
              </a:avLst>
            </a:prstGeom>
            <a:solidFill>
              <a:srgbClr val="F6B26B"/>
            </a:solidFill>
            <a:ln cap="flat" cmpd="sng" w="9525">
              <a:solidFill>
                <a:srgbClr val="F6B26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 name="Shape 85"/>
        <p:cNvGrpSpPr/>
        <p:nvPr/>
      </p:nvGrpSpPr>
      <p:grpSpPr>
        <a:xfrm>
          <a:off x="0" y="0"/>
          <a:ext cx="0" cy="0"/>
          <a:chOff x="0" y="0"/>
          <a:chExt cx="0" cy="0"/>
        </a:xfrm>
      </p:grpSpPr>
      <p:sp>
        <p:nvSpPr>
          <p:cNvPr id="86" name="Google Shape;86;p15"/>
          <p:cNvSpPr txBox="1"/>
          <p:nvPr/>
        </p:nvSpPr>
        <p:spPr>
          <a:xfrm>
            <a:off x="167125" y="108150"/>
            <a:ext cx="8740200" cy="5850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1200"/>
              </a:spcAft>
              <a:buNone/>
            </a:pPr>
            <a:r>
              <a:rPr b="1" lang="en" sz="2600" u="sng">
                <a:solidFill>
                  <a:schemeClr val="dk1"/>
                </a:solidFill>
                <a:latin typeface="Calibri"/>
                <a:ea typeface="Calibri"/>
                <a:cs typeface="Calibri"/>
                <a:sym typeface="Calibri"/>
              </a:rPr>
              <a:t>During the next lectures, let’s explain:</a:t>
            </a:r>
            <a:endParaRPr/>
          </a:p>
        </p:txBody>
      </p:sp>
      <p:sp>
        <p:nvSpPr>
          <p:cNvPr id="87" name="Google Shape;87;p15"/>
          <p:cNvSpPr txBox="1"/>
          <p:nvPr/>
        </p:nvSpPr>
        <p:spPr>
          <a:xfrm>
            <a:off x="0" y="1287900"/>
            <a:ext cx="9144000" cy="3093900"/>
          </a:xfrm>
          <a:prstGeom prst="rect">
            <a:avLst/>
          </a:prstGeom>
          <a:noFill/>
          <a:ln>
            <a:noFill/>
          </a:ln>
        </p:spPr>
        <p:txBody>
          <a:bodyPr anchorCtr="0" anchor="t" bIns="91425" lIns="91425" spcFirstLastPara="1" rIns="91425" wrap="square" tIns="91425">
            <a:spAutoFit/>
          </a:bodyPr>
          <a:lstStyle/>
          <a:p>
            <a:pPr indent="-361950" lvl="0" marL="457200" rtl="0" algn="l">
              <a:spcBef>
                <a:spcPts val="0"/>
              </a:spcBef>
              <a:spcAft>
                <a:spcPts val="0"/>
              </a:spcAft>
              <a:buClr>
                <a:schemeClr val="dk1"/>
              </a:buClr>
              <a:buSzPts val="2100"/>
              <a:buFont typeface="Calibri"/>
              <a:buAutoNum type="arabicParenR"/>
            </a:pPr>
            <a:r>
              <a:rPr lang="en" sz="2100">
                <a:solidFill>
                  <a:schemeClr val="dk1"/>
                </a:solidFill>
                <a:latin typeface="Calibri"/>
                <a:ea typeface="Calibri"/>
                <a:cs typeface="Calibri"/>
                <a:sym typeface="Calibri"/>
              </a:rPr>
              <a:t>Origins of midlevel updraft rotation (mesocyclone)</a:t>
            </a:r>
            <a:endParaRPr sz="21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2100">
              <a:solidFill>
                <a:schemeClr val="dk1"/>
              </a:solidFill>
              <a:latin typeface="Calibri"/>
              <a:ea typeface="Calibri"/>
              <a:cs typeface="Calibri"/>
              <a:sym typeface="Calibri"/>
            </a:endParaRPr>
          </a:p>
          <a:p>
            <a:pPr indent="-361950" lvl="0" marL="457200" rtl="0" algn="l">
              <a:spcBef>
                <a:spcPts val="0"/>
              </a:spcBef>
              <a:spcAft>
                <a:spcPts val="0"/>
              </a:spcAft>
              <a:buClr>
                <a:schemeClr val="dk1"/>
              </a:buClr>
              <a:buSzPts val="2100"/>
              <a:buFont typeface="Calibri"/>
              <a:buAutoNum type="arabicParenR"/>
            </a:pPr>
            <a:r>
              <a:rPr lang="en" sz="2100">
                <a:solidFill>
                  <a:schemeClr val="dk1"/>
                </a:solidFill>
                <a:latin typeface="Calibri"/>
                <a:ea typeface="Calibri"/>
                <a:cs typeface="Calibri"/>
                <a:sym typeface="Calibri"/>
              </a:rPr>
              <a:t>Dynamic pressure perturbations </a:t>
            </a:r>
            <a:r>
              <a:rPr b="1" lang="en" sz="2100">
                <a:solidFill>
                  <a:schemeClr val="dk1"/>
                </a:solidFill>
                <a:latin typeface="Calibri"/>
                <a:ea typeface="Calibri"/>
                <a:cs typeface="Calibri"/>
                <a:sym typeface="Calibri"/>
              </a:rPr>
              <a:t>(non-linear and linear terms)</a:t>
            </a:r>
            <a:r>
              <a:rPr lang="en" sz="2100">
                <a:solidFill>
                  <a:schemeClr val="dk1"/>
                </a:solidFill>
                <a:latin typeface="Calibri"/>
                <a:ea typeface="Calibri"/>
                <a:cs typeface="Calibri"/>
                <a:sym typeface="Calibri"/>
              </a:rPr>
              <a:t> </a:t>
            </a:r>
            <a:endParaRPr sz="2100">
              <a:solidFill>
                <a:schemeClr val="dk1"/>
              </a:solidFill>
              <a:latin typeface="Calibri"/>
              <a:ea typeface="Calibri"/>
              <a:cs typeface="Calibri"/>
              <a:sym typeface="Calibri"/>
            </a:endParaRPr>
          </a:p>
          <a:p>
            <a:pPr indent="0" lvl="0" marL="0" rtl="0" algn="l">
              <a:spcBef>
                <a:spcPts val="0"/>
              </a:spcBef>
              <a:spcAft>
                <a:spcPts val="0"/>
              </a:spcAft>
              <a:buNone/>
            </a:pPr>
            <a:r>
              <a:t/>
            </a:r>
            <a:endParaRPr sz="2100">
              <a:solidFill>
                <a:schemeClr val="dk1"/>
              </a:solidFill>
              <a:latin typeface="Calibri"/>
              <a:ea typeface="Calibri"/>
              <a:cs typeface="Calibri"/>
              <a:sym typeface="Calibri"/>
            </a:endParaRPr>
          </a:p>
          <a:p>
            <a:pPr indent="457200" lvl="0" marL="0" rtl="0" algn="l">
              <a:spcBef>
                <a:spcPts val="0"/>
              </a:spcBef>
              <a:spcAft>
                <a:spcPts val="0"/>
              </a:spcAft>
              <a:buNone/>
            </a:pPr>
            <a:r>
              <a:rPr lang="en" sz="2100">
                <a:solidFill>
                  <a:schemeClr val="dk1"/>
                </a:solidFill>
                <a:latin typeface="Calibri"/>
                <a:ea typeface="Calibri"/>
                <a:cs typeface="Calibri"/>
                <a:sym typeface="Calibri"/>
              </a:rPr>
              <a:t>2a)	Supercell propagation (and storm splitting)</a:t>
            </a:r>
            <a:endParaRPr sz="2100">
              <a:solidFill>
                <a:schemeClr val="dk1"/>
              </a:solidFill>
              <a:latin typeface="Calibri"/>
              <a:ea typeface="Calibri"/>
              <a:cs typeface="Calibri"/>
              <a:sym typeface="Calibri"/>
            </a:endParaRPr>
          </a:p>
          <a:p>
            <a:pPr indent="0" lvl="0" marL="0" rtl="0" algn="l">
              <a:spcBef>
                <a:spcPts val="0"/>
              </a:spcBef>
              <a:spcAft>
                <a:spcPts val="0"/>
              </a:spcAft>
              <a:buNone/>
            </a:pPr>
            <a:r>
              <a:t/>
            </a:r>
            <a:endParaRPr sz="2100">
              <a:solidFill>
                <a:schemeClr val="dk1"/>
              </a:solidFill>
              <a:latin typeface="Calibri"/>
              <a:ea typeface="Calibri"/>
              <a:cs typeface="Calibri"/>
              <a:sym typeface="Calibri"/>
            </a:endParaRPr>
          </a:p>
          <a:p>
            <a:pPr indent="457200" lvl="0" marL="0" rtl="0" algn="l">
              <a:spcBef>
                <a:spcPts val="0"/>
              </a:spcBef>
              <a:spcAft>
                <a:spcPts val="0"/>
              </a:spcAft>
              <a:buNone/>
            </a:pPr>
            <a:r>
              <a:rPr lang="en" sz="2100">
                <a:solidFill>
                  <a:schemeClr val="dk1"/>
                </a:solidFill>
                <a:latin typeface="Calibri"/>
                <a:ea typeface="Calibri"/>
                <a:cs typeface="Calibri"/>
                <a:sym typeface="Calibri"/>
              </a:rPr>
              <a:t>2b)	</a:t>
            </a:r>
            <a:r>
              <a:rPr lang="en" sz="2100">
                <a:solidFill>
                  <a:schemeClr val="dk1"/>
                </a:solidFill>
                <a:latin typeface="Calibri"/>
                <a:ea typeface="Calibri"/>
                <a:cs typeface="Calibri"/>
                <a:sym typeface="Calibri"/>
              </a:rPr>
              <a:t>Why right-movers are sometimes favored over left-movers and vice versa</a:t>
            </a:r>
            <a:endParaRPr sz="2100">
              <a:solidFill>
                <a:schemeClr val="dk1"/>
              </a:solidFill>
              <a:latin typeface="Calibri"/>
              <a:ea typeface="Calibri"/>
              <a:cs typeface="Calibri"/>
              <a:sym typeface="Calibri"/>
            </a:endParaRPr>
          </a:p>
          <a:p>
            <a:pPr indent="0" lvl="0" marL="0" rtl="0" algn="l">
              <a:spcBef>
                <a:spcPts val="0"/>
              </a:spcBef>
              <a:spcAft>
                <a:spcPts val="0"/>
              </a:spcAft>
              <a:buNone/>
            </a:pPr>
            <a:r>
              <a:t/>
            </a:r>
            <a:endParaRPr sz="2100">
              <a:solidFill>
                <a:schemeClr val="dk1"/>
              </a:solidFill>
              <a:latin typeface="Calibri"/>
              <a:ea typeface="Calibri"/>
              <a:cs typeface="Calibri"/>
              <a:sym typeface="Calibri"/>
            </a:endParaRPr>
          </a:p>
          <a:p>
            <a:pPr indent="0" lvl="0" marL="457200" rtl="0" algn="l">
              <a:spcBef>
                <a:spcPts val="0"/>
              </a:spcBef>
              <a:spcAft>
                <a:spcPts val="0"/>
              </a:spcAft>
              <a:buNone/>
            </a:pPr>
            <a:r>
              <a:t/>
            </a:r>
            <a:endParaRPr b="1" sz="2100">
              <a:solidFill>
                <a:schemeClr val="dk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8" name="Shape 478"/>
        <p:cNvGrpSpPr/>
        <p:nvPr/>
      </p:nvGrpSpPr>
      <p:grpSpPr>
        <a:xfrm>
          <a:off x="0" y="0"/>
          <a:ext cx="0" cy="0"/>
          <a:chOff x="0" y="0"/>
          <a:chExt cx="0" cy="0"/>
        </a:xfrm>
      </p:grpSpPr>
      <p:sp>
        <p:nvSpPr>
          <p:cNvPr id="479" name="Google Shape;479;p33"/>
          <p:cNvSpPr/>
          <p:nvPr/>
        </p:nvSpPr>
        <p:spPr>
          <a:xfrm rot="10800000">
            <a:off x="760725" y="3527900"/>
            <a:ext cx="499500" cy="338100"/>
          </a:xfrm>
          <a:prstGeom prst="curvedDownArrow">
            <a:avLst>
              <a:gd fmla="val 25000" name="adj1"/>
              <a:gd fmla="val 50000" name="adj2"/>
              <a:gd fmla="val 25000" name="adj3"/>
            </a:avLst>
          </a:prstGeom>
          <a:solidFill>
            <a:srgbClr val="F6B26B"/>
          </a:solidFill>
          <a:ln cap="flat" cmpd="sng" w="9525">
            <a:solidFill>
              <a:srgbClr val="F6B26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0" name="Google Shape;480;p33"/>
          <p:cNvSpPr txBox="1"/>
          <p:nvPr/>
        </p:nvSpPr>
        <p:spPr>
          <a:xfrm>
            <a:off x="1007850" y="30425"/>
            <a:ext cx="7128300" cy="892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300" u="sng">
                <a:solidFill>
                  <a:schemeClr val="dk1"/>
                </a:solidFill>
                <a:latin typeface="Calibri"/>
                <a:ea typeface="Calibri"/>
                <a:cs typeface="Calibri"/>
                <a:sym typeface="Calibri"/>
              </a:rPr>
              <a:t>Two New ROTATING Updrafts Emerge! </a:t>
            </a:r>
            <a:endParaRPr b="1" sz="2300" u="sng">
              <a:solidFill>
                <a:schemeClr val="dk1"/>
              </a:solidFill>
            </a:endParaRPr>
          </a:p>
          <a:p>
            <a:pPr indent="0" lvl="0" marL="0" rtl="0" algn="ctr">
              <a:spcBef>
                <a:spcPts val="0"/>
              </a:spcBef>
              <a:spcAft>
                <a:spcPts val="0"/>
              </a:spcAft>
              <a:buNone/>
            </a:pPr>
            <a:r>
              <a:t/>
            </a:r>
            <a:endParaRPr b="1" sz="2300" u="sng">
              <a:latin typeface="Calibri"/>
              <a:ea typeface="Calibri"/>
              <a:cs typeface="Calibri"/>
              <a:sym typeface="Calibri"/>
            </a:endParaRPr>
          </a:p>
        </p:txBody>
      </p:sp>
      <p:sp>
        <p:nvSpPr>
          <p:cNvPr id="481" name="Google Shape;481;p33"/>
          <p:cNvSpPr/>
          <p:nvPr/>
        </p:nvSpPr>
        <p:spPr>
          <a:xfrm>
            <a:off x="565350" y="1330187"/>
            <a:ext cx="3625650" cy="2494175"/>
          </a:xfrm>
          <a:custGeom>
            <a:rect b="b" l="l" r="r" t="t"/>
            <a:pathLst>
              <a:path extrusionOk="0" h="99767" w="145026">
                <a:moveTo>
                  <a:pt x="0" y="99767"/>
                </a:moveTo>
                <a:cubicBezTo>
                  <a:pt x="6330" y="95698"/>
                  <a:pt x="31267" y="89218"/>
                  <a:pt x="37980" y="75350"/>
                </a:cubicBezTo>
                <a:cubicBezTo>
                  <a:pt x="44693" y="61482"/>
                  <a:pt x="32670" y="28820"/>
                  <a:pt x="40279" y="16558"/>
                </a:cubicBezTo>
                <a:cubicBezTo>
                  <a:pt x="47888" y="4296"/>
                  <a:pt x="74712" y="-3751"/>
                  <a:pt x="83635" y="1778"/>
                </a:cubicBezTo>
                <a:cubicBezTo>
                  <a:pt x="92558" y="7307"/>
                  <a:pt x="83584" y="45349"/>
                  <a:pt x="93816" y="49731"/>
                </a:cubicBezTo>
                <a:cubicBezTo>
                  <a:pt x="104048" y="54114"/>
                  <a:pt x="136491" y="31683"/>
                  <a:pt x="145026" y="28073"/>
                </a:cubicBezTo>
              </a:path>
            </a:pathLst>
          </a:custGeom>
          <a:noFill/>
          <a:ln cap="flat" cmpd="sng" w="19050">
            <a:solidFill>
              <a:srgbClr val="FF9900"/>
            </a:solidFill>
            <a:prstDash val="dash"/>
            <a:round/>
            <a:headEnd len="med" w="med" type="none"/>
            <a:tailEnd len="med" w="med" type="triangle"/>
          </a:ln>
        </p:spPr>
      </p:sp>
      <p:cxnSp>
        <p:nvCxnSpPr>
          <p:cNvPr id="482" name="Google Shape;482;p33"/>
          <p:cNvCxnSpPr/>
          <p:nvPr/>
        </p:nvCxnSpPr>
        <p:spPr>
          <a:xfrm flipH="1">
            <a:off x="1102300" y="2151825"/>
            <a:ext cx="3689700" cy="1774200"/>
          </a:xfrm>
          <a:prstGeom prst="straightConnector1">
            <a:avLst/>
          </a:prstGeom>
          <a:noFill/>
          <a:ln cap="flat" cmpd="sng" w="19050">
            <a:solidFill>
              <a:srgbClr val="FF9900"/>
            </a:solidFill>
            <a:prstDash val="dash"/>
            <a:round/>
            <a:headEnd len="med" w="med" type="triangle"/>
            <a:tailEnd len="med" w="med" type="none"/>
          </a:ln>
        </p:spPr>
      </p:cxnSp>
      <p:cxnSp>
        <p:nvCxnSpPr>
          <p:cNvPr id="483" name="Google Shape;483;p33"/>
          <p:cNvCxnSpPr/>
          <p:nvPr/>
        </p:nvCxnSpPr>
        <p:spPr>
          <a:xfrm flipH="1">
            <a:off x="1734775" y="2221200"/>
            <a:ext cx="3689700" cy="1774200"/>
          </a:xfrm>
          <a:prstGeom prst="straightConnector1">
            <a:avLst/>
          </a:prstGeom>
          <a:noFill/>
          <a:ln cap="flat" cmpd="sng" w="19050">
            <a:solidFill>
              <a:srgbClr val="FF9900"/>
            </a:solidFill>
            <a:prstDash val="dash"/>
            <a:round/>
            <a:headEnd len="med" w="med" type="triangle"/>
            <a:tailEnd len="med" w="med" type="none"/>
          </a:ln>
        </p:spPr>
      </p:cxnSp>
      <p:sp>
        <p:nvSpPr>
          <p:cNvPr id="484" name="Google Shape;484;p33"/>
          <p:cNvSpPr/>
          <p:nvPr/>
        </p:nvSpPr>
        <p:spPr>
          <a:xfrm>
            <a:off x="788500" y="3136750"/>
            <a:ext cx="499500" cy="338100"/>
          </a:xfrm>
          <a:prstGeom prst="curvedDownArrow">
            <a:avLst>
              <a:gd fmla="val 25000" name="adj1"/>
              <a:gd fmla="val 50000" name="adj2"/>
              <a:gd fmla="val 25000" name="adj3"/>
            </a:avLst>
          </a:prstGeom>
          <a:solidFill>
            <a:srgbClr val="F6B26B"/>
          </a:solidFill>
          <a:ln cap="flat" cmpd="sng" w="9525">
            <a:solidFill>
              <a:srgbClr val="F6B26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85" name="Google Shape;485;p33"/>
          <p:cNvGrpSpPr/>
          <p:nvPr/>
        </p:nvGrpSpPr>
        <p:grpSpPr>
          <a:xfrm>
            <a:off x="2293425" y="1498387"/>
            <a:ext cx="926595" cy="677066"/>
            <a:chOff x="2293425" y="1498387"/>
            <a:chExt cx="926595" cy="677066"/>
          </a:xfrm>
        </p:grpSpPr>
        <p:sp>
          <p:nvSpPr>
            <p:cNvPr id="486" name="Google Shape;486;p33"/>
            <p:cNvSpPr/>
            <p:nvPr/>
          </p:nvSpPr>
          <p:spPr>
            <a:xfrm rot="5400000">
              <a:off x="2682239" y="1637672"/>
              <a:ext cx="641408" cy="434154"/>
            </a:xfrm>
            <a:prstGeom prst="curvedDownArrow">
              <a:avLst>
                <a:gd fmla="val 25000" name="adj1"/>
                <a:gd fmla="val 50000" name="adj2"/>
                <a:gd fmla="val 25000" name="adj3"/>
              </a:avLst>
            </a:prstGeom>
            <a:solidFill>
              <a:srgbClr val="6FA8D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 name="Google Shape;487;p33"/>
            <p:cNvSpPr/>
            <p:nvPr/>
          </p:nvSpPr>
          <p:spPr>
            <a:xfrm rot="-5400000">
              <a:off x="2189775" y="1602037"/>
              <a:ext cx="641400" cy="434100"/>
            </a:xfrm>
            <a:prstGeom prst="curvedDownArrow">
              <a:avLst>
                <a:gd fmla="val 25000" name="adj1"/>
                <a:gd fmla="val 50000" name="adj2"/>
                <a:gd fmla="val 25000" name="adj3"/>
              </a:avLst>
            </a:prstGeom>
            <a:solidFill>
              <a:srgbClr val="6FA8D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88" name="Google Shape;488;p33"/>
          <p:cNvSpPr txBox="1"/>
          <p:nvPr/>
        </p:nvSpPr>
        <p:spPr>
          <a:xfrm>
            <a:off x="7506018" y="1053381"/>
            <a:ext cx="8496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100"/>
              <a:t>LM</a:t>
            </a:r>
            <a:endParaRPr b="1" sz="1200"/>
          </a:p>
        </p:txBody>
      </p:sp>
      <p:cxnSp>
        <p:nvCxnSpPr>
          <p:cNvPr id="489" name="Google Shape;489;p33"/>
          <p:cNvCxnSpPr/>
          <p:nvPr/>
        </p:nvCxnSpPr>
        <p:spPr>
          <a:xfrm flipH="1">
            <a:off x="7208340" y="1432368"/>
            <a:ext cx="424200" cy="337200"/>
          </a:xfrm>
          <a:prstGeom prst="straightConnector1">
            <a:avLst/>
          </a:prstGeom>
          <a:noFill/>
          <a:ln cap="flat" cmpd="sng" w="19050">
            <a:solidFill>
              <a:srgbClr val="9900FF"/>
            </a:solidFill>
            <a:prstDash val="solid"/>
            <a:round/>
            <a:headEnd len="med" w="med" type="none"/>
            <a:tailEnd len="med" w="med" type="triangle"/>
          </a:ln>
        </p:spPr>
      </p:cxnSp>
      <p:cxnSp>
        <p:nvCxnSpPr>
          <p:cNvPr id="490" name="Google Shape;490;p33"/>
          <p:cNvCxnSpPr/>
          <p:nvPr/>
        </p:nvCxnSpPr>
        <p:spPr>
          <a:xfrm rot="10800000">
            <a:off x="7201485" y="1833322"/>
            <a:ext cx="424200" cy="337200"/>
          </a:xfrm>
          <a:prstGeom prst="straightConnector1">
            <a:avLst/>
          </a:prstGeom>
          <a:noFill/>
          <a:ln cap="flat" cmpd="sng" w="19050">
            <a:solidFill>
              <a:srgbClr val="9900FF"/>
            </a:solidFill>
            <a:prstDash val="solid"/>
            <a:round/>
            <a:headEnd len="med" w="med" type="none"/>
            <a:tailEnd len="med" w="med" type="triangle"/>
          </a:ln>
        </p:spPr>
      </p:cxnSp>
      <p:sp>
        <p:nvSpPr>
          <p:cNvPr id="491" name="Google Shape;491;p33"/>
          <p:cNvSpPr txBox="1"/>
          <p:nvPr/>
        </p:nvSpPr>
        <p:spPr>
          <a:xfrm>
            <a:off x="7506018" y="2181782"/>
            <a:ext cx="8496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100"/>
              <a:t>RM</a:t>
            </a:r>
            <a:endParaRPr b="1" sz="1100"/>
          </a:p>
        </p:txBody>
      </p:sp>
      <p:sp>
        <p:nvSpPr>
          <p:cNvPr id="492" name="Google Shape;492;p33"/>
          <p:cNvSpPr txBox="1"/>
          <p:nvPr/>
        </p:nvSpPr>
        <p:spPr>
          <a:xfrm>
            <a:off x="3268700" y="1125425"/>
            <a:ext cx="2061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t>Splitting storms!</a:t>
            </a:r>
            <a:endParaRPr b="1"/>
          </a:p>
        </p:txBody>
      </p:sp>
      <p:sp>
        <p:nvSpPr>
          <p:cNvPr id="493" name="Google Shape;493;p33"/>
          <p:cNvSpPr txBox="1"/>
          <p:nvPr/>
        </p:nvSpPr>
        <p:spPr>
          <a:xfrm>
            <a:off x="447400" y="4180750"/>
            <a:ext cx="5436000" cy="67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solidFill>
                  <a:schemeClr val="dk1"/>
                </a:solidFill>
                <a:latin typeface="Calibri"/>
                <a:ea typeface="Calibri"/>
                <a:cs typeface="Calibri"/>
                <a:sym typeface="Calibri"/>
              </a:rPr>
              <a:t>Results in two new </a:t>
            </a:r>
            <a:r>
              <a:rPr lang="en" sz="1600">
                <a:solidFill>
                  <a:schemeClr val="dk1"/>
                </a:solidFill>
                <a:latin typeface="Calibri"/>
                <a:ea typeface="Calibri"/>
                <a:cs typeface="Calibri"/>
                <a:sym typeface="Calibri"/>
              </a:rPr>
              <a:t>updrafts that are now correlated with vertical vorticity and </a:t>
            </a:r>
            <a:r>
              <a:rPr b="1" lang="en" sz="1600">
                <a:solidFill>
                  <a:schemeClr val="dk1"/>
                </a:solidFill>
                <a:latin typeface="Calibri"/>
                <a:ea typeface="Calibri"/>
                <a:cs typeface="Calibri"/>
                <a:sym typeface="Calibri"/>
              </a:rPr>
              <a:t>acquire rotation</a:t>
            </a:r>
            <a:endParaRPr/>
          </a:p>
        </p:txBody>
      </p:sp>
      <p:sp>
        <p:nvSpPr>
          <p:cNvPr id="494" name="Google Shape;494;p33"/>
          <p:cNvSpPr/>
          <p:nvPr/>
        </p:nvSpPr>
        <p:spPr>
          <a:xfrm>
            <a:off x="7603425" y="1336549"/>
            <a:ext cx="138900" cy="126300"/>
          </a:xfrm>
          <a:prstGeom prst="ellipse">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5" name="Google Shape;495;p33"/>
          <p:cNvSpPr/>
          <p:nvPr/>
        </p:nvSpPr>
        <p:spPr>
          <a:xfrm>
            <a:off x="7603425" y="2126299"/>
            <a:ext cx="138900" cy="126300"/>
          </a:xfrm>
          <a:prstGeom prst="ellipse">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96" name="Google Shape;496;p33"/>
          <p:cNvGrpSpPr/>
          <p:nvPr/>
        </p:nvGrpSpPr>
        <p:grpSpPr>
          <a:xfrm>
            <a:off x="1037364" y="1252313"/>
            <a:ext cx="950299" cy="1158024"/>
            <a:chOff x="1037364" y="1252313"/>
            <a:chExt cx="950299" cy="1158024"/>
          </a:xfrm>
        </p:grpSpPr>
        <p:grpSp>
          <p:nvGrpSpPr>
            <p:cNvPr id="497" name="Google Shape;497;p33"/>
            <p:cNvGrpSpPr/>
            <p:nvPr/>
          </p:nvGrpSpPr>
          <p:grpSpPr>
            <a:xfrm>
              <a:off x="1037364" y="1739117"/>
              <a:ext cx="920738" cy="671220"/>
              <a:chOff x="1037364" y="1739117"/>
              <a:chExt cx="920738" cy="671220"/>
            </a:xfrm>
          </p:grpSpPr>
          <p:sp>
            <p:nvSpPr>
              <p:cNvPr id="498" name="Google Shape;498;p33"/>
              <p:cNvSpPr/>
              <p:nvPr/>
            </p:nvSpPr>
            <p:spPr>
              <a:xfrm flipH="1" rot="5400000">
                <a:off x="1426502" y="1839017"/>
                <a:ext cx="631500" cy="431700"/>
              </a:xfrm>
              <a:prstGeom prst="curvedDownArrow">
                <a:avLst>
                  <a:gd fmla="val 25000" name="adj1"/>
                  <a:gd fmla="val 50000" name="adj2"/>
                  <a:gd fmla="val 25000" name="adj3"/>
                </a:avLst>
              </a:prstGeom>
              <a:solidFill>
                <a:srgbClr val="CC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9" name="Google Shape;499;p33"/>
              <p:cNvSpPr/>
              <p:nvPr/>
            </p:nvSpPr>
            <p:spPr>
              <a:xfrm flipH="1" rot="-5400000">
                <a:off x="937464" y="1878737"/>
                <a:ext cx="631500" cy="431700"/>
              </a:xfrm>
              <a:prstGeom prst="curvedDownArrow">
                <a:avLst>
                  <a:gd fmla="val 25000" name="adj1"/>
                  <a:gd fmla="val 50000" name="adj2"/>
                  <a:gd fmla="val 25000" name="adj3"/>
                </a:avLst>
              </a:prstGeom>
              <a:solidFill>
                <a:srgbClr val="CC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00" name="Google Shape;500;p33"/>
            <p:cNvSpPr/>
            <p:nvPr/>
          </p:nvSpPr>
          <p:spPr>
            <a:xfrm rot="-10511363">
              <a:off x="1108248" y="1286006"/>
              <a:ext cx="842235" cy="922435"/>
            </a:xfrm>
            <a:prstGeom prst="cloud">
              <a:avLst/>
            </a:prstGeom>
            <a:solidFill>
              <a:schemeClr val="lt1"/>
            </a:solidFill>
            <a:ln cap="flat" cmpd="sng" w="25400">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501" name="Google Shape;501;p33"/>
            <p:cNvSpPr txBox="1"/>
            <p:nvPr/>
          </p:nvSpPr>
          <p:spPr>
            <a:xfrm>
              <a:off x="1213517" y="1573648"/>
              <a:ext cx="6606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000">
                  <a:solidFill>
                    <a:srgbClr val="CC0000"/>
                  </a:solidFill>
                </a:rPr>
                <a:t>RM</a:t>
              </a:r>
              <a:endParaRPr b="1" sz="2000">
                <a:solidFill>
                  <a:srgbClr val="CC0000"/>
                </a:solidFill>
              </a:endParaRPr>
            </a:p>
          </p:txBody>
        </p:sp>
      </p:grpSp>
      <p:grpSp>
        <p:nvGrpSpPr>
          <p:cNvPr id="502" name="Google Shape;502;p33"/>
          <p:cNvGrpSpPr/>
          <p:nvPr/>
        </p:nvGrpSpPr>
        <p:grpSpPr>
          <a:xfrm>
            <a:off x="2306114" y="1011093"/>
            <a:ext cx="916596" cy="989820"/>
            <a:chOff x="2315949" y="942251"/>
            <a:chExt cx="916596" cy="989820"/>
          </a:xfrm>
        </p:grpSpPr>
        <p:sp>
          <p:nvSpPr>
            <p:cNvPr id="503" name="Google Shape;503;p33"/>
            <p:cNvSpPr/>
            <p:nvPr/>
          </p:nvSpPr>
          <p:spPr>
            <a:xfrm rot="-10511363">
              <a:off x="2353130" y="975943"/>
              <a:ext cx="842235" cy="922435"/>
            </a:xfrm>
            <a:prstGeom prst="cloud">
              <a:avLst/>
            </a:prstGeom>
            <a:solidFill>
              <a:schemeClr val="lt1"/>
            </a:solidFill>
            <a:ln cap="flat" cmpd="sng" w="25400">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504" name="Google Shape;504;p33"/>
            <p:cNvSpPr txBox="1"/>
            <p:nvPr/>
          </p:nvSpPr>
          <p:spPr>
            <a:xfrm>
              <a:off x="2463644" y="1249870"/>
              <a:ext cx="6561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000">
                  <a:solidFill>
                    <a:srgbClr val="6FA8DC"/>
                  </a:solidFill>
                </a:rPr>
                <a:t>LM</a:t>
              </a:r>
              <a:endParaRPr b="1" sz="2000">
                <a:solidFill>
                  <a:srgbClr val="6FA8DC"/>
                </a:solidFill>
              </a:endParaRPr>
            </a:p>
          </p:txBody>
        </p:sp>
      </p:grpSp>
      <p:grpSp>
        <p:nvGrpSpPr>
          <p:cNvPr id="505" name="Google Shape;505;p33"/>
          <p:cNvGrpSpPr/>
          <p:nvPr/>
        </p:nvGrpSpPr>
        <p:grpSpPr>
          <a:xfrm>
            <a:off x="3552000" y="1816925"/>
            <a:ext cx="527275" cy="729250"/>
            <a:chOff x="3315988" y="1896875"/>
            <a:chExt cx="527275" cy="729250"/>
          </a:xfrm>
        </p:grpSpPr>
        <p:sp>
          <p:nvSpPr>
            <p:cNvPr id="506" name="Google Shape;506;p33"/>
            <p:cNvSpPr/>
            <p:nvPr/>
          </p:nvSpPr>
          <p:spPr>
            <a:xfrm rot="10800000">
              <a:off x="3315988" y="2288025"/>
              <a:ext cx="499500" cy="338100"/>
            </a:xfrm>
            <a:prstGeom prst="curvedDownArrow">
              <a:avLst>
                <a:gd fmla="val 25000" name="adj1"/>
                <a:gd fmla="val 50000" name="adj2"/>
                <a:gd fmla="val 25000" name="adj3"/>
              </a:avLst>
            </a:prstGeom>
            <a:solidFill>
              <a:srgbClr val="F6B26B"/>
            </a:solidFill>
            <a:ln cap="flat" cmpd="sng" w="9525">
              <a:solidFill>
                <a:srgbClr val="F6B26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7" name="Google Shape;507;p33"/>
            <p:cNvSpPr/>
            <p:nvPr/>
          </p:nvSpPr>
          <p:spPr>
            <a:xfrm>
              <a:off x="3343763" y="1896875"/>
              <a:ext cx="499500" cy="338100"/>
            </a:xfrm>
            <a:prstGeom prst="curvedDownArrow">
              <a:avLst>
                <a:gd fmla="val 25000" name="adj1"/>
                <a:gd fmla="val 50000" name="adj2"/>
                <a:gd fmla="val 25000" name="adj3"/>
              </a:avLst>
            </a:prstGeom>
            <a:solidFill>
              <a:srgbClr val="F6B26B"/>
            </a:solidFill>
            <a:ln cap="flat" cmpd="sng" w="9525">
              <a:solidFill>
                <a:srgbClr val="F6B26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08" name="Google Shape;508;p33"/>
          <p:cNvSpPr txBox="1"/>
          <p:nvPr/>
        </p:nvSpPr>
        <p:spPr>
          <a:xfrm>
            <a:off x="1229706" y="3565400"/>
            <a:ext cx="1059600" cy="415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500">
                <a:solidFill>
                  <a:srgbClr val="9900FF"/>
                </a:solidFill>
              </a:rPr>
              <a:t>Inflow</a:t>
            </a:r>
            <a:endParaRPr b="1" sz="1300">
              <a:solidFill>
                <a:srgbClr val="9900FF"/>
              </a:solidFill>
            </a:endParaRPr>
          </a:p>
        </p:txBody>
      </p:sp>
      <p:sp>
        <p:nvSpPr>
          <p:cNvPr id="509" name="Google Shape;509;p33"/>
          <p:cNvSpPr/>
          <p:nvPr/>
        </p:nvSpPr>
        <p:spPr>
          <a:xfrm>
            <a:off x="1085050" y="3099025"/>
            <a:ext cx="456000" cy="989950"/>
          </a:xfrm>
          <a:custGeom>
            <a:rect b="b" l="l" r="r" t="t"/>
            <a:pathLst>
              <a:path extrusionOk="0" h="39598" w="18240">
                <a:moveTo>
                  <a:pt x="0" y="39598"/>
                </a:moveTo>
                <a:cubicBezTo>
                  <a:pt x="2726" y="36011"/>
                  <a:pt x="13343" y="24677"/>
                  <a:pt x="16356" y="18077"/>
                </a:cubicBezTo>
                <a:cubicBezTo>
                  <a:pt x="19369" y="11477"/>
                  <a:pt x="17791" y="3013"/>
                  <a:pt x="18078" y="0"/>
                </a:cubicBezTo>
              </a:path>
            </a:pathLst>
          </a:custGeom>
          <a:noFill/>
          <a:ln cap="flat" cmpd="sng" w="28575">
            <a:solidFill>
              <a:srgbClr val="9900FF"/>
            </a:solidFill>
            <a:prstDash val="solid"/>
            <a:round/>
            <a:headEnd len="med" w="med" type="none"/>
            <a:tailEnd len="med" w="med" type="triangle"/>
          </a:ln>
        </p:spPr>
      </p:sp>
      <p:sp>
        <p:nvSpPr>
          <p:cNvPr id="510" name="Google Shape;510;p33"/>
          <p:cNvSpPr/>
          <p:nvPr/>
        </p:nvSpPr>
        <p:spPr>
          <a:xfrm>
            <a:off x="2830359" y="2658877"/>
            <a:ext cx="1172875" cy="228950"/>
          </a:xfrm>
          <a:custGeom>
            <a:rect b="b" l="l" r="r" t="t"/>
            <a:pathLst>
              <a:path extrusionOk="0" h="9158" w="46915">
                <a:moveTo>
                  <a:pt x="46915" y="5165"/>
                </a:moveTo>
                <a:cubicBezTo>
                  <a:pt x="42037" y="5811"/>
                  <a:pt x="25466" y="9900"/>
                  <a:pt x="17647" y="9039"/>
                </a:cubicBezTo>
                <a:cubicBezTo>
                  <a:pt x="9828" y="8178"/>
                  <a:pt x="2941" y="1507"/>
                  <a:pt x="0" y="0"/>
                </a:cubicBezTo>
              </a:path>
            </a:pathLst>
          </a:custGeom>
          <a:noFill/>
          <a:ln cap="flat" cmpd="sng" w="28575">
            <a:solidFill>
              <a:srgbClr val="9900FF"/>
            </a:solidFill>
            <a:prstDash val="solid"/>
            <a:round/>
            <a:headEnd len="med" w="med" type="none"/>
            <a:tailEnd len="med" w="med" type="triangle"/>
          </a:ln>
        </p:spPr>
      </p:sp>
      <p:sp>
        <p:nvSpPr>
          <p:cNvPr id="511" name="Google Shape;511;p33"/>
          <p:cNvSpPr txBox="1"/>
          <p:nvPr/>
        </p:nvSpPr>
        <p:spPr>
          <a:xfrm>
            <a:off x="2983140" y="2840215"/>
            <a:ext cx="1059600" cy="415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500">
                <a:solidFill>
                  <a:srgbClr val="9900FF"/>
                </a:solidFill>
              </a:rPr>
              <a:t>Inflow</a:t>
            </a:r>
            <a:endParaRPr b="1" sz="1300">
              <a:solidFill>
                <a:srgbClr val="9900FF"/>
              </a:solidFill>
            </a:endParaRPr>
          </a:p>
        </p:txBody>
      </p:sp>
      <p:cxnSp>
        <p:nvCxnSpPr>
          <p:cNvPr id="512" name="Google Shape;512;p33"/>
          <p:cNvCxnSpPr/>
          <p:nvPr/>
        </p:nvCxnSpPr>
        <p:spPr>
          <a:xfrm rot="10800000">
            <a:off x="1508402" y="2215968"/>
            <a:ext cx="0" cy="820800"/>
          </a:xfrm>
          <a:prstGeom prst="straightConnector1">
            <a:avLst/>
          </a:prstGeom>
          <a:noFill/>
          <a:ln cap="flat" cmpd="sng" w="38100">
            <a:solidFill>
              <a:schemeClr val="dk1"/>
            </a:solidFill>
            <a:prstDash val="solid"/>
            <a:round/>
            <a:headEnd len="med" w="med" type="none"/>
            <a:tailEnd len="med" w="med" type="triangle"/>
          </a:ln>
        </p:spPr>
      </p:cxnSp>
      <p:cxnSp>
        <p:nvCxnSpPr>
          <p:cNvPr id="513" name="Google Shape;513;p33"/>
          <p:cNvCxnSpPr/>
          <p:nvPr/>
        </p:nvCxnSpPr>
        <p:spPr>
          <a:xfrm rot="10800000">
            <a:off x="2813688" y="1863019"/>
            <a:ext cx="10500" cy="826800"/>
          </a:xfrm>
          <a:prstGeom prst="straightConnector1">
            <a:avLst/>
          </a:prstGeom>
          <a:noFill/>
          <a:ln cap="flat" cmpd="sng" w="38100">
            <a:solidFill>
              <a:schemeClr val="dk1"/>
            </a:solidFill>
            <a:prstDash val="solid"/>
            <a:round/>
            <a:headEnd len="med" w="med" type="none"/>
            <a:tailEnd len="med" w="med" type="triangle"/>
          </a:ln>
        </p:spPr>
      </p:cxnSp>
      <p:cxnSp>
        <p:nvCxnSpPr>
          <p:cNvPr id="514" name="Google Shape;514;p33"/>
          <p:cNvCxnSpPr/>
          <p:nvPr/>
        </p:nvCxnSpPr>
        <p:spPr>
          <a:xfrm>
            <a:off x="6429775" y="809125"/>
            <a:ext cx="0" cy="1402200"/>
          </a:xfrm>
          <a:prstGeom prst="straightConnector1">
            <a:avLst/>
          </a:prstGeom>
          <a:noFill/>
          <a:ln cap="flat" cmpd="sng" w="9525">
            <a:solidFill>
              <a:srgbClr val="595959"/>
            </a:solidFill>
            <a:prstDash val="dot"/>
            <a:round/>
            <a:headEnd len="med" w="med" type="none"/>
            <a:tailEnd len="med" w="med" type="none"/>
          </a:ln>
        </p:spPr>
      </p:cxnSp>
      <p:cxnSp>
        <p:nvCxnSpPr>
          <p:cNvPr id="515" name="Google Shape;515;p33"/>
          <p:cNvCxnSpPr/>
          <p:nvPr/>
        </p:nvCxnSpPr>
        <p:spPr>
          <a:xfrm rot="10800000">
            <a:off x="6168650" y="1783475"/>
            <a:ext cx="2891100" cy="0"/>
          </a:xfrm>
          <a:prstGeom prst="straightConnector1">
            <a:avLst/>
          </a:prstGeom>
          <a:noFill/>
          <a:ln cap="flat" cmpd="sng" w="9525">
            <a:solidFill>
              <a:srgbClr val="595959"/>
            </a:solidFill>
            <a:prstDash val="dot"/>
            <a:round/>
            <a:headEnd len="med" w="med" type="none"/>
            <a:tailEnd len="med" w="med" type="none"/>
          </a:ln>
        </p:spPr>
      </p:cxnSp>
      <p:cxnSp>
        <p:nvCxnSpPr>
          <p:cNvPr id="516" name="Google Shape;516;p33"/>
          <p:cNvCxnSpPr/>
          <p:nvPr/>
        </p:nvCxnSpPr>
        <p:spPr>
          <a:xfrm>
            <a:off x="6544021" y="1785327"/>
            <a:ext cx="1905900" cy="0"/>
          </a:xfrm>
          <a:prstGeom prst="straightConnector1">
            <a:avLst/>
          </a:prstGeom>
          <a:noFill/>
          <a:ln cap="flat" cmpd="sng" w="19050">
            <a:solidFill>
              <a:schemeClr val="dk1"/>
            </a:solidFill>
            <a:prstDash val="solid"/>
            <a:round/>
            <a:headEnd len="med" w="med" type="none"/>
            <a:tailEnd len="med" w="med" type="none"/>
          </a:ln>
        </p:spPr>
      </p:cxnSp>
      <p:cxnSp>
        <p:nvCxnSpPr>
          <p:cNvPr id="517" name="Google Shape;517;p33"/>
          <p:cNvCxnSpPr/>
          <p:nvPr/>
        </p:nvCxnSpPr>
        <p:spPr>
          <a:xfrm rot="10800000">
            <a:off x="7186593" y="1132920"/>
            <a:ext cx="0" cy="669600"/>
          </a:xfrm>
          <a:prstGeom prst="straightConnector1">
            <a:avLst/>
          </a:prstGeom>
          <a:noFill/>
          <a:ln cap="flat" cmpd="sng" w="19050">
            <a:solidFill>
              <a:srgbClr val="FF9900"/>
            </a:solidFill>
            <a:prstDash val="dash"/>
            <a:round/>
            <a:headEnd len="med" w="med" type="none"/>
            <a:tailEnd len="med" w="med" type="stealth"/>
          </a:ln>
        </p:spPr>
      </p:cxnSp>
      <p:sp>
        <p:nvSpPr>
          <p:cNvPr id="518" name="Google Shape;518;p33"/>
          <p:cNvSpPr txBox="1"/>
          <p:nvPr/>
        </p:nvSpPr>
        <p:spPr>
          <a:xfrm rot="4292">
            <a:off x="6995112" y="777214"/>
            <a:ext cx="480600" cy="307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a:solidFill>
                  <a:srgbClr val="FF9900"/>
                </a:solidFill>
                <a:latin typeface="Calibri"/>
                <a:ea typeface="Calibri"/>
                <a:cs typeface="Calibri"/>
                <a:sym typeface="Calibri"/>
              </a:rPr>
              <a:t>ω</a:t>
            </a:r>
            <a:r>
              <a:rPr baseline="-25000" lang="en">
                <a:solidFill>
                  <a:srgbClr val="FF9900"/>
                </a:solidFill>
                <a:latin typeface="Calibri"/>
                <a:ea typeface="Calibri"/>
                <a:cs typeface="Calibri"/>
                <a:sym typeface="Calibri"/>
              </a:rPr>
              <a:t>h</a:t>
            </a:r>
            <a:endParaRPr>
              <a:solidFill>
                <a:srgbClr val="FF9900"/>
              </a:solidFill>
              <a:latin typeface="Calibri"/>
              <a:ea typeface="Calibri"/>
              <a:cs typeface="Calibri"/>
              <a:sym typeface="Calibri"/>
            </a:endParaRPr>
          </a:p>
        </p:txBody>
      </p:sp>
      <p:sp>
        <p:nvSpPr>
          <p:cNvPr id="519" name="Google Shape;519;p33"/>
          <p:cNvSpPr txBox="1"/>
          <p:nvPr/>
        </p:nvSpPr>
        <p:spPr>
          <a:xfrm>
            <a:off x="6828716" y="1958508"/>
            <a:ext cx="782100" cy="46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solidFill>
                  <a:srgbClr val="9900FF"/>
                </a:solidFill>
              </a:rPr>
              <a:t>Inflow</a:t>
            </a:r>
            <a:endParaRPr b="1" sz="1000">
              <a:solidFill>
                <a:srgbClr val="9900FF"/>
              </a:solidFill>
            </a:endParaRPr>
          </a:p>
          <a:p>
            <a:pPr indent="0" lvl="0" marL="0" rtl="0" algn="ctr">
              <a:spcBef>
                <a:spcPts val="0"/>
              </a:spcBef>
              <a:spcAft>
                <a:spcPts val="0"/>
              </a:spcAft>
              <a:buNone/>
            </a:pPr>
            <a:r>
              <a:rPr b="1" lang="en" sz="800">
                <a:solidFill>
                  <a:srgbClr val="9900FF"/>
                </a:solidFill>
              </a:rPr>
              <a:t>(SR winds)</a:t>
            </a:r>
            <a:endParaRPr b="1" sz="800">
              <a:solidFill>
                <a:srgbClr val="9900FF"/>
              </a:solidFill>
            </a:endParaRPr>
          </a:p>
        </p:txBody>
      </p:sp>
      <p:sp>
        <p:nvSpPr>
          <p:cNvPr id="520" name="Google Shape;520;p33"/>
          <p:cNvSpPr/>
          <p:nvPr/>
        </p:nvSpPr>
        <p:spPr>
          <a:xfrm rot="3363149">
            <a:off x="6926130" y="1280684"/>
            <a:ext cx="509370" cy="390427"/>
          </a:xfrm>
          <a:custGeom>
            <a:rect b="b" l="l" r="r" t="t"/>
            <a:pathLst>
              <a:path extrusionOk="0" h="15618" w="20376">
                <a:moveTo>
                  <a:pt x="0" y="8842"/>
                </a:moveTo>
                <a:cubicBezTo>
                  <a:pt x="0" y="5460"/>
                  <a:pt x="1758" y="-487"/>
                  <a:pt x="5094" y="69"/>
                </a:cubicBezTo>
                <a:cubicBezTo>
                  <a:pt x="7331" y="442"/>
                  <a:pt x="9355" y="2680"/>
                  <a:pt x="9905" y="4880"/>
                </a:cubicBezTo>
                <a:cubicBezTo>
                  <a:pt x="10409" y="6895"/>
                  <a:pt x="8020" y="9691"/>
                  <a:pt x="5943" y="9691"/>
                </a:cubicBezTo>
                <a:cubicBezTo>
                  <a:pt x="4056" y="9691"/>
                  <a:pt x="4470" y="5210"/>
                  <a:pt x="5943" y="4031"/>
                </a:cubicBezTo>
                <a:cubicBezTo>
                  <a:pt x="7663" y="2655"/>
                  <a:pt x="10564" y="1766"/>
                  <a:pt x="12452" y="2899"/>
                </a:cubicBezTo>
                <a:cubicBezTo>
                  <a:pt x="15277" y="4594"/>
                  <a:pt x="16411" y="9696"/>
                  <a:pt x="14716" y="12521"/>
                </a:cubicBezTo>
                <a:cubicBezTo>
                  <a:pt x="13745" y="14139"/>
                  <a:pt x="10103" y="14091"/>
                  <a:pt x="9056" y="12521"/>
                </a:cubicBezTo>
                <a:cubicBezTo>
                  <a:pt x="8344" y="11453"/>
                  <a:pt x="9442" y="9886"/>
                  <a:pt x="10188" y="8842"/>
                </a:cubicBezTo>
                <a:cubicBezTo>
                  <a:pt x="11630" y="6823"/>
                  <a:pt x="16436" y="5490"/>
                  <a:pt x="17546" y="7710"/>
                </a:cubicBezTo>
                <a:cubicBezTo>
                  <a:pt x="18734" y="10086"/>
                  <a:pt x="17407" y="16945"/>
                  <a:pt x="15282" y="15351"/>
                </a:cubicBezTo>
                <a:cubicBezTo>
                  <a:pt x="13018" y="13653"/>
                  <a:pt x="17691" y="9454"/>
                  <a:pt x="20376" y="8559"/>
                </a:cubicBezTo>
              </a:path>
            </a:pathLst>
          </a:custGeom>
          <a:noFill/>
          <a:ln cap="flat" cmpd="sng" w="9525">
            <a:solidFill>
              <a:srgbClr val="FF0000"/>
            </a:solidFill>
            <a:prstDash val="solid"/>
            <a:round/>
            <a:headEnd len="med" w="med" type="none"/>
            <a:tailEnd len="med" w="med" type="none"/>
          </a:ln>
        </p:spPr>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5" name="Shape 525"/>
        <p:cNvGrpSpPr/>
        <p:nvPr/>
      </p:nvGrpSpPr>
      <p:grpSpPr>
        <a:xfrm>
          <a:off x="0" y="0"/>
          <a:ext cx="0" cy="0"/>
          <a:chOff x="0" y="0"/>
          <a:chExt cx="0" cy="0"/>
        </a:xfrm>
      </p:grpSpPr>
      <p:sp>
        <p:nvSpPr>
          <p:cNvPr id="526" name="Google Shape;526;p34"/>
          <p:cNvSpPr txBox="1"/>
          <p:nvPr/>
        </p:nvSpPr>
        <p:spPr>
          <a:xfrm>
            <a:off x="1007850" y="30425"/>
            <a:ext cx="7128300" cy="892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300" u="sng">
                <a:solidFill>
                  <a:schemeClr val="dk1"/>
                </a:solidFill>
                <a:latin typeface="Calibri"/>
                <a:ea typeface="Calibri"/>
                <a:cs typeface="Calibri"/>
                <a:sym typeface="Calibri"/>
              </a:rPr>
              <a:t>Non-Linear Feedback Process Begins!</a:t>
            </a:r>
            <a:endParaRPr b="1" sz="2300" u="sng">
              <a:solidFill>
                <a:schemeClr val="dk1"/>
              </a:solidFill>
            </a:endParaRPr>
          </a:p>
          <a:p>
            <a:pPr indent="0" lvl="0" marL="0" rtl="0" algn="ctr">
              <a:spcBef>
                <a:spcPts val="0"/>
              </a:spcBef>
              <a:spcAft>
                <a:spcPts val="0"/>
              </a:spcAft>
              <a:buNone/>
            </a:pPr>
            <a:r>
              <a:t/>
            </a:r>
            <a:endParaRPr b="1" sz="2300" u="sng">
              <a:latin typeface="Calibri"/>
              <a:ea typeface="Calibri"/>
              <a:cs typeface="Calibri"/>
              <a:sym typeface="Calibri"/>
            </a:endParaRPr>
          </a:p>
        </p:txBody>
      </p:sp>
      <p:sp>
        <p:nvSpPr>
          <p:cNvPr id="527" name="Google Shape;527;p34"/>
          <p:cNvSpPr/>
          <p:nvPr/>
        </p:nvSpPr>
        <p:spPr>
          <a:xfrm>
            <a:off x="565350" y="1330187"/>
            <a:ext cx="3625650" cy="2494175"/>
          </a:xfrm>
          <a:custGeom>
            <a:rect b="b" l="l" r="r" t="t"/>
            <a:pathLst>
              <a:path extrusionOk="0" h="99767" w="145026">
                <a:moveTo>
                  <a:pt x="0" y="99767"/>
                </a:moveTo>
                <a:cubicBezTo>
                  <a:pt x="6330" y="95698"/>
                  <a:pt x="31267" y="89218"/>
                  <a:pt x="37980" y="75350"/>
                </a:cubicBezTo>
                <a:cubicBezTo>
                  <a:pt x="44693" y="61482"/>
                  <a:pt x="32670" y="28820"/>
                  <a:pt x="40279" y="16558"/>
                </a:cubicBezTo>
                <a:cubicBezTo>
                  <a:pt x="47888" y="4296"/>
                  <a:pt x="74712" y="-3751"/>
                  <a:pt x="83635" y="1778"/>
                </a:cubicBezTo>
                <a:cubicBezTo>
                  <a:pt x="92558" y="7307"/>
                  <a:pt x="83584" y="45349"/>
                  <a:pt x="93816" y="49731"/>
                </a:cubicBezTo>
                <a:cubicBezTo>
                  <a:pt x="104048" y="54114"/>
                  <a:pt x="136491" y="31683"/>
                  <a:pt x="145026" y="28073"/>
                </a:cubicBezTo>
              </a:path>
            </a:pathLst>
          </a:custGeom>
          <a:noFill/>
          <a:ln cap="flat" cmpd="sng" w="19050">
            <a:solidFill>
              <a:srgbClr val="FF9900"/>
            </a:solidFill>
            <a:prstDash val="dash"/>
            <a:round/>
            <a:headEnd len="med" w="med" type="none"/>
            <a:tailEnd len="med" w="med" type="triangle"/>
          </a:ln>
        </p:spPr>
      </p:sp>
      <p:sp>
        <p:nvSpPr>
          <p:cNvPr id="528" name="Google Shape;528;p34"/>
          <p:cNvSpPr txBox="1"/>
          <p:nvPr/>
        </p:nvSpPr>
        <p:spPr>
          <a:xfrm>
            <a:off x="257725" y="4028350"/>
            <a:ext cx="8729400" cy="67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solidFill>
                  <a:schemeClr val="dk1"/>
                </a:solidFill>
                <a:latin typeface="Calibri"/>
                <a:ea typeface="Calibri"/>
                <a:cs typeface="Calibri"/>
                <a:sym typeface="Calibri"/>
              </a:rPr>
              <a:t>New updrafts stretch vorticity </a:t>
            </a:r>
            <a:r>
              <a:rPr b="1" lang="en" sz="1600">
                <a:solidFill>
                  <a:schemeClr val="dk1"/>
                </a:solidFill>
                <a:latin typeface="Calibri"/>
                <a:ea typeface="Calibri"/>
                <a:cs typeface="Calibri"/>
                <a:sym typeface="Calibri"/>
              </a:rPr>
              <a:t>→ </a:t>
            </a:r>
            <a:r>
              <a:rPr lang="en" sz="1600">
                <a:solidFill>
                  <a:schemeClr val="dk1"/>
                </a:solidFill>
                <a:latin typeface="Calibri"/>
                <a:ea typeface="Calibri"/>
                <a:cs typeface="Calibri"/>
                <a:sym typeface="Calibri"/>
              </a:rPr>
              <a:t>strengthen vorticity </a:t>
            </a:r>
            <a:r>
              <a:rPr b="1" lang="en" sz="1600">
                <a:solidFill>
                  <a:schemeClr val="dk1"/>
                </a:solidFill>
                <a:latin typeface="Calibri"/>
                <a:ea typeface="Calibri"/>
                <a:cs typeface="Calibri"/>
                <a:sym typeface="Calibri"/>
              </a:rPr>
              <a:t>→  </a:t>
            </a:r>
            <a:r>
              <a:rPr lang="en" sz="1600">
                <a:solidFill>
                  <a:schemeClr val="dk1"/>
                </a:solidFill>
                <a:latin typeface="Calibri"/>
                <a:ea typeface="Calibri"/>
                <a:cs typeface="Calibri"/>
                <a:sym typeface="Calibri"/>
              </a:rPr>
              <a:t>strengthen the updrafts </a:t>
            </a:r>
            <a:r>
              <a:rPr b="1" lang="en" sz="1600">
                <a:solidFill>
                  <a:schemeClr val="dk1"/>
                </a:solidFill>
                <a:latin typeface="Calibri"/>
                <a:ea typeface="Calibri"/>
                <a:cs typeface="Calibri"/>
                <a:sym typeface="Calibri"/>
              </a:rPr>
              <a:t>→ </a:t>
            </a:r>
            <a:r>
              <a:rPr lang="en" sz="1600">
                <a:solidFill>
                  <a:schemeClr val="dk1"/>
                </a:solidFill>
                <a:latin typeface="Calibri"/>
                <a:ea typeface="Calibri"/>
                <a:cs typeface="Calibri"/>
                <a:sym typeface="Calibri"/>
              </a:rPr>
              <a:t>stronger stretching </a:t>
            </a:r>
            <a:r>
              <a:rPr b="1" lang="en" sz="1600">
                <a:solidFill>
                  <a:schemeClr val="dk1"/>
                </a:solidFill>
                <a:latin typeface="Calibri"/>
                <a:ea typeface="Calibri"/>
                <a:cs typeface="Calibri"/>
                <a:sym typeface="Calibri"/>
              </a:rPr>
              <a:t>→ </a:t>
            </a:r>
            <a:r>
              <a:rPr lang="en" sz="1600">
                <a:solidFill>
                  <a:schemeClr val="dk1"/>
                </a:solidFill>
                <a:latin typeface="Calibri"/>
                <a:ea typeface="Calibri"/>
                <a:cs typeface="Calibri"/>
                <a:sym typeface="Calibri"/>
              </a:rPr>
              <a:t>stronger vacuums </a:t>
            </a:r>
            <a:r>
              <a:rPr b="1" lang="en" sz="1600">
                <a:solidFill>
                  <a:schemeClr val="dk1"/>
                </a:solidFill>
                <a:latin typeface="Calibri"/>
                <a:ea typeface="Calibri"/>
                <a:cs typeface="Calibri"/>
                <a:sym typeface="Calibri"/>
              </a:rPr>
              <a:t>→ </a:t>
            </a:r>
            <a:r>
              <a:rPr lang="en" sz="1600">
                <a:solidFill>
                  <a:schemeClr val="dk1"/>
                </a:solidFill>
                <a:latin typeface="Calibri"/>
                <a:ea typeface="Calibri"/>
                <a:cs typeface="Calibri"/>
                <a:sym typeface="Calibri"/>
              </a:rPr>
              <a:t>stronger updrafts</a:t>
            </a:r>
            <a:r>
              <a:rPr b="1" lang="en" sz="1600">
                <a:solidFill>
                  <a:schemeClr val="dk1"/>
                </a:solidFill>
                <a:latin typeface="Calibri"/>
                <a:ea typeface="Calibri"/>
                <a:cs typeface="Calibri"/>
                <a:sym typeface="Calibri"/>
              </a:rPr>
              <a:t> … non-linear feedback process!  </a:t>
            </a:r>
            <a:endParaRPr/>
          </a:p>
        </p:txBody>
      </p:sp>
      <p:sp>
        <p:nvSpPr>
          <p:cNvPr id="529" name="Google Shape;529;p34"/>
          <p:cNvSpPr/>
          <p:nvPr/>
        </p:nvSpPr>
        <p:spPr>
          <a:xfrm>
            <a:off x="3895039" y="1086900"/>
            <a:ext cx="1699800" cy="193500"/>
          </a:xfrm>
          <a:prstGeom prst="rightArrow">
            <a:avLst>
              <a:gd fmla="val 35401" name="adj1"/>
              <a:gd fmla="val 85244" name="adj2"/>
            </a:avLst>
          </a:prstGeom>
          <a:solidFill>
            <a:srgbClr val="D9D9D9"/>
          </a:solidFill>
          <a:ln cap="flat" cmpd="sng" w="28575">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0" name="Google Shape;530;p34"/>
          <p:cNvSpPr/>
          <p:nvPr/>
        </p:nvSpPr>
        <p:spPr>
          <a:xfrm rot="10800000">
            <a:off x="3717139" y="1280400"/>
            <a:ext cx="1699800" cy="193500"/>
          </a:xfrm>
          <a:prstGeom prst="rightArrow">
            <a:avLst>
              <a:gd fmla="val 35401" name="adj1"/>
              <a:gd fmla="val 85244" name="adj2"/>
            </a:avLst>
          </a:prstGeom>
          <a:solidFill>
            <a:srgbClr val="D9D9D9"/>
          </a:solidFill>
          <a:ln cap="flat" cmpd="sng" w="28575">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 name="Google Shape;531;p34"/>
          <p:cNvSpPr/>
          <p:nvPr/>
        </p:nvSpPr>
        <p:spPr>
          <a:xfrm>
            <a:off x="5184046" y="1101587"/>
            <a:ext cx="3625650" cy="2494175"/>
          </a:xfrm>
          <a:custGeom>
            <a:rect b="b" l="l" r="r" t="t"/>
            <a:pathLst>
              <a:path extrusionOk="0" h="99767" w="145026">
                <a:moveTo>
                  <a:pt x="0" y="99767"/>
                </a:moveTo>
                <a:cubicBezTo>
                  <a:pt x="6330" y="95698"/>
                  <a:pt x="31267" y="89218"/>
                  <a:pt x="37980" y="75350"/>
                </a:cubicBezTo>
                <a:cubicBezTo>
                  <a:pt x="44693" y="61482"/>
                  <a:pt x="32670" y="28820"/>
                  <a:pt x="40279" y="16558"/>
                </a:cubicBezTo>
                <a:cubicBezTo>
                  <a:pt x="47888" y="4296"/>
                  <a:pt x="74712" y="-3751"/>
                  <a:pt x="83635" y="1778"/>
                </a:cubicBezTo>
                <a:cubicBezTo>
                  <a:pt x="92558" y="7307"/>
                  <a:pt x="83584" y="45349"/>
                  <a:pt x="93816" y="49731"/>
                </a:cubicBezTo>
                <a:cubicBezTo>
                  <a:pt x="104048" y="54114"/>
                  <a:pt x="136491" y="31683"/>
                  <a:pt x="145026" y="28073"/>
                </a:cubicBezTo>
              </a:path>
            </a:pathLst>
          </a:custGeom>
          <a:noFill/>
          <a:ln cap="flat" cmpd="sng" w="19050">
            <a:solidFill>
              <a:srgbClr val="FF9900"/>
            </a:solidFill>
            <a:prstDash val="dash"/>
            <a:round/>
            <a:headEnd len="med" w="med" type="none"/>
            <a:tailEnd len="med" w="med" type="triangle"/>
          </a:ln>
        </p:spPr>
      </p:sp>
      <p:cxnSp>
        <p:nvCxnSpPr>
          <p:cNvPr id="532" name="Google Shape;532;p34"/>
          <p:cNvCxnSpPr/>
          <p:nvPr/>
        </p:nvCxnSpPr>
        <p:spPr>
          <a:xfrm rot="10800000">
            <a:off x="6098273" y="1940794"/>
            <a:ext cx="10500" cy="826800"/>
          </a:xfrm>
          <a:prstGeom prst="straightConnector1">
            <a:avLst/>
          </a:prstGeom>
          <a:noFill/>
          <a:ln cap="flat" cmpd="sng" w="38100">
            <a:solidFill>
              <a:schemeClr val="dk1"/>
            </a:solidFill>
            <a:prstDash val="solid"/>
            <a:round/>
            <a:headEnd len="med" w="med" type="none"/>
            <a:tailEnd len="med" w="med" type="triangle"/>
          </a:ln>
        </p:spPr>
      </p:cxnSp>
      <p:cxnSp>
        <p:nvCxnSpPr>
          <p:cNvPr id="533" name="Google Shape;533;p34"/>
          <p:cNvCxnSpPr/>
          <p:nvPr/>
        </p:nvCxnSpPr>
        <p:spPr>
          <a:xfrm rot="10800000">
            <a:off x="7387695" y="1681381"/>
            <a:ext cx="10500" cy="826800"/>
          </a:xfrm>
          <a:prstGeom prst="straightConnector1">
            <a:avLst/>
          </a:prstGeom>
          <a:noFill/>
          <a:ln cap="flat" cmpd="sng" w="38100">
            <a:solidFill>
              <a:schemeClr val="dk1"/>
            </a:solidFill>
            <a:prstDash val="solid"/>
            <a:round/>
            <a:headEnd len="med" w="med" type="none"/>
            <a:tailEnd len="med" w="med" type="triangle"/>
          </a:ln>
        </p:spPr>
      </p:cxnSp>
      <p:pic>
        <p:nvPicPr>
          <p:cNvPr id="534" name="Google Shape;534;p34"/>
          <p:cNvPicPr preferRelativeResize="0"/>
          <p:nvPr/>
        </p:nvPicPr>
        <p:blipFill>
          <a:blip r:embed="rId3">
            <a:alphaModFix/>
          </a:blip>
          <a:stretch>
            <a:fillRect/>
          </a:stretch>
        </p:blipFill>
        <p:spPr>
          <a:xfrm flipH="1">
            <a:off x="7042615" y="520927"/>
            <a:ext cx="756225" cy="1198374"/>
          </a:xfrm>
          <a:prstGeom prst="rect">
            <a:avLst/>
          </a:prstGeom>
          <a:noFill/>
          <a:ln>
            <a:noFill/>
          </a:ln>
        </p:spPr>
      </p:pic>
      <p:pic>
        <p:nvPicPr>
          <p:cNvPr id="535" name="Google Shape;535;p34"/>
          <p:cNvPicPr preferRelativeResize="0"/>
          <p:nvPr/>
        </p:nvPicPr>
        <p:blipFill>
          <a:blip r:embed="rId3">
            <a:alphaModFix/>
          </a:blip>
          <a:stretch>
            <a:fillRect/>
          </a:stretch>
        </p:blipFill>
        <p:spPr>
          <a:xfrm flipH="1">
            <a:off x="5774576" y="754427"/>
            <a:ext cx="756225" cy="1198374"/>
          </a:xfrm>
          <a:prstGeom prst="rect">
            <a:avLst/>
          </a:prstGeom>
          <a:noFill/>
          <a:ln>
            <a:noFill/>
          </a:ln>
        </p:spPr>
      </p:pic>
      <p:grpSp>
        <p:nvGrpSpPr>
          <p:cNvPr id="536" name="Google Shape;536;p34"/>
          <p:cNvGrpSpPr/>
          <p:nvPr/>
        </p:nvGrpSpPr>
        <p:grpSpPr>
          <a:xfrm>
            <a:off x="1037364" y="1252313"/>
            <a:ext cx="950299" cy="1158024"/>
            <a:chOff x="1037364" y="1252313"/>
            <a:chExt cx="950299" cy="1158024"/>
          </a:xfrm>
        </p:grpSpPr>
        <p:grpSp>
          <p:nvGrpSpPr>
            <p:cNvPr id="537" name="Google Shape;537;p34"/>
            <p:cNvGrpSpPr/>
            <p:nvPr/>
          </p:nvGrpSpPr>
          <p:grpSpPr>
            <a:xfrm>
              <a:off x="1037364" y="1739117"/>
              <a:ext cx="920738" cy="671220"/>
              <a:chOff x="1037364" y="1739117"/>
              <a:chExt cx="920738" cy="671220"/>
            </a:xfrm>
          </p:grpSpPr>
          <p:sp>
            <p:nvSpPr>
              <p:cNvPr id="538" name="Google Shape;538;p34"/>
              <p:cNvSpPr/>
              <p:nvPr/>
            </p:nvSpPr>
            <p:spPr>
              <a:xfrm flipH="1" rot="5400000">
                <a:off x="1426502" y="1839017"/>
                <a:ext cx="631500" cy="431700"/>
              </a:xfrm>
              <a:prstGeom prst="curvedDownArrow">
                <a:avLst>
                  <a:gd fmla="val 25000" name="adj1"/>
                  <a:gd fmla="val 50000" name="adj2"/>
                  <a:gd fmla="val 25000" name="adj3"/>
                </a:avLst>
              </a:prstGeom>
              <a:solidFill>
                <a:srgbClr val="CC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9" name="Google Shape;539;p34"/>
              <p:cNvSpPr/>
              <p:nvPr/>
            </p:nvSpPr>
            <p:spPr>
              <a:xfrm flipH="1" rot="-5400000">
                <a:off x="937464" y="1878737"/>
                <a:ext cx="631500" cy="431700"/>
              </a:xfrm>
              <a:prstGeom prst="curvedDownArrow">
                <a:avLst>
                  <a:gd fmla="val 25000" name="adj1"/>
                  <a:gd fmla="val 50000" name="adj2"/>
                  <a:gd fmla="val 25000" name="adj3"/>
                </a:avLst>
              </a:prstGeom>
              <a:solidFill>
                <a:srgbClr val="CC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40" name="Google Shape;540;p34"/>
            <p:cNvSpPr/>
            <p:nvPr/>
          </p:nvSpPr>
          <p:spPr>
            <a:xfrm rot="-10511363">
              <a:off x="1108248" y="1286006"/>
              <a:ext cx="842235" cy="922435"/>
            </a:xfrm>
            <a:prstGeom prst="cloud">
              <a:avLst/>
            </a:prstGeom>
            <a:solidFill>
              <a:schemeClr val="lt1"/>
            </a:solidFill>
            <a:ln cap="flat" cmpd="sng" w="25400">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541" name="Google Shape;541;p34"/>
            <p:cNvSpPr txBox="1"/>
            <p:nvPr/>
          </p:nvSpPr>
          <p:spPr>
            <a:xfrm>
              <a:off x="1213517" y="1573648"/>
              <a:ext cx="6606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000">
                  <a:solidFill>
                    <a:srgbClr val="CC0000"/>
                  </a:solidFill>
                </a:rPr>
                <a:t>RM</a:t>
              </a:r>
              <a:endParaRPr b="1" sz="2000">
                <a:solidFill>
                  <a:srgbClr val="CC0000"/>
                </a:solidFill>
              </a:endParaRPr>
            </a:p>
          </p:txBody>
        </p:sp>
      </p:grpSp>
      <p:grpSp>
        <p:nvGrpSpPr>
          <p:cNvPr id="542" name="Google Shape;542;p34"/>
          <p:cNvGrpSpPr/>
          <p:nvPr/>
        </p:nvGrpSpPr>
        <p:grpSpPr>
          <a:xfrm>
            <a:off x="2293425" y="1498387"/>
            <a:ext cx="926595" cy="677058"/>
            <a:chOff x="2293425" y="1498387"/>
            <a:chExt cx="926595" cy="677058"/>
          </a:xfrm>
        </p:grpSpPr>
        <p:sp>
          <p:nvSpPr>
            <p:cNvPr id="543" name="Google Shape;543;p34"/>
            <p:cNvSpPr/>
            <p:nvPr/>
          </p:nvSpPr>
          <p:spPr>
            <a:xfrm rot="5400000">
              <a:off x="2682270" y="1637695"/>
              <a:ext cx="641400" cy="434100"/>
            </a:xfrm>
            <a:prstGeom prst="curvedDownArrow">
              <a:avLst>
                <a:gd fmla="val 25000" name="adj1"/>
                <a:gd fmla="val 50000" name="adj2"/>
                <a:gd fmla="val 25000" name="adj3"/>
              </a:avLst>
            </a:prstGeom>
            <a:solidFill>
              <a:srgbClr val="6FA8D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4" name="Google Shape;544;p34"/>
            <p:cNvSpPr/>
            <p:nvPr/>
          </p:nvSpPr>
          <p:spPr>
            <a:xfrm rot="-5400000">
              <a:off x="2189775" y="1602037"/>
              <a:ext cx="641400" cy="434100"/>
            </a:xfrm>
            <a:prstGeom prst="curvedDownArrow">
              <a:avLst>
                <a:gd fmla="val 25000" name="adj1"/>
                <a:gd fmla="val 50000" name="adj2"/>
                <a:gd fmla="val 25000" name="adj3"/>
              </a:avLst>
            </a:prstGeom>
            <a:solidFill>
              <a:srgbClr val="6FA8D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45" name="Google Shape;545;p34"/>
          <p:cNvGrpSpPr/>
          <p:nvPr/>
        </p:nvGrpSpPr>
        <p:grpSpPr>
          <a:xfrm>
            <a:off x="2306114" y="1011093"/>
            <a:ext cx="916596" cy="989820"/>
            <a:chOff x="2315949" y="942251"/>
            <a:chExt cx="916596" cy="989820"/>
          </a:xfrm>
        </p:grpSpPr>
        <p:sp>
          <p:nvSpPr>
            <p:cNvPr id="546" name="Google Shape;546;p34"/>
            <p:cNvSpPr/>
            <p:nvPr/>
          </p:nvSpPr>
          <p:spPr>
            <a:xfrm rot="-10511363">
              <a:off x="2353130" y="975943"/>
              <a:ext cx="842235" cy="922435"/>
            </a:xfrm>
            <a:prstGeom prst="cloud">
              <a:avLst/>
            </a:prstGeom>
            <a:solidFill>
              <a:schemeClr val="lt1"/>
            </a:solidFill>
            <a:ln cap="flat" cmpd="sng" w="25400">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547" name="Google Shape;547;p34"/>
            <p:cNvSpPr txBox="1"/>
            <p:nvPr/>
          </p:nvSpPr>
          <p:spPr>
            <a:xfrm>
              <a:off x="2463644" y="1249870"/>
              <a:ext cx="6561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000">
                  <a:solidFill>
                    <a:srgbClr val="6FA8DC"/>
                  </a:solidFill>
                </a:rPr>
                <a:t>LM</a:t>
              </a:r>
              <a:endParaRPr b="1" sz="2000">
                <a:solidFill>
                  <a:srgbClr val="6FA8DC"/>
                </a:solidFill>
              </a:endParaRPr>
            </a:p>
          </p:txBody>
        </p:sp>
      </p:grpSp>
      <p:cxnSp>
        <p:nvCxnSpPr>
          <p:cNvPr id="548" name="Google Shape;548;p34"/>
          <p:cNvCxnSpPr/>
          <p:nvPr/>
        </p:nvCxnSpPr>
        <p:spPr>
          <a:xfrm rot="10800000">
            <a:off x="1508402" y="2215968"/>
            <a:ext cx="0" cy="820800"/>
          </a:xfrm>
          <a:prstGeom prst="straightConnector1">
            <a:avLst/>
          </a:prstGeom>
          <a:noFill/>
          <a:ln cap="flat" cmpd="sng" w="38100">
            <a:solidFill>
              <a:schemeClr val="dk1"/>
            </a:solidFill>
            <a:prstDash val="solid"/>
            <a:round/>
            <a:headEnd len="med" w="med" type="none"/>
            <a:tailEnd len="med" w="med" type="triangle"/>
          </a:ln>
        </p:spPr>
      </p:cxnSp>
      <p:cxnSp>
        <p:nvCxnSpPr>
          <p:cNvPr id="549" name="Google Shape;549;p34"/>
          <p:cNvCxnSpPr/>
          <p:nvPr/>
        </p:nvCxnSpPr>
        <p:spPr>
          <a:xfrm rot="10800000">
            <a:off x="2813688" y="1863019"/>
            <a:ext cx="10500" cy="826800"/>
          </a:xfrm>
          <a:prstGeom prst="straightConnector1">
            <a:avLst/>
          </a:prstGeom>
          <a:noFill/>
          <a:ln cap="flat" cmpd="sng" w="38100">
            <a:solidFill>
              <a:schemeClr val="dk1"/>
            </a:solidFill>
            <a:prstDash val="solid"/>
            <a:round/>
            <a:headEnd len="med" w="med" type="none"/>
            <a:tailEnd len="med" w="med" type="triangle"/>
          </a:ln>
        </p:spPr>
      </p:cxn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4" name="Shape 554"/>
        <p:cNvGrpSpPr/>
        <p:nvPr/>
      </p:nvGrpSpPr>
      <p:grpSpPr>
        <a:xfrm>
          <a:off x="0" y="0"/>
          <a:ext cx="0" cy="0"/>
          <a:chOff x="0" y="0"/>
          <a:chExt cx="0" cy="0"/>
        </a:xfrm>
      </p:grpSpPr>
      <p:sp>
        <p:nvSpPr>
          <p:cNvPr id="555" name="Google Shape;555;p35"/>
          <p:cNvSpPr txBox="1"/>
          <p:nvPr/>
        </p:nvSpPr>
        <p:spPr>
          <a:xfrm>
            <a:off x="3382425" y="1627775"/>
            <a:ext cx="24120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latin typeface="Calibri"/>
                <a:ea typeface="Calibri"/>
                <a:cs typeface="Calibri"/>
                <a:sym typeface="Calibri"/>
              </a:rPr>
              <a:t>Curved Hodograph</a:t>
            </a:r>
            <a:endParaRPr b="1" sz="1800">
              <a:latin typeface="Calibri"/>
              <a:ea typeface="Calibri"/>
              <a:cs typeface="Calibri"/>
              <a:sym typeface="Calibri"/>
            </a:endParaRPr>
          </a:p>
        </p:txBody>
      </p:sp>
      <p:sp>
        <p:nvSpPr>
          <p:cNvPr id="556" name="Google Shape;556;p35"/>
          <p:cNvSpPr txBox="1"/>
          <p:nvPr/>
        </p:nvSpPr>
        <p:spPr>
          <a:xfrm>
            <a:off x="1007850" y="597250"/>
            <a:ext cx="7128300" cy="708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3400" u="sng">
                <a:latin typeface="Calibri"/>
                <a:ea typeface="Calibri"/>
                <a:cs typeface="Calibri"/>
                <a:sym typeface="Calibri"/>
              </a:rPr>
              <a:t>Non-Linear Terms</a:t>
            </a:r>
            <a:endParaRPr sz="3000"/>
          </a:p>
        </p:txBody>
      </p:sp>
      <p:cxnSp>
        <p:nvCxnSpPr>
          <p:cNvPr id="557" name="Google Shape;557;p35"/>
          <p:cNvCxnSpPr/>
          <p:nvPr/>
        </p:nvCxnSpPr>
        <p:spPr>
          <a:xfrm>
            <a:off x="3822511" y="2956989"/>
            <a:ext cx="0" cy="1556700"/>
          </a:xfrm>
          <a:prstGeom prst="straightConnector1">
            <a:avLst/>
          </a:prstGeom>
          <a:noFill/>
          <a:ln cap="flat" cmpd="sng" w="9525">
            <a:solidFill>
              <a:schemeClr val="dk2"/>
            </a:solidFill>
            <a:prstDash val="solid"/>
            <a:round/>
            <a:headEnd len="med" w="med" type="none"/>
            <a:tailEnd len="med" w="med" type="none"/>
          </a:ln>
        </p:spPr>
      </p:cxnSp>
      <p:cxnSp>
        <p:nvCxnSpPr>
          <p:cNvPr id="558" name="Google Shape;558;p35"/>
          <p:cNvCxnSpPr/>
          <p:nvPr/>
        </p:nvCxnSpPr>
        <p:spPr>
          <a:xfrm>
            <a:off x="3397246" y="4382948"/>
            <a:ext cx="2356200" cy="0"/>
          </a:xfrm>
          <a:prstGeom prst="straightConnector1">
            <a:avLst/>
          </a:prstGeom>
          <a:noFill/>
          <a:ln cap="flat" cmpd="sng" w="9525">
            <a:solidFill>
              <a:schemeClr val="dk2"/>
            </a:solidFill>
            <a:prstDash val="solid"/>
            <a:round/>
            <a:headEnd len="med" w="med" type="none"/>
            <a:tailEnd len="med" w="med" type="none"/>
          </a:ln>
        </p:spPr>
      </p:cxnSp>
      <p:sp>
        <p:nvSpPr>
          <p:cNvPr id="559" name="Google Shape;559;p35"/>
          <p:cNvSpPr/>
          <p:nvPr/>
        </p:nvSpPr>
        <p:spPr>
          <a:xfrm>
            <a:off x="3253574" y="3055097"/>
            <a:ext cx="2695132" cy="947474"/>
          </a:xfrm>
          <a:custGeom>
            <a:rect b="b" l="l" r="r" t="t"/>
            <a:pathLst>
              <a:path extrusionOk="0" h="53872" w="158444">
                <a:moveTo>
                  <a:pt x="0" y="53872"/>
                </a:moveTo>
                <a:cubicBezTo>
                  <a:pt x="732" y="49199"/>
                  <a:pt x="1014" y="33488"/>
                  <a:pt x="4392" y="25832"/>
                </a:cubicBezTo>
                <a:cubicBezTo>
                  <a:pt x="7770" y="18176"/>
                  <a:pt x="13063" y="12213"/>
                  <a:pt x="20270" y="7935"/>
                </a:cubicBezTo>
                <a:cubicBezTo>
                  <a:pt x="27477" y="3657"/>
                  <a:pt x="38176" y="897"/>
                  <a:pt x="47635" y="165"/>
                </a:cubicBezTo>
                <a:cubicBezTo>
                  <a:pt x="57094" y="-567"/>
                  <a:pt x="68299" y="1235"/>
                  <a:pt x="77026" y="3543"/>
                </a:cubicBezTo>
                <a:cubicBezTo>
                  <a:pt x="85753" y="5852"/>
                  <a:pt x="91384" y="9849"/>
                  <a:pt x="99999" y="14016"/>
                </a:cubicBezTo>
                <a:cubicBezTo>
                  <a:pt x="108614" y="18183"/>
                  <a:pt x="118973" y="26967"/>
                  <a:pt x="128714" y="28543"/>
                </a:cubicBezTo>
                <a:cubicBezTo>
                  <a:pt x="138455" y="30120"/>
                  <a:pt x="153489" y="24320"/>
                  <a:pt x="158444" y="23475"/>
                </a:cubicBezTo>
              </a:path>
            </a:pathLst>
          </a:custGeom>
          <a:noFill/>
          <a:ln cap="flat" cmpd="sng" w="9525">
            <a:solidFill>
              <a:schemeClr val="dk1"/>
            </a:solidFill>
            <a:prstDash val="solid"/>
            <a:round/>
            <a:headEnd len="med" w="med" type="none"/>
            <a:tailEnd len="med" w="med" type="none"/>
          </a:ln>
        </p:spPr>
      </p:sp>
      <p:cxnSp>
        <p:nvCxnSpPr>
          <p:cNvPr id="560" name="Google Shape;560;p35"/>
          <p:cNvCxnSpPr/>
          <p:nvPr/>
        </p:nvCxnSpPr>
        <p:spPr>
          <a:xfrm rot="10800000">
            <a:off x="3343017" y="3546578"/>
            <a:ext cx="964800" cy="3000"/>
          </a:xfrm>
          <a:prstGeom prst="straightConnector1">
            <a:avLst/>
          </a:prstGeom>
          <a:noFill/>
          <a:ln cap="flat" cmpd="sng" w="19050">
            <a:solidFill>
              <a:srgbClr val="9900FF"/>
            </a:solidFill>
            <a:prstDash val="solid"/>
            <a:round/>
            <a:headEnd len="med" w="med" type="none"/>
            <a:tailEnd len="med" w="med" type="triangle"/>
          </a:ln>
        </p:spPr>
      </p:cxnSp>
      <p:cxnSp>
        <p:nvCxnSpPr>
          <p:cNvPr id="561" name="Google Shape;561;p35"/>
          <p:cNvCxnSpPr/>
          <p:nvPr/>
        </p:nvCxnSpPr>
        <p:spPr>
          <a:xfrm rot="10800000">
            <a:off x="4267972" y="3053520"/>
            <a:ext cx="28800" cy="503400"/>
          </a:xfrm>
          <a:prstGeom prst="straightConnector1">
            <a:avLst/>
          </a:prstGeom>
          <a:noFill/>
          <a:ln cap="flat" cmpd="sng" w="19050">
            <a:solidFill>
              <a:srgbClr val="9900FF"/>
            </a:solidFill>
            <a:prstDash val="solid"/>
            <a:round/>
            <a:headEnd len="med" w="med" type="none"/>
            <a:tailEnd len="med" w="med" type="triangle"/>
          </a:ln>
        </p:spPr>
      </p:cxnSp>
      <p:cxnSp>
        <p:nvCxnSpPr>
          <p:cNvPr id="562" name="Google Shape;562;p35"/>
          <p:cNvCxnSpPr/>
          <p:nvPr/>
        </p:nvCxnSpPr>
        <p:spPr>
          <a:xfrm flipH="1" rot="7935711">
            <a:off x="3336006" y="2655118"/>
            <a:ext cx="97692" cy="595699"/>
          </a:xfrm>
          <a:prstGeom prst="straightConnector1">
            <a:avLst/>
          </a:prstGeom>
          <a:noFill/>
          <a:ln cap="flat" cmpd="sng" w="38100">
            <a:solidFill>
              <a:srgbClr val="FF9900"/>
            </a:solidFill>
            <a:prstDash val="solid"/>
            <a:round/>
            <a:headEnd len="med" w="med" type="none"/>
            <a:tailEnd len="med" w="med" type="triangle"/>
          </a:ln>
        </p:spPr>
      </p:cxnSp>
      <p:sp>
        <p:nvSpPr>
          <p:cNvPr id="563" name="Google Shape;563;p35"/>
          <p:cNvSpPr txBox="1"/>
          <p:nvPr/>
        </p:nvSpPr>
        <p:spPr>
          <a:xfrm rot="-2865400">
            <a:off x="3350955" y="2334217"/>
            <a:ext cx="419021" cy="64647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800">
                <a:solidFill>
                  <a:srgbClr val="FF9900"/>
                </a:solidFill>
                <a:latin typeface="Calibri"/>
                <a:ea typeface="Calibri"/>
                <a:cs typeface="Calibri"/>
                <a:sym typeface="Calibri"/>
              </a:rPr>
              <a:t>ω</a:t>
            </a:r>
            <a:r>
              <a:rPr baseline="-25000" lang="en" sz="1800">
                <a:solidFill>
                  <a:srgbClr val="FF9900"/>
                </a:solidFill>
                <a:latin typeface="Calibri"/>
                <a:ea typeface="Calibri"/>
                <a:cs typeface="Calibri"/>
                <a:sym typeface="Calibri"/>
              </a:rPr>
              <a:t>h</a:t>
            </a:r>
            <a:endParaRPr sz="1800">
              <a:solidFill>
                <a:srgbClr val="FF9900"/>
              </a:solidFill>
              <a:latin typeface="Calibri"/>
              <a:ea typeface="Calibri"/>
              <a:cs typeface="Calibri"/>
              <a:sym typeface="Calibri"/>
            </a:endParaRPr>
          </a:p>
        </p:txBody>
      </p:sp>
      <p:cxnSp>
        <p:nvCxnSpPr>
          <p:cNvPr id="564" name="Google Shape;564;p35"/>
          <p:cNvCxnSpPr/>
          <p:nvPr/>
        </p:nvCxnSpPr>
        <p:spPr>
          <a:xfrm flipH="1" rot="6499396">
            <a:off x="3001694" y="3105037"/>
            <a:ext cx="97335" cy="595678"/>
          </a:xfrm>
          <a:prstGeom prst="straightConnector1">
            <a:avLst/>
          </a:prstGeom>
          <a:noFill/>
          <a:ln cap="flat" cmpd="sng" w="38100">
            <a:solidFill>
              <a:srgbClr val="FF9900"/>
            </a:solidFill>
            <a:prstDash val="solid"/>
            <a:round/>
            <a:headEnd len="med" w="med" type="none"/>
            <a:tailEnd len="med" w="med" type="triangle"/>
          </a:ln>
        </p:spPr>
      </p:cxnSp>
      <p:sp>
        <p:nvSpPr>
          <p:cNvPr id="565" name="Google Shape;565;p35"/>
          <p:cNvSpPr txBox="1"/>
          <p:nvPr/>
        </p:nvSpPr>
        <p:spPr>
          <a:xfrm rot="-4297796">
            <a:off x="2882004" y="2738197"/>
            <a:ext cx="418844" cy="64643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800">
                <a:solidFill>
                  <a:srgbClr val="FF9900"/>
                </a:solidFill>
                <a:latin typeface="Calibri"/>
                <a:ea typeface="Calibri"/>
                <a:cs typeface="Calibri"/>
                <a:sym typeface="Calibri"/>
              </a:rPr>
              <a:t>ω</a:t>
            </a:r>
            <a:r>
              <a:rPr baseline="-25000" lang="en" sz="1800">
                <a:solidFill>
                  <a:srgbClr val="FF9900"/>
                </a:solidFill>
                <a:latin typeface="Calibri"/>
                <a:ea typeface="Calibri"/>
                <a:cs typeface="Calibri"/>
                <a:sym typeface="Calibri"/>
              </a:rPr>
              <a:t>h</a:t>
            </a:r>
            <a:endParaRPr sz="1800">
              <a:solidFill>
                <a:srgbClr val="FF9900"/>
              </a:solidFill>
              <a:latin typeface="Calibri"/>
              <a:ea typeface="Calibri"/>
              <a:cs typeface="Calibri"/>
              <a:sym typeface="Calibri"/>
            </a:endParaRPr>
          </a:p>
        </p:txBody>
      </p:sp>
      <p:cxnSp>
        <p:nvCxnSpPr>
          <p:cNvPr id="566" name="Google Shape;566;p35"/>
          <p:cNvCxnSpPr/>
          <p:nvPr/>
        </p:nvCxnSpPr>
        <p:spPr>
          <a:xfrm flipH="1" rot="10183600">
            <a:off x="4211913" y="2405581"/>
            <a:ext cx="97564" cy="596037"/>
          </a:xfrm>
          <a:prstGeom prst="straightConnector1">
            <a:avLst/>
          </a:prstGeom>
          <a:noFill/>
          <a:ln cap="flat" cmpd="sng" w="38100">
            <a:solidFill>
              <a:srgbClr val="FF9900"/>
            </a:solidFill>
            <a:prstDash val="solid"/>
            <a:round/>
            <a:headEnd len="med" w="med" type="none"/>
            <a:tailEnd len="med" w="med" type="triangle"/>
          </a:ln>
        </p:spPr>
      </p:cxnSp>
      <p:sp>
        <p:nvSpPr>
          <p:cNvPr id="567" name="Google Shape;567;p35"/>
          <p:cNvSpPr txBox="1"/>
          <p:nvPr/>
        </p:nvSpPr>
        <p:spPr>
          <a:xfrm rot="-621595">
            <a:off x="4370279" y="2252412"/>
            <a:ext cx="418726" cy="64656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800">
                <a:solidFill>
                  <a:srgbClr val="FF9900"/>
                </a:solidFill>
                <a:latin typeface="Calibri"/>
                <a:ea typeface="Calibri"/>
                <a:cs typeface="Calibri"/>
                <a:sym typeface="Calibri"/>
              </a:rPr>
              <a:t>ω</a:t>
            </a:r>
            <a:r>
              <a:rPr baseline="-25000" lang="en" sz="1800">
                <a:solidFill>
                  <a:srgbClr val="FF9900"/>
                </a:solidFill>
                <a:latin typeface="Calibri"/>
                <a:ea typeface="Calibri"/>
                <a:cs typeface="Calibri"/>
                <a:sym typeface="Calibri"/>
              </a:rPr>
              <a:t>h</a:t>
            </a:r>
            <a:endParaRPr sz="1800">
              <a:solidFill>
                <a:srgbClr val="FF9900"/>
              </a:solidFill>
              <a:latin typeface="Calibri"/>
              <a:ea typeface="Calibri"/>
              <a:cs typeface="Calibri"/>
              <a:sym typeface="Calibri"/>
            </a:endParaRPr>
          </a:p>
        </p:txBody>
      </p:sp>
      <p:sp>
        <p:nvSpPr>
          <p:cNvPr id="568" name="Google Shape;568;p35"/>
          <p:cNvSpPr/>
          <p:nvPr/>
        </p:nvSpPr>
        <p:spPr>
          <a:xfrm>
            <a:off x="2874561" y="3267806"/>
            <a:ext cx="443942" cy="340277"/>
          </a:xfrm>
          <a:custGeom>
            <a:rect b="b" l="l" r="r" t="t"/>
            <a:pathLst>
              <a:path extrusionOk="0" h="15618" w="20376">
                <a:moveTo>
                  <a:pt x="0" y="8842"/>
                </a:moveTo>
                <a:cubicBezTo>
                  <a:pt x="0" y="5460"/>
                  <a:pt x="1758" y="-487"/>
                  <a:pt x="5094" y="69"/>
                </a:cubicBezTo>
                <a:cubicBezTo>
                  <a:pt x="7331" y="442"/>
                  <a:pt x="9355" y="2680"/>
                  <a:pt x="9905" y="4880"/>
                </a:cubicBezTo>
                <a:cubicBezTo>
                  <a:pt x="10409" y="6895"/>
                  <a:pt x="8020" y="9691"/>
                  <a:pt x="5943" y="9691"/>
                </a:cubicBezTo>
                <a:cubicBezTo>
                  <a:pt x="4056" y="9691"/>
                  <a:pt x="4470" y="5210"/>
                  <a:pt x="5943" y="4031"/>
                </a:cubicBezTo>
                <a:cubicBezTo>
                  <a:pt x="7663" y="2655"/>
                  <a:pt x="10564" y="1766"/>
                  <a:pt x="12452" y="2899"/>
                </a:cubicBezTo>
                <a:cubicBezTo>
                  <a:pt x="15277" y="4594"/>
                  <a:pt x="16411" y="9696"/>
                  <a:pt x="14716" y="12521"/>
                </a:cubicBezTo>
                <a:cubicBezTo>
                  <a:pt x="13745" y="14139"/>
                  <a:pt x="10103" y="14091"/>
                  <a:pt x="9056" y="12521"/>
                </a:cubicBezTo>
                <a:cubicBezTo>
                  <a:pt x="8344" y="11453"/>
                  <a:pt x="9442" y="9886"/>
                  <a:pt x="10188" y="8842"/>
                </a:cubicBezTo>
                <a:cubicBezTo>
                  <a:pt x="11630" y="6823"/>
                  <a:pt x="16436" y="5490"/>
                  <a:pt x="17546" y="7710"/>
                </a:cubicBezTo>
                <a:cubicBezTo>
                  <a:pt x="18734" y="10086"/>
                  <a:pt x="17407" y="16945"/>
                  <a:pt x="15282" y="15351"/>
                </a:cubicBezTo>
                <a:cubicBezTo>
                  <a:pt x="13018" y="13653"/>
                  <a:pt x="17691" y="9454"/>
                  <a:pt x="20376" y="8559"/>
                </a:cubicBezTo>
              </a:path>
            </a:pathLst>
          </a:custGeom>
          <a:noFill/>
          <a:ln cap="flat" cmpd="sng" w="9525">
            <a:solidFill>
              <a:srgbClr val="FF0000"/>
            </a:solidFill>
            <a:prstDash val="solid"/>
            <a:round/>
            <a:headEnd len="med" w="med" type="none"/>
            <a:tailEnd len="med" w="med" type="none"/>
          </a:ln>
        </p:spPr>
      </p:sp>
      <p:sp>
        <p:nvSpPr>
          <p:cNvPr id="569" name="Google Shape;569;p35"/>
          <p:cNvSpPr/>
          <p:nvPr/>
        </p:nvSpPr>
        <p:spPr>
          <a:xfrm rot="709541">
            <a:off x="3189043" y="2826315"/>
            <a:ext cx="443941" cy="340276"/>
          </a:xfrm>
          <a:custGeom>
            <a:rect b="b" l="l" r="r" t="t"/>
            <a:pathLst>
              <a:path extrusionOk="0" h="15618" w="20376">
                <a:moveTo>
                  <a:pt x="0" y="8842"/>
                </a:moveTo>
                <a:cubicBezTo>
                  <a:pt x="0" y="5460"/>
                  <a:pt x="1758" y="-487"/>
                  <a:pt x="5094" y="69"/>
                </a:cubicBezTo>
                <a:cubicBezTo>
                  <a:pt x="7331" y="442"/>
                  <a:pt x="9355" y="2680"/>
                  <a:pt x="9905" y="4880"/>
                </a:cubicBezTo>
                <a:cubicBezTo>
                  <a:pt x="10409" y="6895"/>
                  <a:pt x="8020" y="9691"/>
                  <a:pt x="5943" y="9691"/>
                </a:cubicBezTo>
                <a:cubicBezTo>
                  <a:pt x="4056" y="9691"/>
                  <a:pt x="4470" y="5210"/>
                  <a:pt x="5943" y="4031"/>
                </a:cubicBezTo>
                <a:cubicBezTo>
                  <a:pt x="7663" y="2655"/>
                  <a:pt x="10564" y="1766"/>
                  <a:pt x="12452" y="2899"/>
                </a:cubicBezTo>
                <a:cubicBezTo>
                  <a:pt x="15277" y="4594"/>
                  <a:pt x="16411" y="9696"/>
                  <a:pt x="14716" y="12521"/>
                </a:cubicBezTo>
                <a:cubicBezTo>
                  <a:pt x="13745" y="14139"/>
                  <a:pt x="10103" y="14091"/>
                  <a:pt x="9056" y="12521"/>
                </a:cubicBezTo>
                <a:cubicBezTo>
                  <a:pt x="8344" y="11453"/>
                  <a:pt x="9442" y="9886"/>
                  <a:pt x="10188" y="8842"/>
                </a:cubicBezTo>
                <a:cubicBezTo>
                  <a:pt x="11630" y="6823"/>
                  <a:pt x="16436" y="5490"/>
                  <a:pt x="17546" y="7710"/>
                </a:cubicBezTo>
                <a:cubicBezTo>
                  <a:pt x="18734" y="10086"/>
                  <a:pt x="17407" y="16945"/>
                  <a:pt x="15282" y="15351"/>
                </a:cubicBezTo>
                <a:cubicBezTo>
                  <a:pt x="13018" y="13653"/>
                  <a:pt x="17691" y="9454"/>
                  <a:pt x="20376" y="8559"/>
                </a:cubicBezTo>
              </a:path>
            </a:pathLst>
          </a:custGeom>
          <a:noFill/>
          <a:ln cap="flat" cmpd="sng" w="9525">
            <a:solidFill>
              <a:srgbClr val="FF0000"/>
            </a:solidFill>
            <a:prstDash val="solid"/>
            <a:round/>
            <a:headEnd len="med" w="med" type="none"/>
            <a:tailEnd len="med" w="med" type="none"/>
          </a:ln>
        </p:spPr>
      </p:sp>
      <p:sp>
        <p:nvSpPr>
          <p:cNvPr id="570" name="Google Shape;570;p35"/>
          <p:cNvSpPr/>
          <p:nvPr/>
        </p:nvSpPr>
        <p:spPr>
          <a:xfrm rot="3237749">
            <a:off x="4061139" y="2633948"/>
            <a:ext cx="443928" cy="340266"/>
          </a:xfrm>
          <a:custGeom>
            <a:rect b="b" l="l" r="r" t="t"/>
            <a:pathLst>
              <a:path extrusionOk="0" h="15618" w="20376">
                <a:moveTo>
                  <a:pt x="0" y="8842"/>
                </a:moveTo>
                <a:cubicBezTo>
                  <a:pt x="0" y="5460"/>
                  <a:pt x="1758" y="-487"/>
                  <a:pt x="5094" y="69"/>
                </a:cubicBezTo>
                <a:cubicBezTo>
                  <a:pt x="7331" y="442"/>
                  <a:pt x="9355" y="2680"/>
                  <a:pt x="9905" y="4880"/>
                </a:cubicBezTo>
                <a:cubicBezTo>
                  <a:pt x="10409" y="6895"/>
                  <a:pt x="8020" y="9691"/>
                  <a:pt x="5943" y="9691"/>
                </a:cubicBezTo>
                <a:cubicBezTo>
                  <a:pt x="4056" y="9691"/>
                  <a:pt x="4470" y="5210"/>
                  <a:pt x="5943" y="4031"/>
                </a:cubicBezTo>
                <a:cubicBezTo>
                  <a:pt x="7663" y="2655"/>
                  <a:pt x="10564" y="1766"/>
                  <a:pt x="12452" y="2899"/>
                </a:cubicBezTo>
                <a:cubicBezTo>
                  <a:pt x="15277" y="4594"/>
                  <a:pt x="16411" y="9696"/>
                  <a:pt x="14716" y="12521"/>
                </a:cubicBezTo>
                <a:cubicBezTo>
                  <a:pt x="13745" y="14139"/>
                  <a:pt x="10103" y="14091"/>
                  <a:pt x="9056" y="12521"/>
                </a:cubicBezTo>
                <a:cubicBezTo>
                  <a:pt x="8344" y="11453"/>
                  <a:pt x="9442" y="9886"/>
                  <a:pt x="10188" y="8842"/>
                </a:cubicBezTo>
                <a:cubicBezTo>
                  <a:pt x="11630" y="6823"/>
                  <a:pt x="16436" y="5490"/>
                  <a:pt x="17546" y="7710"/>
                </a:cubicBezTo>
                <a:cubicBezTo>
                  <a:pt x="18734" y="10086"/>
                  <a:pt x="17407" y="16945"/>
                  <a:pt x="15282" y="15351"/>
                </a:cubicBezTo>
                <a:cubicBezTo>
                  <a:pt x="13018" y="13653"/>
                  <a:pt x="17691" y="9454"/>
                  <a:pt x="20376" y="8559"/>
                </a:cubicBezTo>
              </a:path>
            </a:pathLst>
          </a:custGeom>
          <a:noFill/>
          <a:ln cap="flat" cmpd="sng" w="9525">
            <a:solidFill>
              <a:srgbClr val="FF0000"/>
            </a:solidFill>
            <a:prstDash val="solid"/>
            <a:round/>
            <a:headEnd len="med" w="med" type="none"/>
            <a:tailEnd len="med" w="med" type="none"/>
          </a:ln>
        </p:spPr>
      </p:sp>
      <p:cxnSp>
        <p:nvCxnSpPr>
          <p:cNvPr id="571" name="Google Shape;571;p35"/>
          <p:cNvCxnSpPr/>
          <p:nvPr/>
        </p:nvCxnSpPr>
        <p:spPr>
          <a:xfrm rot="10800000">
            <a:off x="3584354" y="3195878"/>
            <a:ext cx="716100" cy="353700"/>
          </a:xfrm>
          <a:prstGeom prst="straightConnector1">
            <a:avLst/>
          </a:prstGeom>
          <a:noFill/>
          <a:ln cap="flat" cmpd="sng" w="19050">
            <a:solidFill>
              <a:srgbClr val="9900FF"/>
            </a:solidFill>
            <a:prstDash val="solid"/>
            <a:round/>
            <a:headEnd len="med" w="med" type="none"/>
            <a:tailEnd len="med" w="med" type="triangle"/>
          </a:ln>
        </p:spPr>
      </p:cxnSp>
      <p:sp>
        <p:nvSpPr>
          <p:cNvPr id="572" name="Google Shape;572;p35"/>
          <p:cNvSpPr/>
          <p:nvPr/>
        </p:nvSpPr>
        <p:spPr>
          <a:xfrm>
            <a:off x="4217259" y="3464714"/>
            <a:ext cx="143700" cy="160200"/>
          </a:xfrm>
          <a:prstGeom prst="flowChartSummingJunction">
            <a:avLst/>
          </a:prstGeom>
          <a:solidFill>
            <a:schemeClr val="l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6" name="Shape 576"/>
        <p:cNvGrpSpPr/>
        <p:nvPr/>
      </p:nvGrpSpPr>
      <p:grpSpPr>
        <a:xfrm>
          <a:off x="0" y="0"/>
          <a:ext cx="0" cy="0"/>
          <a:chOff x="0" y="0"/>
          <a:chExt cx="0" cy="0"/>
        </a:xfrm>
      </p:grpSpPr>
      <p:sp>
        <p:nvSpPr>
          <p:cNvPr id="577" name="Google Shape;577;p36"/>
          <p:cNvSpPr/>
          <p:nvPr/>
        </p:nvSpPr>
        <p:spPr>
          <a:xfrm rot="10800000">
            <a:off x="760725" y="3527900"/>
            <a:ext cx="499500" cy="338100"/>
          </a:xfrm>
          <a:prstGeom prst="curvedDownArrow">
            <a:avLst>
              <a:gd fmla="val 25000" name="adj1"/>
              <a:gd fmla="val 50000" name="adj2"/>
              <a:gd fmla="val 25000" name="adj3"/>
            </a:avLst>
          </a:prstGeom>
          <a:solidFill>
            <a:srgbClr val="F6B26B"/>
          </a:solidFill>
          <a:ln cap="flat" cmpd="sng" w="9525">
            <a:solidFill>
              <a:srgbClr val="F6B26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8" name="Google Shape;578;p36"/>
          <p:cNvSpPr/>
          <p:nvPr/>
        </p:nvSpPr>
        <p:spPr>
          <a:xfrm>
            <a:off x="581625" y="1226359"/>
            <a:ext cx="3570425" cy="2586250"/>
          </a:xfrm>
          <a:custGeom>
            <a:rect b="b" l="l" r="r" t="t"/>
            <a:pathLst>
              <a:path extrusionOk="0" h="103450" w="142817">
                <a:moveTo>
                  <a:pt x="0" y="103450"/>
                </a:moveTo>
                <a:cubicBezTo>
                  <a:pt x="10418" y="97862"/>
                  <a:pt x="51469" y="84201"/>
                  <a:pt x="62508" y="69919"/>
                </a:cubicBezTo>
                <a:cubicBezTo>
                  <a:pt x="73547" y="55637"/>
                  <a:pt x="59611" y="29213"/>
                  <a:pt x="66234" y="17760"/>
                </a:cubicBezTo>
                <a:cubicBezTo>
                  <a:pt x="72858" y="6307"/>
                  <a:pt x="95005" y="-3490"/>
                  <a:pt x="102249" y="1201"/>
                </a:cubicBezTo>
                <a:cubicBezTo>
                  <a:pt x="109493" y="5893"/>
                  <a:pt x="102939" y="40114"/>
                  <a:pt x="109700" y="45909"/>
                </a:cubicBezTo>
                <a:cubicBezTo>
                  <a:pt x="116461" y="51705"/>
                  <a:pt x="137298" y="37630"/>
                  <a:pt x="142817" y="35974"/>
                </a:cubicBezTo>
              </a:path>
            </a:pathLst>
          </a:custGeom>
          <a:noFill/>
          <a:ln cap="flat" cmpd="sng" w="19050">
            <a:solidFill>
              <a:srgbClr val="FF9900"/>
            </a:solidFill>
            <a:prstDash val="dash"/>
            <a:round/>
            <a:headEnd len="med" w="med" type="none"/>
            <a:tailEnd len="med" w="med" type="triangle"/>
          </a:ln>
        </p:spPr>
      </p:sp>
      <p:cxnSp>
        <p:nvCxnSpPr>
          <p:cNvPr id="579" name="Google Shape;579;p36"/>
          <p:cNvCxnSpPr/>
          <p:nvPr/>
        </p:nvCxnSpPr>
        <p:spPr>
          <a:xfrm flipH="1">
            <a:off x="1102300" y="2151825"/>
            <a:ext cx="3689700" cy="1774200"/>
          </a:xfrm>
          <a:prstGeom prst="straightConnector1">
            <a:avLst/>
          </a:prstGeom>
          <a:noFill/>
          <a:ln cap="flat" cmpd="sng" w="19050">
            <a:solidFill>
              <a:srgbClr val="FF9900"/>
            </a:solidFill>
            <a:prstDash val="dash"/>
            <a:round/>
            <a:headEnd len="med" w="med" type="triangle"/>
            <a:tailEnd len="med" w="med" type="none"/>
          </a:ln>
        </p:spPr>
      </p:cxnSp>
      <p:cxnSp>
        <p:nvCxnSpPr>
          <p:cNvPr id="580" name="Google Shape;580;p36"/>
          <p:cNvCxnSpPr/>
          <p:nvPr/>
        </p:nvCxnSpPr>
        <p:spPr>
          <a:xfrm flipH="1">
            <a:off x="1734775" y="2221200"/>
            <a:ext cx="3689700" cy="1774200"/>
          </a:xfrm>
          <a:prstGeom prst="straightConnector1">
            <a:avLst/>
          </a:prstGeom>
          <a:noFill/>
          <a:ln cap="flat" cmpd="sng" w="19050">
            <a:solidFill>
              <a:srgbClr val="FF9900"/>
            </a:solidFill>
            <a:prstDash val="dash"/>
            <a:round/>
            <a:headEnd len="med" w="med" type="triangle"/>
            <a:tailEnd len="med" w="med" type="none"/>
          </a:ln>
        </p:spPr>
      </p:cxnSp>
      <p:sp>
        <p:nvSpPr>
          <p:cNvPr id="581" name="Google Shape;581;p36"/>
          <p:cNvSpPr/>
          <p:nvPr/>
        </p:nvSpPr>
        <p:spPr>
          <a:xfrm>
            <a:off x="788500" y="3136750"/>
            <a:ext cx="499500" cy="338100"/>
          </a:xfrm>
          <a:prstGeom prst="curvedDownArrow">
            <a:avLst>
              <a:gd fmla="val 25000" name="adj1"/>
              <a:gd fmla="val 50000" name="adj2"/>
              <a:gd fmla="val 25000" name="adj3"/>
            </a:avLst>
          </a:prstGeom>
          <a:solidFill>
            <a:srgbClr val="F6B26B"/>
          </a:solidFill>
          <a:ln cap="flat" cmpd="sng" w="9525">
            <a:solidFill>
              <a:srgbClr val="F6B26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2" name="Google Shape;582;p36"/>
          <p:cNvSpPr/>
          <p:nvPr/>
        </p:nvSpPr>
        <p:spPr>
          <a:xfrm rot="-10511602">
            <a:off x="1612864" y="958180"/>
            <a:ext cx="1051731" cy="1151878"/>
          </a:xfrm>
          <a:prstGeom prst="cloud">
            <a:avLst/>
          </a:prstGeom>
          <a:solidFill>
            <a:schemeClr val="lt1"/>
          </a:solidFill>
          <a:ln cap="flat" cmpd="sng" w="25400">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583" name="Google Shape;583;p36"/>
          <p:cNvGrpSpPr/>
          <p:nvPr/>
        </p:nvGrpSpPr>
        <p:grpSpPr>
          <a:xfrm>
            <a:off x="1766390" y="1390829"/>
            <a:ext cx="767525" cy="518100"/>
            <a:chOff x="1136975" y="2128425"/>
            <a:chExt cx="767525" cy="518100"/>
          </a:xfrm>
        </p:grpSpPr>
        <p:sp>
          <p:nvSpPr>
            <p:cNvPr id="584" name="Google Shape;584;p36"/>
            <p:cNvSpPr/>
            <p:nvPr/>
          </p:nvSpPr>
          <p:spPr>
            <a:xfrm flipH="1" rot="5400000">
              <a:off x="1488100" y="2206725"/>
              <a:ext cx="494700" cy="338100"/>
            </a:xfrm>
            <a:prstGeom prst="curvedDownArrow">
              <a:avLst>
                <a:gd fmla="val 25000" name="adj1"/>
                <a:gd fmla="val 50000" name="adj2"/>
                <a:gd fmla="val 25000" name="adj3"/>
              </a:avLst>
            </a:prstGeom>
            <a:solidFill>
              <a:srgbClr val="CC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5" name="Google Shape;585;p36"/>
            <p:cNvSpPr/>
            <p:nvPr/>
          </p:nvSpPr>
          <p:spPr>
            <a:xfrm flipH="1" rot="-5400000">
              <a:off x="1058675" y="2230125"/>
              <a:ext cx="494700" cy="338100"/>
            </a:xfrm>
            <a:prstGeom prst="curvedDownArrow">
              <a:avLst>
                <a:gd fmla="val 25000" name="adj1"/>
                <a:gd fmla="val 50000" name="adj2"/>
                <a:gd fmla="val 25000" name="adj3"/>
              </a:avLst>
            </a:prstGeom>
            <a:solidFill>
              <a:srgbClr val="CC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86" name="Google Shape;586;p36"/>
          <p:cNvGrpSpPr/>
          <p:nvPr/>
        </p:nvGrpSpPr>
        <p:grpSpPr>
          <a:xfrm>
            <a:off x="2872125" y="1267578"/>
            <a:ext cx="729250" cy="527275"/>
            <a:chOff x="2360725" y="1660963"/>
            <a:chExt cx="729250" cy="527275"/>
          </a:xfrm>
        </p:grpSpPr>
        <p:sp>
          <p:nvSpPr>
            <p:cNvPr id="587" name="Google Shape;587;p36"/>
            <p:cNvSpPr/>
            <p:nvPr/>
          </p:nvSpPr>
          <p:spPr>
            <a:xfrm rot="5400000">
              <a:off x="2671175" y="1769438"/>
              <a:ext cx="499500" cy="338100"/>
            </a:xfrm>
            <a:prstGeom prst="curvedDownArrow">
              <a:avLst>
                <a:gd fmla="val 25000" name="adj1"/>
                <a:gd fmla="val 50000" name="adj2"/>
                <a:gd fmla="val 25000" name="adj3"/>
              </a:avLst>
            </a:prstGeom>
            <a:solidFill>
              <a:srgbClr val="6FA8D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8" name="Google Shape;588;p36"/>
            <p:cNvSpPr/>
            <p:nvPr/>
          </p:nvSpPr>
          <p:spPr>
            <a:xfrm rot="-5400000">
              <a:off x="2280025" y="1741663"/>
              <a:ext cx="499500" cy="338100"/>
            </a:xfrm>
            <a:prstGeom prst="curvedDownArrow">
              <a:avLst>
                <a:gd fmla="val 25000" name="adj1"/>
                <a:gd fmla="val 50000" name="adj2"/>
                <a:gd fmla="val 25000" name="adj3"/>
              </a:avLst>
            </a:prstGeom>
            <a:solidFill>
              <a:srgbClr val="6FA8D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89" name="Google Shape;589;p36"/>
          <p:cNvGrpSpPr/>
          <p:nvPr/>
        </p:nvGrpSpPr>
        <p:grpSpPr>
          <a:xfrm>
            <a:off x="2784040" y="1078498"/>
            <a:ext cx="905437" cy="905437"/>
            <a:chOff x="7014308" y="2323147"/>
            <a:chExt cx="664200" cy="664200"/>
          </a:xfrm>
        </p:grpSpPr>
        <p:cxnSp>
          <p:nvCxnSpPr>
            <p:cNvPr id="590" name="Google Shape;590;p36"/>
            <p:cNvCxnSpPr/>
            <p:nvPr/>
          </p:nvCxnSpPr>
          <p:spPr>
            <a:xfrm flipH="1">
              <a:off x="7044000" y="2352850"/>
              <a:ext cx="604800" cy="604800"/>
            </a:xfrm>
            <a:prstGeom prst="straightConnector1">
              <a:avLst/>
            </a:prstGeom>
            <a:noFill/>
            <a:ln cap="flat" cmpd="sng" w="38100">
              <a:solidFill>
                <a:schemeClr val="dk1"/>
              </a:solidFill>
              <a:prstDash val="solid"/>
              <a:round/>
              <a:headEnd len="med" w="med" type="none"/>
              <a:tailEnd len="med" w="med" type="none"/>
            </a:ln>
          </p:spPr>
        </p:cxnSp>
        <p:cxnSp>
          <p:nvCxnSpPr>
            <p:cNvPr id="591" name="Google Shape;591;p36"/>
            <p:cNvCxnSpPr/>
            <p:nvPr/>
          </p:nvCxnSpPr>
          <p:spPr>
            <a:xfrm rot="-8100000">
              <a:off x="6876747" y="2655247"/>
              <a:ext cx="939321" cy="0"/>
            </a:xfrm>
            <a:prstGeom prst="straightConnector1">
              <a:avLst/>
            </a:prstGeom>
            <a:noFill/>
            <a:ln cap="flat" cmpd="sng" w="38100">
              <a:solidFill>
                <a:schemeClr val="dk1"/>
              </a:solidFill>
              <a:prstDash val="solid"/>
              <a:round/>
              <a:headEnd len="med" w="med" type="none"/>
              <a:tailEnd len="med" w="med" type="none"/>
            </a:ln>
          </p:spPr>
        </p:cxnSp>
      </p:grpSp>
      <p:sp>
        <p:nvSpPr>
          <p:cNvPr id="592" name="Google Shape;592;p36"/>
          <p:cNvSpPr txBox="1"/>
          <p:nvPr/>
        </p:nvSpPr>
        <p:spPr>
          <a:xfrm>
            <a:off x="447400" y="4028350"/>
            <a:ext cx="5436000" cy="67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600">
                <a:solidFill>
                  <a:srgbClr val="CC0000"/>
                </a:solidFill>
                <a:latin typeface="Calibri"/>
                <a:ea typeface="Calibri"/>
                <a:cs typeface="Calibri"/>
                <a:sym typeface="Calibri"/>
              </a:rPr>
              <a:t>Cyclonic </a:t>
            </a:r>
            <a:r>
              <a:rPr lang="en" sz="1600">
                <a:solidFill>
                  <a:schemeClr val="dk1"/>
                </a:solidFill>
                <a:latin typeface="Calibri"/>
                <a:ea typeface="Calibri"/>
                <a:cs typeface="Calibri"/>
                <a:sym typeface="Calibri"/>
              </a:rPr>
              <a:t>vorticity center induced in updraft!</a:t>
            </a:r>
            <a:endParaRPr sz="1600">
              <a:solidFill>
                <a:schemeClr val="dk1"/>
              </a:solidFill>
              <a:latin typeface="Calibri"/>
              <a:ea typeface="Calibri"/>
              <a:cs typeface="Calibri"/>
              <a:sym typeface="Calibri"/>
            </a:endParaRPr>
          </a:p>
          <a:p>
            <a:pPr indent="0" lvl="0" marL="0" rtl="0" algn="l">
              <a:spcBef>
                <a:spcPts val="0"/>
              </a:spcBef>
              <a:spcAft>
                <a:spcPts val="0"/>
              </a:spcAft>
              <a:buNone/>
            </a:pPr>
            <a:r>
              <a:rPr lang="en" sz="1600">
                <a:solidFill>
                  <a:schemeClr val="dk1"/>
                </a:solidFill>
                <a:latin typeface="Calibri"/>
                <a:ea typeface="Calibri"/>
                <a:cs typeface="Calibri"/>
                <a:sym typeface="Calibri"/>
              </a:rPr>
              <a:t>(</a:t>
            </a:r>
            <a:r>
              <a:rPr b="1" lang="en" sz="1600">
                <a:solidFill>
                  <a:srgbClr val="3C78D8"/>
                </a:solidFill>
                <a:latin typeface="Calibri"/>
                <a:ea typeface="Calibri"/>
                <a:cs typeface="Calibri"/>
                <a:sym typeface="Calibri"/>
              </a:rPr>
              <a:t>Anticyclonic </a:t>
            </a:r>
            <a:r>
              <a:rPr lang="en" sz="1600">
                <a:solidFill>
                  <a:schemeClr val="dk1"/>
                </a:solidFill>
                <a:latin typeface="Calibri"/>
                <a:ea typeface="Calibri"/>
                <a:cs typeface="Calibri"/>
                <a:sym typeface="Calibri"/>
              </a:rPr>
              <a:t>vorticity is displaced from updraft)</a:t>
            </a:r>
            <a:endParaRPr sz="1600">
              <a:solidFill>
                <a:schemeClr val="dk1"/>
              </a:solidFill>
              <a:latin typeface="Calibri"/>
              <a:ea typeface="Calibri"/>
              <a:cs typeface="Calibri"/>
              <a:sym typeface="Calibri"/>
            </a:endParaRPr>
          </a:p>
        </p:txBody>
      </p:sp>
      <p:sp>
        <p:nvSpPr>
          <p:cNvPr id="593" name="Google Shape;593;p36"/>
          <p:cNvSpPr txBox="1"/>
          <p:nvPr/>
        </p:nvSpPr>
        <p:spPr>
          <a:xfrm>
            <a:off x="1007850" y="30425"/>
            <a:ext cx="7128300" cy="538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300" u="sng">
                <a:latin typeface="Calibri"/>
                <a:ea typeface="Calibri"/>
                <a:cs typeface="Calibri"/>
                <a:sym typeface="Calibri"/>
              </a:rPr>
              <a:t>Tilting + Advection of Streamwise Vorticity</a:t>
            </a:r>
            <a:endParaRPr b="1" sz="2300" u="sng">
              <a:solidFill>
                <a:schemeClr val="dk1"/>
              </a:solidFill>
            </a:endParaRPr>
          </a:p>
        </p:txBody>
      </p:sp>
      <p:sp>
        <p:nvSpPr>
          <p:cNvPr id="594" name="Google Shape;594;p36"/>
          <p:cNvSpPr txBox="1"/>
          <p:nvPr/>
        </p:nvSpPr>
        <p:spPr>
          <a:xfrm>
            <a:off x="1802649" y="3204825"/>
            <a:ext cx="1148700" cy="415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500">
                <a:solidFill>
                  <a:srgbClr val="9900FF"/>
                </a:solidFill>
              </a:rPr>
              <a:t>Inflow</a:t>
            </a:r>
            <a:endParaRPr b="1" sz="1300">
              <a:solidFill>
                <a:srgbClr val="9900FF"/>
              </a:solidFill>
            </a:endParaRPr>
          </a:p>
        </p:txBody>
      </p:sp>
      <p:sp>
        <p:nvSpPr>
          <p:cNvPr id="595" name="Google Shape;595;p36"/>
          <p:cNvSpPr/>
          <p:nvPr/>
        </p:nvSpPr>
        <p:spPr>
          <a:xfrm>
            <a:off x="1342848" y="3073419"/>
            <a:ext cx="787750" cy="619625"/>
          </a:xfrm>
          <a:custGeom>
            <a:rect b="b" l="l" r="r" t="t"/>
            <a:pathLst>
              <a:path extrusionOk="0" h="24785" w="31510">
                <a:moveTo>
                  <a:pt x="0" y="24785"/>
                </a:moveTo>
                <a:cubicBezTo>
                  <a:pt x="3611" y="22718"/>
                  <a:pt x="16415" y="16513"/>
                  <a:pt x="21667" y="12382"/>
                </a:cubicBezTo>
                <a:cubicBezTo>
                  <a:pt x="26919" y="8251"/>
                  <a:pt x="29870" y="2064"/>
                  <a:pt x="31510" y="0"/>
                </a:cubicBezTo>
              </a:path>
            </a:pathLst>
          </a:custGeom>
          <a:noFill/>
          <a:ln cap="flat" cmpd="sng" w="28575">
            <a:solidFill>
              <a:srgbClr val="9900FF"/>
            </a:solidFill>
            <a:prstDash val="solid"/>
            <a:round/>
            <a:headEnd len="med" w="med" type="none"/>
            <a:tailEnd len="med" w="med" type="triangle"/>
          </a:ln>
        </p:spPr>
      </p:sp>
      <p:sp>
        <p:nvSpPr>
          <p:cNvPr id="596" name="Google Shape;596;p36"/>
          <p:cNvSpPr txBox="1"/>
          <p:nvPr/>
        </p:nvSpPr>
        <p:spPr>
          <a:xfrm>
            <a:off x="5766150" y="1103400"/>
            <a:ext cx="32607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solidFill>
                  <a:schemeClr val="dk1"/>
                </a:solidFill>
                <a:latin typeface="Calibri"/>
                <a:ea typeface="Calibri"/>
                <a:cs typeface="Calibri"/>
                <a:sym typeface="Calibri"/>
              </a:rPr>
              <a:t>Updraft draws </a:t>
            </a:r>
            <a:r>
              <a:rPr b="1" lang="en" sz="1600">
                <a:solidFill>
                  <a:srgbClr val="FF9900"/>
                </a:solidFill>
                <a:latin typeface="Calibri"/>
                <a:ea typeface="Calibri"/>
                <a:cs typeface="Calibri"/>
                <a:sym typeface="Calibri"/>
              </a:rPr>
              <a:t>streamwise </a:t>
            </a:r>
            <a:r>
              <a:rPr lang="en" sz="1600">
                <a:solidFill>
                  <a:schemeClr val="dk1"/>
                </a:solidFill>
                <a:latin typeface="Calibri"/>
                <a:ea typeface="Calibri"/>
                <a:cs typeface="Calibri"/>
                <a:sym typeface="Calibri"/>
              </a:rPr>
              <a:t>vorticity into the vertical (tilting)</a:t>
            </a:r>
            <a:endParaRPr sz="1600">
              <a:solidFill>
                <a:schemeClr val="dk1"/>
              </a:solidFill>
              <a:latin typeface="Calibri"/>
              <a:ea typeface="Calibri"/>
              <a:cs typeface="Calibri"/>
              <a:sym typeface="Calibri"/>
            </a:endParaRPr>
          </a:p>
          <a:p>
            <a:pPr indent="0" lvl="0" marL="0" rtl="0" algn="l">
              <a:spcBef>
                <a:spcPts val="0"/>
              </a:spcBef>
              <a:spcAft>
                <a:spcPts val="0"/>
              </a:spcAft>
              <a:buNone/>
            </a:pPr>
            <a:r>
              <a:t/>
            </a:r>
            <a:endParaRPr b="1" sz="1600">
              <a:solidFill>
                <a:schemeClr val="dk1"/>
              </a:solidFill>
            </a:endParaRPr>
          </a:p>
        </p:txBody>
      </p:sp>
      <p:grpSp>
        <p:nvGrpSpPr>
          <p:cNvPr id="597" name="Google Shape;597;p36"/>
          <p:cNvGrpSpPr/>
          <p:nvPr/>
        </p:nvGrpSpPr>
        <p:grpSpPr>
          <a:xfrm rot="334324">
            <a:off x="1705534" y="2551732"/>
            <a:ext cx="887598" cy="582665"/>
            <a:chOff x="1095876" y="2704075"/>
            <a:chExt cx="887576" cy="582651"/>
          </a:xfrm>
        </p:grpSpPr>
        <p:sp>
          <p:nvSpPr>
            <p:cNvPr id="598" name="Google Shape;598;p36"/>
            <p:cNvSpPr/>
            <p:nvPr/>
          </p:nvSpPr>
          <p:spPr>
            <a:xfrm flipH="1" rot="6547629">
              <a:off x="1541980" y="2865150"/>
              <a:ext cx="408343" cy="355651"/>
            </a:xfrm>
            <a:prstGeom prst="curvedDownArrow">
              <a:avLst>
                <a:gd fmla="val 25000" name="adj1"/>
                <a:gd fmla="val 49157" name="adj2"/>
                <a:gd fmla="val 25000" name="adj3"/>
              </a:avLst>
            </a:prstGeom>
            <a:solidFill>
              <a:srgbClr val="F6B26B"/>
            </a:solidFill>
            <a:ln cap="flat" cmpd="sng" w="9525">
              <a:solidFill>
                <a:srgbClr val="F6B26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9" name="Google Shape;599;p36"/>
            <p:cNvSpPr/>
            <p:nvPr/>
          </p:nvSpPr>
          <p:spPr>
            <a:xfrm flipH="1" rot="-4251842">
              <a:off x="1129844" y="2773330"/>
              <a:ext cx="426465" cy="369990"/>
            </a:xfrm>
            <a:prstGeom prst="curvedDownArrow">
              <a:avLst>
                <a:gd fmla="val 25000" name="adj1"/>
                <a:gd fmla="val 49157" name="adj2"/>
                <a:gd fmla="val 25000" name="adj3"/>
              </a:avLst>
            </a:prstGeom>
            <a:solidFill>
              <a:srgbClr val="F6B26B"/>
            </a:solidFill>
            <a:ln cap="flat" cmpd="sng" w="9525">
              <a:solidFill>
                <a:srgbClr val="F6B26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cxnSp>
        <p:nvCxnSpPr>
          <p:cNvPr id="600" name="Google Shape;600;p36"/>
          <p:cNvCxnSpPr/>
          <p:nvPr/>
        </p:nvCxnSpPr>
        <p:spPr>
          <a:xfrm rot="10800000">
            <a:off x="2138725" y="2288000"/>
            <a:ext cx="0" cy="750900"/>
          </a:xfrm>
          <a:prstGeom prst="straightConnector1">
            <a:avLst/>
          </a:prstGeom>
          <a:noFill/>
          <a:ln cap="flat" cmpd="sng" w="38100">
            <a:solidFill>
              <a:schemeClr val="dk1"/>
            </a:solidFill>
            <a:prstDash val="solid"/>
            <a:round/>
            <a:headEnd len="med" w="med" type="none"/>
            <a:tailEnd len="med" w="med" type="triangle"/>
          </a:ln>
        </p:spPr>
      </p:cxn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4" name="Shape 604"/>
        <p:cNvGrpSpPr/>
        <p:nvPr/>
      </p:nvGrpSpPr>
      <p:grpSpPr>
        <a:xfrm>
          <a:off x="0" y="0"/>
          <a:ext cx="0" cy="0"/>
          <a:chOff x="0" y="0"/>
          <a:chExt cx="0" cy="0"/>
        </a:xfrm>
      </p:grpSpPr>
      <p:sp>
        <p:nvSpPr>
          <p:cNvPr id="605" name="Google Shape;605;p37"/>
          <p:cNvSpPr/>
          <p:nvPr/>
        </p:nvSpPr>
        <p:spPr>
          <a:xfrm rot="10800000">
            <a:off x="760725" y="3527900"/>
            <a:ext cx="499500" cy="338100"/>
          </a:xfrm>
          <a:prstGeom prst="curvedDownArrow">
            <a:avLst>
              <a:gd fmla="val 25000" name="adj1"/>
              <a:gd fmla="val 50000" name="adj2"/>
              <a:gd fmla="val 25000" name="adj3"/>
            </a:avLst>
          </a:prstGeom>
          <a:solidFill>
            <a:srgbClr val="F6B26B"/>
          </a:solidFill>
          <a:ln cap="flat" cmpd="sng" w="9525">
            <a:solidFill>
              <a:srgbClr val="F6B26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6" name="Google Shape;606;p37"/>
          <p:cNvSpPr/>
          <p:nvPr/>
        </p:nvSpPr>
        <p:spPr>
          <a:xfrm>
            <a:off x="581625" y="1226359"/>
            <a:ext cx="3570425" cy="2586250"/>
          </a:xfrm>
          <a:custGeom>
            <a:rect b="b" l="l" r="r" t="t"/>
            <a:pathLst>
              <a:path extrusionOk="0" h="103450" w="142817">
                <a:moveTo>
                  <a:pt x="0" y="103450"/>
                </a:moveTo>
                <a:cubicBezTo>
                  <a:pt x="10418" y="97862"/>
                  <a:pt x="51469" y="84201"/>
                  <a:pt x="62508" y="69919"/>
                </a:cubicBezTo>
                <a:cubicBezTo>
                  <a:pt x="73547" y="55637"/>
                  <a:pt x="59611" y="29213"/>
                  <a:pt x="66234" y="17760"/>
                </a:cubicBezTo>
                <a:cubicBezTo>
                  <a:pt x="72858" y="6307"/>
                  <a:pt x="95005" y="-3490"/>
                  <a:pt x="102249" y="1201"/>
                </a:cubicBezTo>
                <a:cubicBezTo>
                  <a:pt x="109493" y="5893"/>
                  <a:pt x="102939" y="40114"/>
                  <a:pt x="109700" y="45909"/>
                </a:cubicBezTo>
                <a:cubicBezTo>
                  <a:pt x="116461" y="51705"/>
                  <a:pt x="137298" y="37630"/>
                  <a:pt x="142817" y="35974"/>
                </a:cubicBezTo>
              </a:path>
            </a:pathLst>
          </a:custGeom>
          <a:noFill/>
          <a:ln cap="flat" cmpd="sng" w="19050">
            <a:solidFill>
              <a:srgbClr val="FF9900"/>
            </a:solidFill>
            <a:prstDash val="dash"/>
            <a:round/>
            <a:headEnd len="med" w="med" type="none"/>
            <a:tailEnd len="med" w="med" type="triangle"/>
          </a:ln>
        </p:spPr>
      </p:sp>
      <p:cxnSp>
        <p:nvCxnSpPr>
          <p:cNvPr id="607" name="Google Shape;607;p37"/>
          <p:cNvCxnSpPr/>
          <p:nvPr/>
        </p:nvCxnSpPr>
        <p:spPr>
          <a:xfrm flipH="1">
            <a:off x="1102300" y="2151825"/>
            <a:ext cx="3689700" cy="1774200"/>
          </a:xfrm>
          <a:prstGeom prst="straightConnector1">
            <a:avLst/>
          </a:prstGeom>
          <a:noFill/>
          <a:ln cap="flat" cmpd="sng" w="19050">
            <a:solidFill>
              <a:srgbClr val="FF9900"/>
            </a:solidFill>
            <a:prstDash val="dash"/>
            <a:round/>
            <a:headEnd len="med" w="med" type="triangle"/>
            <a:tailEnd len="med" w="med" type="none"/>
          </a:ln>
        </p:spPr>
      </p:cxnSp>
      <p:cxnSp>
        <p:nvCxnSpPr>
          <p:cNvPr id="608" name="Google Shape;608;p37"/>
          <p:cNvCxnSpPr/>
          <p:nvPr/>
        </p:nvCxnSpPr>
        <p:spPr>
          <a:xfrm flipH="1">
            <a:off x="1734775" y="2221200"/>
            <a:ext cx="3689700" cy="1774200"/>
          </a:xfrm>
          <a:prstGeom prst="straightConnector1">
            <a:avLst/>
          </a:prstGeom>
          <a:noFill/>
          <a:ln cap="flat" cmpd="sng" w="19050">
            <a:solidFill>
              <a:srgbClr val="FF9900"/>
            </a:solidFill>
            <a:prstDash val="dash"/>
            <a:round/>
            <a:headEnd len="med" w="med" type="triangle"/>
            <a:tailEnd len="med" w="med" type="none"/>
          </a:ln>
        </p:spPr>
      </p:cxnSp>
      <p:sp>
        <p:nvSpPr>
          <p:cNvPr id="609" name="Google Shape;609;p37"/>
          <p:cNvSpPr/>
          <p:nvPr/>
        </p:nvSpPr>
        <p:spPr>
          <a:xfrm>
            <a:off x="788500" y="3136750"/>
            <a:ext cx="499500" cy="338100"/>
          </a:xfrm>
          <a:prstGeom prst="curvedDownArrow">
            <a:avLst>
              <a:gd fmla="val 25000" name="adj1"/>
              <a:gd fmla="val 50000" name="adj2"/>
              <a:gd fmla="val 25000" name="adj3"/>
            </a:avLst>
          </a:prstGeom>
          <a:solidFill>
            <a:srgbClr val="F6B26B"/>
          </a:solidFill>
          <a:ln cap="flat" cmpd="sng" w="9525">
            <a:solidFill>
              <a:srgbClr val="F6B26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0" name="Google Shape;610;p37"/>
          <p:cNvSpPr txBox="1"/>
          <p:nvPr/>
        </p:nvSpPr>
        <p:spPr>
          <a:xfrm>
            <a:off x="5766150" y="1103400"/>
            <a:ext cx="32607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600">
                <a:solidFill>
                  <a:srgbClr val="FF0000"/>
                </a:solidFill>
                <a:latin typeface="Calibri"/>
                <a:ea typeface="Calibri"/>
                <a:cs typeface="Calibri"/>
                <a:sym typeface="Calibri"/>
              </a:rPr>
              <a:t>Low </a:t>
            </a:r>
            <a:r>
              <a:rPr lang="en" sz="1600">
                <a:solidFill>
                  <a:schemeClr val="dk1"/>
                </a:solidFill>
                <a:latin typeface="Calibri"/>
                <a:ea typeface="Calibri"/>
                <a:cs typeface="Calibri"/>
                <a:sym typeface="Calibri"/>
              </a:rPr>
              <a:t>pressure perturbation is induced in the vorticity center, which is centered on initial updraft!</a:t>
            </a:r>
            <a:endParaRPr b="1" sz="1600">
              <a:solidFill>
                <a:schemeClr val="dk1"/>
              </a:solidFill>
            </a:endParaRPr>
          </a:p>
        </p:txBody>
      </p:sp>
      <p:sp>
        <p:nvSpPr>
          <p:cNvPr id="611" name="Google Shape;611;p37"/>
          <p:cNvSpPr txBox="1"/>
          <p:nvPr/>
        </p:nvSpPr>
        <p:spPr>
          <a:xfrm>
            <a:off x="1007850" y="30425"/>
            <a:ext cx="7128300" cy="538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300" u="sng">
                <a:latin typeface="Calibri"/>
                <a:ea typeface="Calibri"/>
                <a:cs typeface="Calibri"/>
                <a:sym typeface="Calibri"/>
              </a:rPr>
              <a:t>Tilting of The Vortex Tubes</a:t>
            </a:r>
            <a:endParaRPr b="1" sz="2300" u="sng">
              <a:solidFill>
                <a:schemeClr val="dk1"/>
              </a:solidFill>
            </a:endParaRPr>
          </a:p>
        </p:txBody>
      </p:sp>
      <p:sp>
        <p:nvSpPr>
          <p:cNvPr id="612" name="Google Shape;612;p37"/>
          <p:cNvSpPr/>
          <p:nvPr/>
        </p:nvSpPr>
        <p:spPr>
          <a:xfrm rot="-10511602">
            <a:off x="1612864" y="958180"/>
            <a:ext cx="1051731" cy="1151878"/>
          </a:xfrm>
          <a:prstGeom prst="cloud">
            <a:avLst/>
          </a:prstGeom>
          <a:solidFill>
            <a:schemeClr val="lt1"/>
          </a:solidFill>
          <a:ln cap="flat" cmpd="sng" w="25400">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613" name="Google Shape;613;p37"/>
          <p:cNvGrpSpPr/>
          <p:nvPr/>
        </p:nvGrpSpPr>
        <p:grpSpPr>
          <a:xfrm>
            <a:off x="1766390" y="1390829"/>
            <a:ext cx="767525" cy="518100"/>
            <a:chOff x="1136975" y="2128425"/>
            <a:chExt cx="767525" cy="518100"/>
          </a:xfrm>
        </p:grpSpPr>
        <p:sp>
          <p:nvSpPr>
            <p:cNvPr id="614" name="Google Shape;614;p37"/>
            <p:cNvSpPr/>
            <p:nvPr/>
          </p:nvSpPr>
          <p:spPr>
            <a:xfrm flipH="1" rot="5400000">
              <a:off x="1488100" y="2206725"/>
              <a:ext cx="494700" cy="338100"/>
            </a:xfrm>
            <a:prstGeom prst="curvedDownArrow">
              <a:avLst>
                <a:gd fmla="val 25000" name="adj1"/>
                <a:gd fmla="val 50000" name="adj2"/>
                <a:gd fmla="val 25000" name="adj3"/>
              </a:avLst>
            </a:prstGeom>
            <a:solidFill>
              <a:srgbClr val="CC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5" name="Google Shape;615;p37"/>
            <p:cNvSpPr/>
            <p:nvPr/>
          </p:nvSpPr>
          <p:spPr>
            <a:xfrm flipH="1" rot="-5400000">
              <a:off x="1058675" y="2230125"/>
              <a:ext cx="494700" cy="338100"/>
            </a:xfrm>
            <a:prstGeom prst="curvedDownArrow">
              <a:avLst>
                <a:gd fmla="val 25000" name="adj1"/>
                <a:gd fmla="val 50000" name="adj2"/>
                <a:gd fmla="val 25000" name="adj3"/>
              </a:avLst>
            </a:prstGeom>
            <a:solidFill>
              <a:srgbClr val="CC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16" name="Google Shape;616;p37"/>
          <p:cNvSpPr txBox="1"/>
          <p:nvPr/>
        </p:nvSpPr>
        <p:spPr>
          <a:xfrm>
            <a:off x="1862617" y="1001472"/>
            <a:ext cx="704400" cy="985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5200">
                <a:solidFill>
                  <a:srgbClr val="FF0000"/>
                </a:solidFill>
              </a:rPr>
              <a:t>L</a:t>
            </a:r>
            <a:endParaRPr b="1" sz="5200">
              <a:solidFill>
                <a:srgbClr val="FF0000"/>
              </a:solidFill>
            </a:endParaRPr>
          </a:p>
        </p:txBody>
      </p:sp>
      <p:cxnSp>
        <p:nvCxnSpPr>
          <p:cNvPr id="617" name="Google Shape;617;p37"/>
          <p:cNvCxnSpPr/>
          <p:nvPr/>
        </p:nvCxnSpPr>
        <p:spPr>
          <a:xfrm rot="10800000">
            <a:off x="2138725" y="2288000"/>
            <a:ext cx="0" cy="750900"/>
          </a:xfrm>
          <a:prstGeom prst="straightConnector1">
            <a:avLst/>
          </a:prstGeom>
          <a:noFill/>
          <a:ln cap="flat" cmpd="sng" w="38100">
            <a:solidFill>
              <a:schemeClr val="dk1"/>
            </a:solidFill>
            <a:prstDash val="solid"/>
            <a:round/>
            <a:headEnd len="med" w="med" type="none"/>
            <a:tailEnd len="med" w="med" type="triangle"/>
          </a:ln>
        </p:spPr>
      </p:cxn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1" name="Shape 621"/>
        <p:cNvGrpSpPr/>
        <p:nvPr/>
      </p:nvGrpSpPr>
      <p:grpSpPr>
        <a:xfrm>
          <a:off x="0" y="0"/>
          <a:ext cx="0" cy="0"/>
          <a:chOff x="0" y="0"/>
          <a:chExt cx="0" cy="0"/>
        </a:xfrm>
      </p:grpSpPr>
      <p:sp>
        <p:nvSpPr>
          <p:cNvPr id="622" name="Google Shape;622;p38"/>
          <p:cNvSpPr/>
          <p:nvPr/>
        </p:nvSpPr>
        <p:spPr>
          <a:xfrm rot="10800000">
            <a:off x="760725" y="3527900"/>
            <a:ext cx="499500" cy="338100"/>
          </a:xfrm>
          <a:prstGeom prst="curvedDownArrow">
            <a:avLst>
              <a:gd fmla="val 25000" name="adj1"/>
              <a:gd fmla="val 50000" name="adj2"/>
              <a:gd fmla="val 25000" name="adj3"/>
            </a:avLst>
          </a:prstGeom>
          <a:solidFill>
            <a:srgbClr val="F6B26B"/>
          </a:solidFill>
          <a:ln cap="flat" cmpd="sng" w="9525">
            <a:solidFill>
              <a:srgbClr val="F6B26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3" name="Google Shape;623;p38"/>
          <p:cNvSpPr/>
          <p:nvPr/>
        </p:nvSpPr>
        <p:spPr>
          <a:xfrm>
            <a:off x="581625" y="1226359"/>
            <a:ext cx="3570425" cy="2586250"/>
          </a:xfrm>
          <a:custGeom>
            <a:rect b="b" l="l" r="r" t="t"/>
            <a:pathLst>
              <a:path extrusionOk="0" h="103450" w="142817">
                <a:moveTo>
                  <a:pt x="0" y="103450"/>
                </a:moveTo>
                <a:cubicBezTo>
                  <a:pt x="10418" y="97862"/>
                  <a:pt x="51469" y="84201"/>
                  <a:pt x="62508" y="69919"/>
                </a:cubicBezTo>
                <a:cubicBezTo>
                  <a:pt x="73547" y="55637"/>
                  <a:pt x="59611" y="29213"/>
                  <a:pt x="66234" y="17760"/>
                </a:cubicBezTo>
                <a:cubicBezTo>
                  <a:pt x="72858" y="6307"/>
                  <a:pt x="95005" y="-3490"/>
                  <a:pt x="102249" y="1201"/>
                </a:cubicBezTo>
                <a:cubicBezTo>
                  <a:pt x="109493" y="5893"/>
                  <a:pt x="102939" y="40114"/>
                  <a:pt x="109700" y="45909"/>
                </a:cubicBezTo>
                <a:cubicBezTo>
                  <a:pt x="116461" y="51705"/>
                  <a:pt x="137298" y="37630"/>
                  <a:pt x="142817" y="35974"/>
                </a:cubicBezTo>
              </a:path>
            </a:pathLst>
          </a:custGeom>
          <a:noFill/>
          <a:ln cap="flat" cmpd="sng" w="19050">
            <a:solidFill>
              <a:srgbClr val="FF9900"/>
            </a:solidFill>
            <a:prstDash val="dash"/>
            <a:round/>
            <a:headEnd len="med" w="med" type="none"/>
            <a:tailEnd len="med" w="med" type="triangle"/>
          </a:ln>
        </p:spPr>
      </p:sp>
      <p:cxnSp>
        <p:nvCxnSpPr>
          <p:cNvPr id="624" name="Google Shape;624;p38"/>
          <p:cNvCxnSpPr/>
          <p:nvPr/>
        </p:nvCxnSpPr>
        <p:spPr>
          <a:xfrm flipH="1">
            <a:off x="1102300" y="2151825"/>
            <a:ext cx="3689700" cy="1774200"/>
          </a:xfrm>
          <a:prstGeom prst="straightConnector1">
            <a:avLst/>
          </a:prstGeom>
          <a:noFill/>
          <a:ln cap="flat" cmpd="sng" w="19050">
            <a:solidFill>
              <a:srgbClr val="FF9900"/>
            </a:solidFill>
            <a:prstDash val="dash"/>
            <a:round/>
            <a:headEnd len="med" w="med" type="triangle"/>
            <a:tailEnd len="med" w="med" type="none"/>
          </a:ln>
        </p:spPr>
      </p:cxnSp>
      <p:cxnSp>
        <p:nvCxnSpPr>
          <p:cNvPr id="625" name="Google Shape;625;p38"/>
          <p:cNvCxnSpPr/>
          <p:nvPr/>
        </p:nvCxnSpPr>
        <p:spPr>
          <a:xfrm flipH="1">
            <a:off x="1734775" y="2221200"/>
            <a:ext cx="3689700" cy="1774200"/>
          </a:xfrm>
          <a:prstGeom prst="straightConnector1">
            <a:avLst/>
          </a:prstGeom>
          <a:noFill/>
          <a:ln cap="flat" cmpd="sng" w="19050">
            <a:solidFill>
              <a:srgbClr val="FF9900"/>
            </a:solidFill>
            <a:prstDash val="dash"/>
            <a:round/>
            <a:headEnd len="med" w="med" type="triangle"/>
            <a:tailEnd len="med" w="med" type="none"/>
          </a:ln>
        </p:spPr>
      </p:cxnSp>
      <p:sp>
        <p:nvSpPr>
          <p:cNvPr id="626" name="Google Shape;626;p38"/>
          <p:cNvSpPr/>
          <p:nvPr/>
        </p:nvSpPr>
        <p:spPr>
          <a:xfrm>
            <a:off x="788500" y="3136750"/>
            <a:ext cx="499500" cy="338100"/>
          </a:xfrm>
          <a:prstGeom prst="curvedDownArrow">
            <a:avLst>
              <a:gd fmla="val 25000" name="adj1"/>
              <a:gd fmla="val 50000" name="adj2"/>
              <a:gd fmla="val 25000" name="adj3"/>
            </a:avLst>
          </a:prstGeom>
          <a:solidFill>
            <a:srgbClr val="F6B26B"/>
          </a:solidFill>
          <a:ln cap="flat" cmpd="sng" w="9525">
            <a:solidFill>
              <a:srgbClr val="F6B26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7" name="Google Shape;627;p38"/>
          <p:cNvSpPr txBox="1"/>
          <p:nvPr/>
        </p:nvSpPr>
        <p:spPr>
          <a:xfrm>
            <a:off x="1007850" y="30425"/>
            <a:ext cx="7128300" cy="892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1100"/>
              <a:buFont typeface="Arial"/>
              <a:buNone/>
            </a:pPr>
            <a:r>
              <a:rPr b="1" lang="en" sz="2300" u="sng">
                <a:solidFill>
                  <a:schemeClr val="dk1"/>
                </a:solidFill>
                <a:latin typeface="Calibri"/>
                <a:ea typeface="Calibri"/>
                <a:cs typeface="Calibri"/>
                <a:sym typeface="Calibri"/>
              </a:rPr>
              <a:t>The Vacuum Cleaner Effect</a:t>
            </a:r>
            <a:endParaRPr b="1" sz="2300" u="sng">
              <a:solidFill>
                <a:schemeClr val="dk1"/>
              </a:solidFill>
            </a:endParaRPr>
          </a:p>
          <a:p>
            <a:pPr indent="0" lvl="0" marL="0" rtl="0" algn="l">
              <a:spcBef>
                <a:spcPts val="0"/>
              </a:spcBef>
              <a:spcAft>
                <a:spcPts val="0"/>
              </a:spcAft>
              <a:buNone/>
            </a:pPr>
            <a:r>
              <a:t/>
            </a:r>
            <a:endParaRPr b="1" sz="2300" u="sng">
              <a:latin typeface="Calibri"/>
              <a:ea typeface="Calibri"/>
              <a:cs typeface="Calibri"/>
              <a:sym typeface="Calibri"/>
            </a:endParaRPr>
          </a:p>
        </p:txBody>
      </p:sp>
      <p:sp>
        <p:nvSpPr>
          <p:cNvPr id="628" name="Google Shape;628;p38"/>
          <p:cNvSpPr/>
          <p:nvPr/>
        </p:nvSpPr>
        <p:spPr>
          <a:xfrm rot="-10511602">
            <a:off x="1612864" y="958180"/>
            <a:ext cx="1051731" cy="1151878"/>
          </a:xfrm>
          <a:prstGeom prst="cloud">
            <a:avLst/>
          </a:prstGeom>
          <a:solidFill>
            <a:schemeClr val="lt1"/>
          </a:solidFill>
          <a:ln cap="flat" cmpd="sng" w="25400">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629" name="Google Shape;629;p38"/>
          <p:cNvGrpSpPr/>
          <p:nvPr/>
        </p:nvGrpSpPr>
        <p:grpSpPr>
          <a:xfrm>
            <a:off x="1766390" y="1390829"/>
            <a:ext cx="767525" cy="518100"/>
            <a:chOff x="1136975" y="2128425"/>
            <a:chExt cx="767525" cy="518100"/>
          </a:xfrm>
        </p:grpSpPr>
        <p:sp>
          <p:nvSpPr>
            <p:cNvPr id="630" name="Google Shape;630;p38"/>
            <p:cNvSpPr/>
            <p:nvPr/>
          </p:nvSpPr>
          <p:spPr>
            <a:xfrm flipH="1" rot="5400000">
              <a:off x="1488100" y="2206725"/>
              <a:ext cx="494700" cy="338100"/>
            </a:xfrm>
            <a:prstGeom prst="curvedDownArrow">
              <a:avLst>
                <a:gd fmla="val 25000" name="adj1"/>
                <a:gd fmla="val 50000" name="adj2"/>
                <a:gd fmla="val 25000" name="adj3"/>
              </a:avLst>
            </a:prstGeom>
            <a:solidFill>
              <a:srgbClr val="CC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1" name="Google Shape;631;p38"/>
            <p:cNvSpPr/>
            <p:nvPr/>
          </p:nvSpPr>
          <p:spPr>
            <a:xfrm flipH="1" rot="-5400000">
              <a:off x="1058675" y="2230125"/>
              <a:ext cx="494700" cy="338100"/>
            </a:xfrm>
            <a:prstGeom prst="curvedDownArrow">
              <a:avLst>
                <a:gd fmla="val 25000" name="adj1"/>
                <a:gd fmla="val 50000" name="adj2"/>
                <a:gd fmla="val 25000" name="adj3"/>
              </a:avLst>
            </a:prstGeom>
            <a:solidFill>
              <a:srgbClr val="CC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632" name="Google Shape;632;p38"/>
          <p:cNvPicPr preferRelativeResize="0"/>
          <p:nvPr/>
        </p:nvPicPr>
        <p:blipFill>
          <a:blip r:embed="rId3">
            <a:alphaModFix/>
          </a:blip>
          <a:stretch>
            <a:fillRect/>
          </a:stretch>
        </p:blipFill>
        <p:spPr>
          <a:xfrm flipH="1">
            <a:off x="1748749" y="491480"/>
            <a:ext cx="779942" cy="1235950"/>
          </a:xfrm>
          <a:prstGeom prst="rect">
            <a:avLst/>
          </a:prstGeom>
          <a:noFill/>
          <a:ln>
            <a:noFill/>
          </a:ln>
        </p:spPr>
      </p:pic>
      <p:sp>
        <p:nvSpPr>
          <p:cNvPr id="633" name="Google Shape;633;p38"/>
          <p:cNvSpPr txBox="1"/>
          <p:nvPr/>
        </p:nvSpPr>
        <p:spPr>
          <a:xfrm>
            <a:off x="5766150" y="1103400"/>
            <a:ext cx="3260700" cy="67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solidFill>
                  <a:schemeClr val="dk1"/>
                </a:solidFill>
                <a:latin typeface="Calibri"/>
                <a:ea typeface="Calibri"/>
                <a:cs typeface="Calibri"/>
                <a:sym typeface="Calibri"/>
              </a:rPr>
              <a:t>Vacuum</a:t>
            </a:r>
            <a:r>
              <a:rPr lang="en" sz="1600">
                <a:solidFill>
                  <a:schemeClr val="dk1"/>
                </a:solidFill>
                <a:latin typeface="Calibri"/>
                <a:ea typeface="Calibri"/>
                <a:cs typeface="Calibri"/>
                <a:sym typeface="Calibri"/>
              </a:rPr>
              <a:t> sucks air upward from below</a:t>
            </a:r>
            <a:r>
              <a:rPr lang="en" sz="1600">
                <a:solidFill>
                  <a:schemeClr val="dk1"/>
                </a:solidFill>
                <a:latin typeface="Calibri"/>
                <a:ea typeface="Calibri"/>
                <a:cs typeface="Calibri"/>
                <a:sym typeface="Calibri"/>
              </a:rPr>
              <a:t>!</a:t>
            </a:r>
            <a:endParaRPr b="1" sz="1600">
              <a:solidFill>
                <a:schemeClr val="dk1"/>
              </a:solidFill>
            </a:endParaRPr>
          </a:p>
        </p:txBody>
      </p:sp>
      <p:cxnSp>
        <p:nvCxnSpPr>
          <p:cNvPr id="634" name="Google Shape;634;p38"/>
          <p:cNvCxnSpPr/>
          <p:nvPr/>
        </p:nvCxnSpPr>
        <p:spPr>
          <a:xfrm rot="10800000">
            <a:off x="2138725" y="2288000"/>
            <a:ext cx="0" cy="750900"/>
          </a:xfrm>
          <a:prstGeom prst="straightConnector1">
            <a:avLst/>
          </a:prstGeom>
          <a:noFill/>
          <a:ln cap="flat" cmpd="sng" w="38100">
            <a:solidFill>
              <a:schemeClr val="dk1"/>
            </a:solidFill>
            <a:prstDash val="solid"/>
            <a:round/>
            <a:headEnd len="med" w="med" type="none"/>
            <a:tailEnd len="med" w="med" type="triangle"/>
          </a:ln>
        </p:spPr>
      </p:cxnSp>
      <p:cxnSp>
        <p:nvCxnSpPr>
          <p:cNvPr id="635" name="Google Shape;635;p38"/>
          <p:cNvCxnSpPr/>
          <p:nvPr/>
        </p:nvCxnSpPr>
        <p:spPr>
          <a:xfrm rot="10800000">
            <a:off x="2303460" y="2275665"/>
            <a:ext cx="0" cy="750900"/>
          </a:xfrm>
          <a:prstGeom prst="straightConnector1">
            <a:avLst/>
          </a:prstGeom>
          <a:noFill/>
          <a:ln cap="flat" cmpd="sng" w="38100">
            <a:solidFill>
              <a:schemeClr val="dk1"/>
            </a:solidFill>
            <a:prstDash val="solid"/>
            <a:round/>
            <a:headEnd len="med" w="med" type="none"/>
            <a:tailEnd len="med" w="med" type="triangle"/>
          </a:ln>
        </p:spPr>
      </p:cxn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9" name="Shape 639"/>
        <p:cNvGrpSpPr/>
        <p:nvPr/>
      </p:nvGrpSpPr>
      <p:grpSpPr>
        <a:xfrm>
          <a:off x="0" y="0"/>
          <a:ext cx="0" cy="0"/>
          <a:chOff x="0" y="0"/>
          <a:chExt cx="0" cy="0"/>
        </a:xfrm>
      </p:grpSpPr>
      <p:sp>
        <p:nvSpPr>
          <p:cNvPr id="640" name="Google Shape;640;p39"/>
          <p:cNvSpPr/>
          <p:nvPr/>
        </p:nvSpPr>
        <p:spPr>
          <a:xfrm rot="10800000">
            <a:off x="760725" y="3527900"/>
            <a:ext cx="499500" cy="338100"/>
          </a:xfrm>
          <a:prstGeom prst="curvedDownArrow">
            <a:avLst>
              <a:gd fmla="val 25000" name="adj1"/>
              <a:gd fmla="val 50000" name="adj2"/>
              <a:gd fmla="val 25000" name="adj3"/>
            </a:avLst>
          </a:prstGeom>
          <a:solidFill>
            <a:srgbClr val="F6B26B"/>
          </a:solidFill>
          <a:ln cap="flat" cmpd="sng" w="9525">
            <a:solidFill>
              <a:srgbClr val="F6B26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1" name="Google Shape;641;p39"/>
          <p:cNvSpPr/>
          <p:nvPr/>
        </p:nvSpPr>
        <p:spPr>
          <a:xfrm>
            <a:off x="581625" y="1226359"/>
            <a:ext cx="3570425" cy="2586250"/>
          </a:xfrm>
          <a:custGeom>
            <a:rect b="b" l="l" r="r" t="t"/>
            <a:pathLst>
              <a:path extrusionOk="0" h="103450" w="142817">
                <a:moveTo>
                  <a:pt x="0" y="103450"/>
                </a:moveTo>
                <a:cubicBezTo>
                  <a:pt x="10418" y="97862"/>
                  <a:pt x="51469" y="84201"/>
                  <a:pt x="62508" y="69919"/>
                </a:cubicBezTo>
                <a:cubicBezTo>
                  <a:pt x="73547" y="55637"/>
                  <a:pt x="59611" y="29213"/>
                  <a:pt x="66234" y="17760"/>
                </a:cubicBezTo>
                <a:cubicBezTo>
                  <a:pt x="72858" y="6307"/>
                  <a:pt x="95005" y="-3490"/>
                  <a:pt x="102249" y="1201"/>
                </a:cubicBezTo>
                <a:cubicBezTo>
                  <a:pt x="109493" y="5893"/>
                  <a:pt x="102939" y="40114"/>
                  <a:pt x="109700" y="45909"/>
                </a:cubicBezTo>
                <a:cubicBezTo>
                  <a:pt x="116461" y="51705"/>
                  <a:pt x="137298" y="37630"/>
                  <a:pt x="142817" y="35974"/>
                </a:cubicBezTo>
              </a:path>
            </a:pathLst>
          </a:custGeom>
          <a:noFill/>
          <a:ln cap="flat" cmpd="sng" w="19050">
            <a:solidFill>
              <a:srgbClr val="FF9900"/>
            </a:solidFill>
            <a:prstDash val="dash"/>
            <a:round/>
            <a:headEnd len="med" w="med" type="none"/>
            <a:tailEnd len="med" w="med" type="triangle"/>
          </a:ln>
        </p:spPr>
      </p:sp>
      <p:cxnSp>
        <p:nvCxnSpPr>
          <p:cNvPr id="642" name="Google Shape;642;p39"/>
          <p:cNvCxnSpPr/>
          <p:nvPr/>
        </p:nvCxnSpPr>
        <p:spPr>
          <a:xfrm flipH="1">
            <a:off x="1102300" y="2151825"/>
            <a:ext cx="3689700" cy="1774200"/>
          </a:xfrm>
          <a:prstGeom prst="straightConnector1">
            <a:avLst/>
          </a:prstGeom>
          <a:noFill/>
          <a:ln cap="flat" cmpd="sng" w="19050">
            <a:solidFill>
              <a:srgbClr val="FF9900"/>
            </a:solidFill>
            <a:prstDash val="dash"/>
            <a:round/>
            <a:headEnd len="med" w="med" type="triangle"/>
            <a:tailEnd len="med" w="med" type="none"/>
          </a:ln>
        </p:spPr>
      </p:cxnSp>
      <p:cxnSp>
        <p:nvCxnSpPr>
          <p:cNvPr id="643" name="Google Shape;643;p39"/>
          <p:cNvCxnSpPr/>
          <p:nvPr/>
        </p:nvCxnSpPr>
        <p:spPr>
          <a:xfrm flipH="1">
            <a:off x="1734775" y="2221200"/>
            <a:ext cx="3689700" cy="1774200"/>
          </a:xfrm>
          <a:prstGeom prst="straightConnector1">
            <a:avLst/>
          </a:prstGeom>
          <a:noFill/>
          <a:ln cap="flat" cmpd="sng" w="19050">
            <a:solidFill>
              <a:srgbClr val="FF9900"/>
            </a:solidFill>
            <a:prstDash val="dash"/>
            <a:round/>
            <a:headEnd len="med" w="med" type="triangle"/>
            <a:tailEnd len="med" w="med" type="none"/>
          </a:ln>
        </p:spPr>
      </p:cxnSp>
      <p:sp>
        <p:nvSpPr>
          <p:cNvPr id="644" name="Google Shape;644;p39"/>
          <p:cNvSpPr/>
          <p:nvPr/>
        </p:nvSpPr>
        <p:spPr>
          <a:xfrm>
            <a:off x="788500" y="3136750"/>
            <a:ext cx="499500" cy="338100"/>
          </a:xfrm>
          <a:prstGeom prst="curvedDownArrow">
            <a:avLst>
              <a:gd fmla="val 25000" name="adj1"/>
              <a:gd fmla="val 50000" name="adj2"/>
              <a:gd fmla="val 25000" name="adj3"/>
            </a:avLst>
          </a:prstGeom>
          <a:solidFill>
            <a:srgbClr val="F6B26B"/>
          </a:solidFill>
          <a:ln cap="flat" cmpd="sng" w="9525">
            <a:solidFill>
              <a:srgbClr val="F6B26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5" name="Google Shape;645;p39"/>
          <p:cNvSpPr txBox="1"/>
          <p:nvPr/>
        </p:nvSpPr>
        <p:spPr>
          <a:xfrm>
            <a:off x="3362250" y="1251188"/>
            <a:ext cx="30030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600">
                <a:solidFill>
                  <a:schemeClr val="dk1"/>
                </a:solidFill>
                <a:latin typeface="Calibri"/>
                <a:ea typeface="Calibri"/>
                <a:cs typeface="Calibri"/>
                <a:sym typeface="Calibri"/>
              </a:rPr>
              <a:t>Dominant right-mover; No split!</a:t>
            </a:r>
            <a:endParaRPr b="1" sz="1600">
              <a:solidFill>
                <a:schemeClr val="dk1"/>
              </a:solidFill>
              <a:latin typeface="Calibri"/>
              <a:ea typeface="Calibri"/>
              <a:cs typeface="Calibri"/>
              <a:sym typeface="Calibri"/>
            </a:endParaRPr>
          </a:p>
        </p:txBody>
      </p:sp>
      <p:sp>
        <p:nvSpPr>
          <p:cNvPr id="646" name="Google Shape;646;p39"/>
          <p:cNvSpPr txBox="1"/>
          <p:nvPr/>
        </p:nvSpPr>
        <p:spPr>
          <a:xfrm>
            <a:off x="1007850" y="30425"/>
            <a:ext cx="7128300" cy="892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1100"/>
              <a:buFont typeface="Arial"/>
              <a:buNone/>
            </a:pPr>
            <a:r>
              <a:rPr b="1" lang="en" sz="2300" u="sng">
                <a:solidFill>
                  <a:schemeClr val="dk1"/>
                </a:solidFill>
                <a:latin typeface="Calibri"/>
                <a:ea typeface="Calibri"/>
                <a:cs typeface="Calibri"/>
                <a:sym typeface="Calibri"/>
              </a:rPr>
              <a:t>Rotating Updraft</a:t>
            </a:r>
            <a:endParaRPr b="1" sz="2300" u="sng">
              <a:solidFill>
                <a:schemeClr val="dk1"/>
              </a:solidFill>
            </a:endParaRPr>
          </a:p>
          <a:p>
            <a:pPr indent="0" lvl="0" marL="0" rtl="0" algn="ctr">
              <a:spcBef>
                <a:spcPts val="0"/>
              </a:spcBef>
              <a:spcAft>
                <a:spcPts val="0"/>
              </a:spcAft>
              <a:buNone/>
            </a:pPr>
            <a:r>
              <a:t/>
            </a:r>
            <a:endParaRPr b="1" sz="2300" u="sng">
              <a:latin typeface="Calibri"/>
              <a:ea typeface="Calibri"/>
              <a:cs typeface="Calibri"/>
              <a:sym typeface="Calibri"/>
            </a:endParaRPr>
          </a:p>
        </p:txBody>
      </p:sp>
      <p:grpSp>
        <p:nvGrpSpPr>
          <p:cNvPr id="647" name="Google Shape;647;p39"/>
          <p:cNvGrpSpPr/>
          <p:nvPr/>
        </p:nvGrpSpPr>
        <p:grpSpPr>
          <a:xfrm>
            <a:off x="1556395" y="1523829"/>
            <a:ext cx="1095585" cy="845817"/>
            <a:chOff x="1556395" y="1523829"/>
            <a:chExt cx="1095585" cy="845817"/>
          </a:xfrm>
        </p:grpSpPr>
        <p:sp>
          <p:nvSpPr>
            <p:cNvPr id="648" name="Google Shape;648;p39"/>
            <p:cNvSpPr/>
            <p:nvPr/>
          </p:nvSpPr>
          <p:spPr>
            <a:xfrm flipH="1" rot="5400000">
              <a:off x="1988230" y="1648779"/>
              <a:ext cx="788700" cy="538800"/>
            </a:xfrm>
            <a:prstGeom prst="curvedDownArrow">
              <a:avLst>
                <a:gd fmla="val 25000" name="adj1"/>
                <a:gd fmla="val 50000" name="adj2"/>
                <a:gd fmla="val 25000" name="adj3"/>
              </a:avLst>
            </a:prstGeom>
            <a:solidFill>
              <a:srgbClr val="CC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9" name="Google Shape;649;p39"/>
            <p:cNvSpPr/>
            <p:nvPr/>
          </p:nvSpPr>
          <p:spPr>
            <a:xfrm flipH="1" rot="-5400000">
              <a:off x="1431445" y="1705896"/>
              <a:ext cx="788700" cy="538800"/>
            </a:xfrm>
            <a:prstGeom prst="curvedDownArrow">
              <a:avLst>
                <a:gd fmla="val 25000" name="adj1"/>
                <a:gd fmla="val 50000" name="adj2"/>
                <a:gd fmla="val 25000" name="adj3"/>
              </a:avLst>
            </a:prstGeom>
            <a:solidFill>
              <a:srgbClr val="CC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50" name="Google Shape;650;p39"/>
          <p:cNvSpPr/>
          <p:nvPr/>
        </p:nvSpPr>
        <p:spPr>
          <a:xfrm rot="-10511602">
            <a:off x="1612864" y="958180"/>
            <a:ext cx="1051731" cy="1151878"/>
          </a:xfrm>
          <a:prstGeom prst="cloud">
            <a:avLst/>
          </a:prstGeom>
          <a:solidFill>
            <a:schemeClr val="lt1"/>
          </a:solidFill>
          <a:ln cap="flat" cmpd="sng" w="25400">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651" name="Google Shape;651;p39"/>
          <p:cNvSpPr txBox="1"/>
          <p:nvPr/>
        </p:nvSpPr>
        <p:spPr>
          <a:xfrm>
            <a:off x="1818026" y="1317336"/>
            <a:ext cx="6561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000">
                <a:solidFill>
                  <a:srgbClr val="CC0000"/>
                </a:solidFill>
              </a:rPr>
              <a:t>RM</a:t>
            </a:r>
            <a:endParaRPr b="1" sz="2000">
              <a:solidFill>
                <a:srgbClr val="CC0000"/>
              </a:solidFill>
            </a:endParaRPr>
          </a:p>
        </p:txBody>
      </p:sp>
      <p:sp>
        <p:nvSpPr>
          <p:cNvPr id="652" name="Google Shape;652;p39"/>
          <p:cNvSpPr txBox="1"/>
          <p:nvPr/>
        </p:nvSpPr>
        <p:spPr>
          <a:xfrm>
            <a:off x="1802649" y="3204825"/>
            <a:ext cx="1148700" cy="415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500">
                <a:solidFill>
                  <a:srgbClr val="9900FF"/>
                </a:solidFill>
              </a:rPr>
              <a:t>Inflow</a:t>
            </a:r>
            <a:endParaRPr b="1" sz="1300">
              <a:solidFill>
                <a:srgbClr val="9900FF"/>
              </a:solidFill>
            </a:endParaRPr>
          </a:p>
        </p:txBody>
      </p:sp>
      <p:sp>
        <p:nvSpPr>
          <p:cNvPr id="653" name="Google Shape;653;p39"/>
          <p:cNvSpPr/>
          <p:nvPr/>
        </p:nvSpPr>
        <p:spPr>
          <a:xfrm>
            <a:off x="1342848" y="3073419"/>
            <a:ext cx="787750" cy="619625"/>
          </a:xfrm>
          <a:custGeom>
            <a:rect b="b" l="l" r="r" t="t"/>
            <a:pathLst>
              <a:path extrusionOk="0" h="24785" w="31510">
                <a:moveTo>
                  <a:pt x="0" y="24785"/>
                </a:moveTo>
                <a:cubicBezTo>
                  <a:pt x="3611" y="22718"/>
                  <a:pt x="16415" y="16513"/>
                  <a:pt x="21667" y="12382"/>
                </a:cubicBezTo>
                <a:cubicBezTo>
                  <a:pt x="26919" y="8251"/>
                  <a:pt x="29870" y="2064"/>
                  <a:pt x="31510" y="0"/>
                </a:cubicBezTo>
              </a:path>
            </a:pathLst>
          </a:custGeom>
          <a:noFill/>
          <a:ln cap="flat" cmpd="sng" w="28575">
            <a:solidFill>
              <a:srgbClr val="9900FF"/>
            </a:solidFill>
            <a:prstDash val="solid"/>
            <a:round/>
            <a:headEnd len="med" w="med" type="none"/>
            <a:tailEnd len="med" w="med" type="triangle"/>
          </a:ln>
        </p:spPr>
      </p:sp>
      <p:cxnSp>
        <p:nvCxnSpPr>
          <p:cNvPr id="654" name="Google Shape;654;p39"/>
          <p:cNvCxnSpPr/>
          <p:nvPr/>
        </p:nvCxnSpPr>
        <p:spPr>
          <a:xfrm rot="10800000">
            <a:off x="2138725" y="2288000"/>
            <a:ext cx="0" cy="750900"/>
          </a:xfrm>
          <a:prstGeom prst="straightConnector1">
            <a:avLst/>
          </a:prstGeom>
          <a:noFill/>
          <a:ln cap="flat" cmpd="sng" w="38100">
            <a:solidFill>
              <a:schemeClr val="dk1"/>
            </a:solidFill>
            <a:prstDash val="solid"/>
            <a:round/>
            <a:headEnd len="med" w="med" type="none"/>
            <a:tailEnd len="med" w="med" type="triangle"/>
          </a:ln>
        </p:spPr>
      </p:cxnSp>
      <p:sp>
        <p:nvSpPr>
          <p:cNvPr id="655" name="Google Shape;655;p39"/>
          <p:cNvSpPr txBox="1"/>
          <p:nvPr/>
        </p:nvSpPr>
        <p:spPr>
          <a:xfrm>
            <a:off x="447400" y="4180750"/>
            <a:ext cx="5436000" cy="67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solidFill>
                  <a:schemeClr val="dk1"/>
                </a:solidFill>
                <a:latin typeface="Calibri"/>
                <a:ea typeface="Calibri"/>
                <a:cs typeface="Calibri"/>
                <a:sym typeface="Calibri"/>
              </a:rPr>
              <a:t>Initial updraft was correlated with the cyclonic vorticity</a:t>
            </a:r>
            <a:endParaRPr sz="1600">
              <a:solidFill>
                <a:schemeClr val="dk1"/>
              </a:solidFill>
              <a:latin typeface="Calibri"/>
              <a:ea typeface="Calibri"/>
              <a:cs typeface="Calibri"/>
              <a:sym typeface="Calibri"/>
            </a:endParaRPr>
          </a:p>
          <a:p>
            <a:pPr indent="0" lvl="0" marL="0" rtl="0" algn="l">
              <a:spcBef>
                <a:spcPts val="0"/>
              </a:spcBef>
              <a:spcAft>
                <a:spcPts val="0"/>
              </a:spcAft>
              <a:buNone/>
            </a:pPr>
            <a:r>
              <a:rPr lang="en" sz="1600">
                <a:solidFill>
                  <a:schemeClr val="dk1"/>
                </a:solidFill>
                <a:latin typeface="Calibri"/>
                <a:ea typeface="Calibri"/>
                <a:cs typeface="Calibri"/>
                <a:sym typeface="Calibri"/>
              </a:rPr>
              <a:t>from the start – streamwise vorticity ingestion!</a:t>
            </a:r>
            <a:endParaRPr sz="1600">
              <a:solidFill>
                <a:schemeClr val="dk1"/>
              </a:solidFill>
              <a:latin typeface="Calibri"/>
              <a:ea typeface="Calibri"/>
              <a:cs typeface="Calibri"/>
              <a:sym typeface="Calibri"/>
            </a:endParaRPr>
          </a:p>
        </p:txBody>
      </p:sp>
      <p:sp>
        <p:nvSpPr>
          <p:cNvPr id="656" name="Google Shape;656;p39"/>
          <p:cNvSpPr txBox="1"/>
          <p:nvPr/>
        </p:nvSpPr>
        <p:spPr>
          <a:xfrm>
            <a:off x="6995458" y="2045899"/>
            <a:ext cx="727800" cy="46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solidFill>
                  <a:srgbClr val="9900FF"/>
                </a:solidFill>
              </a:rPr>
              <a:t>Inflow</a:t>
            </a:r>
            <a:endParaRPr b="1" sz="1000">
              <a:solidFill>
                <a:srgbClr val="9900FF"/>
              </a:solidFill>
            </a:endParaRPr>
          </a:p>
          <a:p>
            <a:pPr indent="0" lvl="0" marL="0" rtl="0" algn="ctr">
              <a:spcBef>
                <a:spcPts val="0"/>
              </a:spcBef>
              <a:spcAft>
                <a:spcPts val="0"/>
              </a:spcAft>
              <a:buNone/>
            </a:pPr>
            <a:r>
              <a:rPr b="1" lang="en" sz="800">
                <a:solidFill>
                  <a:srgbClr val="9900FF"/>
                </a:solidFill>
              </a:rPr>
              <a:t>(SR winds)</a:t>
            </a:r>
            <a:endParaRPr b="1" sz="800">
              <a:solidFill>
                <a:srgbClr val="9900FF"/>
              </a:solidFill>
            </a:endParaRPr>
          </a:p>
        </p:txBody>
      </p:sp>
      <p:sp>
        <p:nvSpPr>
          <p:cNvPr id="657" name="Google Shape;657;p39"/>
          <p:cNvSpPr/>
          <p:nvPr/>
        </p:nvSpPr>
        <p:spPr>
          <a:xfrm>
            <a:off x="7003925" y="1662580"/>
            <a:ext cx="2015025" cy="580875"/>
          </a:xfrm>
          <a:custGeom>
            <a:rect b="b" l="l" r="r" t="t"/>
            <a:pathLst>
              <a:path extrusionOk="0" h="23235" w="80601">
                <a:moveTo>
                  <a:pt x="0" y="23235"/>
                </a:moveTo>
                <a:cubicBezTo>
                  <a:pt x="254" y="21647"/>
                  <a:pt x="-87" y="16880"/>
                  <a:pt x="1526" y="13709"/>
                </a:cubicBezTo>
                <a:cubicBezTo>
                  <a:pt x="3139" y="10538"/>
                  <a:pt x="5977" y="6481"/>
                  <a:pt x="9676" y="4211"/>
                </a:cubicBezTo>
                <a:cubicBezTo>
                  <a:pt x="13376" y="1941"/>
                  <a:pt x="18868" y="477"/>
                  <a:pt x="23723" y="88"/>
                </a:cubicBezTo>
                <a:cubicBezTo>
                  <a:pt x="28579" y="-300"/>
                  <a:pt x="34329" y="655"/>
                  <a:pt x="38809" y="1880"/>
                </a:cubicBezTo>
                <a:cubicBezTo>
                  <a:pt x="43289" y="3105"/>
                  <a:pt x="46179" y="5227"/>
                  <a:pt x="50601" y="7438"/>
                </a:cubicBezTo>
                <a:cubicBezTo>
                  <a:pt x="55023" y="9649"/>
                  <a:pt x="60341" y="14311"/>
                  <a:pt x="65341" y="15148"/>
                </a:cubicBezTo>
                <a:cubicBezTo>
                  <a:pt x="70341" y="15985"/>
                  <a:pt x="78058" y="12906"/>
                  <a:pt x="80601" y="12458"/>
                </a:cubicBezTo>
              </a:path>
            </a:pathLst>
          </a:custGeom>
          <a:noFill/>
          <a:ln cap="flat" cmpd="sng" w="9525">
            <a:solidFill>
              <a:schemeClr val="dk1"/>
            </a:solidFill>
            <a:prstDash val="solid"/>
            <a:round/>
            <a:headEnd len="med" w="med" type="none"/>
            <a:tailEnd len="med" w="med" type="none"/>
          </a:ln>
        </p:spPr>
      </p:sp>
      <p:cxnSp>
        <p:nvCxnSpPr>
          <p:cNvPr id="658" name="Google Shape;658;p39"/>
          <p:cNvCxnSpPr>
            <a:stCxn id="659" idx="6"/>
          </p:cNvCxnSpPr>
          <p:nvPr/>
        </p:nvCxnSpPr>
        <p:spPr>
          <a:xfrm rot="10800000">
            <a:off x="7043141" y="2040319"/>
            <a:ext cx="819900" cy="104700"/>
          </a:xfrm>
          <a:prstGeom prst="straightConnector1">
            <a:avLst/>
          </a:prstGeom>
          <a:noFill/>
          <a:ln cap="flat" cmpd="sng" w="19050">
            <a:solidFill>
              <a:srgbClr val="9900FF"/>
            </a:solidFill>
            <a:prstDash val="solid"/>
            <a:round/>
            <a:headEnd len="med" w="med" type="none"/>
            <a:tailEnd len="med" w="med" type="triangle"/>
          </a:ln>
        </p:spPr>
      </p:cxnSp>
      <p:cxnSp>
        <p:nvCxnSpPr>
          <p:cNvPr id="660" name="Google Shape;660;p39"/>
          <p:cNvCxnSpPr>
            <a:stCxn id="659" idx="0"/>
          </p:cNvCxnSpPr>
          <p:nvPr/>
        </p:nvCxnSpPr>
        <p:spPr>
          <a:xfrm rot="10800000">
            <a:off x="7750991" y="1661569"/>
            <a:ext cx="42600" cy="420300"/>
          </a:xfrm>
          <a:prstGeom prst="straightConnector1">
            <a:avLst/>
          </a:prstGeom>
          <a:noFill/>
          <a:ln cap="flat" cmpd="sng" w="19050">
            <a:solidFill>
              <a:srgbClr val="9900FF"/>
            </a:solidFill>
            <a:prstDash val="solid"/>
            <a:round/>
            <a:headEnd len="med" w="med" type="none"/>
            <a:tailEnd len="med" w="med" type="triangle"/>
          </a:ln>
        </p:spPr>
      </p:cxnSp>
      <p:cxnSp>
        <p:nvCxnSpPr>
          <p:cNvPr id="661" name="Google Shape;661;p39"/>
          <p:cNvCxnSpPr/>
          <p:nvPr/>
        </p:nvCxnSpPr>
        <p:spPr>
          <a:xfrm flipH="1" rot="7931715">
            <a:off x="7047892" y="1360795"/>
            <a:ext cx="73698" cy="449372"/>
          </a:xfrm>
          <a:prstGeom prst="straightConnector1">
            <a:avLst/>
          </a:prstGeom>
          <a:noFill/>
          <a:ln cap="flat" cmpd="sng" w="19050">
            <a:solidFill>
              <a:srgbClr val="FF9900"/>
            </a:solidFill>
            <a:prstDash val="dash"/>
            <a:round/>
            <a:headEnd len="med" w="med" type="none"/>
            <a:tailEnd len="med" w="med" type="triangle"/>
          </a:ln>
        </p:spPr>
      </p:cxnSp>
      <p:cxnSp>
        <p:nvCxnSpPr>
          <p:cNvPr id="662" name="Google Shape;662;p39"/>
          <p:cNvCxnSpPr/>
          <p:nvPr/>
        </p:nvCxnSpPr>
        <p:spPr>
          <a:xfrm flipH="1" rot="6497237">
            <a:off x="6795653" y="1700182"/>
            <a:ext cx="73618" cy="449296"/>
          </a:xfrm>
          <a:prstGeom prst="straightConnector1">
            <a:avLst/>
          </a:prstGeom>
          <a:noFill/>
          <a:ln cap="flat" cmpd="sng" w="19050">
            <a:solidFill>
              <a:srgbClr val="FF9900"/>
            </a:solidFill>
            <a:prstDash val="dash"/>
            <a:round/>
            <a:headEnd len="med" w="med" type="none"/>
            <a:tailEnd len="med" w="med" type="triangle"/>
          </a:ln>
        </p:spPr>
      </p:cxnSp>
      <p:cxnSp>
        <p:nvCxnSpPr>
          <p:cNvPr id="663" name="Google Shape;663;p39"/>
          <p:cNvCxnSpPr/>
          <p:nvPr/>
        </p:nvCxnSpPr>
        <p:spPr>
          <a:xfrm flipH="1" rot="10179199">
            <a:off x="7708650" y="1172506"/>
            <a:ext cx="73495" cy="449691"/>
          </a:xfrm>
          <a:prstGeom prst="straightConnector1">
            <a:avLst/>
          </a:prstGeom>
          <a:noFill/>
          <a:ln cap="flat" cmpd="sng" w="19050">
            <a:solidFill>
              <a:srgbClr val="FF9900"/>
            </a:solidFill>
            <a:prstDash val="dash"/>
            <a:round/>
            <a:headEnd len="med" w="med" type="none"/>
            <a:tailEnd len="med" w="med" type="triangle"/>
          </a:ln>
        </p:spPr>
      </p:cxnSp>
      <p:sp>
        <p:nvSpPr>
          <p:cNvPr id="664" name="Google Shape;664;p39"/>
          <p:cNvSpPr/>
          <p:nvPr/>
        </p:nvSpPr>
        <p:spPr>
          <a:xfrm>
            <a:off x="6699805" y="1823038"/>
            <a:ext cx="334880" cy="256682"/>
          </a:xfrm>
          <a:custGeom>
            <a:rect b="b" l="l" r="r" t="t"/>
            <a:pathLst>
              <a:path extrusionOk="0" h="15618" w="20376">
                <a:moveTo>
                  <a:pt x="0" y="8842"/>
                </a:moveTo>
                <a:cubicBezTo>
                  <a:pt x="0" y="5460"/>
                  <a:pt x="1758" y="-487"/>
                  <a:pt x="5094" y="69"/>
                </a:cubicBezTo>
                <a:cubicBezTo>
                  <a:pt x="7331" y="442"/>
                  <a:pt x="9355" y="2680"/>
                  <a:pt x="9905" y="4880"/>
                </a:cubicBezTo>
                <a:cubicBezTo>
                  <a:pt x="10409" y="6895"/>
                  <a:pt x="8020" y="9691"/>
                  <a:pt x="5943" y="9691"/>
                </a:cubicBezTo>
                <a:cubicBezTo>
                  <a:pt x="4056" y="9691"/>
                  <a:pt x="4470" y="5210"/>
                  <a:pt x="5943" y="4031"/>
                </a:cubicBezTo>
                <a:cubicBezTo>
                  <a:pt x="7663" y="2655"/>
                  <a:pt x="10564" y="1766"/>
                  <a:pt x="12452" y="2899"/>
                </a:cubicBezTo>
                <a:cubicBezTo>
                  <a:pt x="15277" y="4594"/>
                  <a:pt x="16411" y="9696"/>
                  <a:pt x="14716" y="12521"/>
                </a:cubicBezTo>
                <a:cubicBezTo>
                  <a:pt x="13745" y="14139"/>
                  <a:pt x="10103" y="14091"/>
                  <a:pt x="9056" y="12521"/>
                </a:cubicBezTo>
                <a:cubicBezTo>
                  <a:pt x="8344" y="11453"/>
                  <a:pt x="9442" y="9886"/>
                  <a:pt x="10188" y="8842"/>
                </a:cubicBezTo>
                <a:cubicBezTo>
                  <a:pt x="11630" y="6823"/>
                  <a:pt x="16436" y="5490"/>
                  <a:pt x="17546" y="7710"/>
                </a:cubicBezTo>
                <a:cubicBezTo>
                  <a:pt x="18734" y="10086"/>
                  <a:pt x="17407" y="16945"/>
                  <a:pt x="15282" y="15351"/>
                </a:cubicBezTo>
                <a:cubicBezTo>
                  <a:pt x="13018" y="13653"/>
                  <a:pt x="17691" y="9454"/>
                  <a:pt x="20376" y="8559"/>
                </a:cubicBezTo>
              </a:path>
            </a:pathLst>
          </a:custGeom>
          <a:noFill/>
          <a:ln cap="flat" cmpd="sng" w="9525">
            <a:solidFill>
              <a:srgbClr val="FF0000"/>
            </a:solidFill>
            <a:prstDash val="solid"/>
            <a:round/>
            <a:headEnd len="med" w="med" type="none"/>
            <a:tailEnd len="med" w="med" type="none"/>
          </a:ln>
        </p:spPr>
      </p:sp>
      <p:sp>
        <p:nvSpPr>
          <p:cNvPr id="665" name="Google Shape;665;p39"/>
          <p:cNvSpPr/>
          <p:nvPr/>
        </p:nvSpPr>
        <p:spPr>
          <a:xfrm rot="709361">
            <a:off x="6937045" y="1489988"/>
            <a:ext cx="334903" cy="256700"/>
          </a:xfrm>
          <a:custGeom>
            <a:rect b="b" l="l" r="r" t="t"/>
            <a:pathLst>
              <a:path extrusionOk="0" h="15618" w="20376">
                <a:moveTo>
                  <a:pt x="0" y="8842"/>
                </a:moveTo>
                <a:cubicBezTo>
                  <a:pt x="0" y="5460"/>
                  <a:pt x="1758" y="-487"/>
                  <a:pt x="5094" y="69"/>
                </a:cubicBezTo>
                <a:cubicBezTo>
                  <a:pt x="7331" y="442"/>
                  <a:pt x="9355" y="2680"/>
                  <a:pt x="9905" y="4880"/>
                </a:cubicBezTo>
                <a:cubicBezTo>
                  <a:pt x="10409" y="6895"/>
                  <a:pt x="8020" y="9691"/>
                  <a:pt x="5943" y="9691"/>
                </a:cubicBezTo>
                <a:cubicBezTo>
                  <a:pt x="4056" y="9691"/>
                  <a:pt x="4470" y="5210"/>
                  <a:pt x="5943" y="4031"/>
                </a:cubicBezTo>
                <a:cubicBezTo>
                  <a:pt x="7663" y="2655"/>
                  <a:pt x="10564" y="1766"/>
                  <a:pt x="12452" y="2899"/>
                </a:cubicBezTo>
                <a:cubicBezTo>
                  <a:pt x="15277" y="4594"/>
                  <a:pt x="16411" y="9696"/>
                  <a:pt x="14716" y="12521"/>
                </a:cubicBezTo>
                <a:cubicBezTo>
                  <a:pt x="13745" y="14139"/>
                  <a:pt x="10103" y="14091"/>
                  <a:pt x="9056" y="12521"/>
                </a:cubicBezTo>
                <a:cubicBezTo>
                  <a:pt x="8344" y="11453"/>
                  <a:pt x="9442" y="9886"/>
                  <a:pt x="10188" y="8842"/>
                </a:cubicBezTo>
                <a:cubicBezTo>
                  <a:pt x="11630" y="6823"/>
                  <a:pt x="16436" y="5490"/>
                  <a:pt x="17546" y="7710"/>
                </a:cubicBezTo>
                <a:cubicBezTo>
                  <a:pt x="18734" y="10086"/>
                  <a:pt x="17407" y="16945"/>
                  <a:pt x="15282" y="15351"/>
                </a:cubicBezTo>
                <a:cubicBezTo>
                  <a:pt x="13018" y="13653"/>
                  <a:pt x="17691" y="9454"/>
                  <a:pt x="20376" y="8559"/>
                </a:cubicBezTo>
              </a:path>
            </a:pathLst>
          </a:custGeom>
          <a:noFill/>
          <a:ln cap="flat" cmpd="sng" w="9525">
            <a:solidFill>
              <a:srgbClr val="FF0000"/>
            </a:solidFill>
            <a:prstDash val="solid"/>
            <a:round/>
            <a:headEnd len="med" w="med" type="none"/>
            <a:tailEnd len="med" w="med" type="none"/>
          </a:ln>
        </p:spPr>
      </p:sp>
      <p:sp>
        <p:nvSpPr>
          <p:cNvPr id="666" name="Google Shape;666;p39"/>
          <p:cNvSpPr/>
          <p:nvPr/>
        </p:nvSpPr>
        <p:spPr>
          <a:xfrm rot="3238012">
            <a:off x="7594906" y="1344874"/>
            <a:ext cx="334864" cy="256670"/>
          </a:xfrm>
          <a:custGeom>
            <a:rect b="b" l="l" r="r" t="t"/>
            <a:pathLst>
              <a:path extrusionOk="0" h="15618" w="20376">
                <a:moveTo>
                  <a:pt x="0" y="8842"/>
                </a:moveTo>
                <a:cubicBezTo>
                  <a:pt x="0" y="5460"/>
                  <a:pt x="1758" y="-487"/>
                  <a:pt x="5094" y="69"/>
                </a:cubicBezTo>
                <a:cubicBezTo>
                  <a:pt x="7331" y="442"/>
                  <a:pt x="9355" y="2680"/>
                  <a:pt x="9905" y="4880"/>
                </a:cubicBezTo>
                <a:cubicBezTo>
                  <a:pt x="10409" y="6895"/>
                  <a:pt x="8020" y="9691"/>
                  <a:pt x="5943" y="9691"/>
                </a:cubicBezTo>
                <a:cubicBezTo>
                  <a:pt x="4056" y="9691"/>
                  <a:pt x="4470" y="5210"/>
                  <a:pt x="5943" y="4031"/>
                </a:cubicBezTo>
                <a:cubicBezTo>
                  <a:pt x="7663" y="2655"/>
                  <a:pt x="10564" y="1766"/>
                  <a:pt x="12452" y="2899"/>
                </a:cubicBezTo>
                <a:cubicBezTo>
                  <a:pt x="15277" y="4594"/>
                  <a:pt x="16411" y="9696"/>
                  <a:pt x="14716" y="12521"/>
                </a:cubicBezTo>
                <a:cubicBezTo>
                  <a:pt x="13745" y="14139"/>
                  <a:pt x="10103" y="14091"/>
                  <a:pt x="9056" y="12521"/>
                </a:cubicBezTo>
                <a:cubicBezTo>
                  <a:pt x="8344" y="11453"/>
                  <a:pt x="9442" y="9886"/>
                  <a:pt x="10188" y="8842"/>
                </a:cubicBezTo>
                <a:cubicBezTo>
                  <a:pt x="11630" y="6823"/>
                  <a:pt x="16436" y="5490"/>
                  <a:pt x="17546" y="7710"/>
                </a:cubicBezTo>
                <a:cubicBezTo>
                  <a:pt x="18734" y="10086"/>
                  <a:pt x="17407" y="16945"/>
                  <a:pt x="15282" y="15351"/>
                </a:cubicBezTo>
                <a:cubicBezTo>
                  <a:pt x="13018" y="13653"/>
                  <a:pt x="17691" y="9454"/>
                  <a:pt x="20376" y="8559"/>
                </a:cubicBezTo>
              </a:path>
            </a:pathLst>
          </a:custGeom>
          <a:noFill/>
          <a:ln cap="flat" cmpd="sng" w="9525">
            <a:solidFill>
              <a:srgbClr val="FF0000"/>
            </a:solidFill>
            <a:prstDash val="solid"/>
            <a:round/>
            <a:headEnd len="med" w="med" type="none"/>
            <a:tailEnd len="med" w="med" type="none"/>
          </a:ln>
        </p:spPr>
      </p:sp>
      <p:cxnSp>
        <p:nvCxnSpPr>
          <p:cNvPr id="667" name="Google Shape;667;p39"/>
          <p:cNvCxnSpPr>
            <a:stCxn id="659" idx="1"/>
          </p:cNvCxnSpPr>
          <p:nvPr/>
        </p:nvCxnSpPr>
        <p:spPr>
          <a:xfrm rot="10800000">
            <a:off x="7235083" y="1768865"/>
            <a:ext cx="509400" cy="331500"/>
          </a:xfrm>
          <a:prstGeom prst="straightConnector1">
            <a:avLst/>
          </a:prstGeom>
          <a:noFill/>
          <a:ln cap="flat" cmpd="sng" w="19050">
            <a:solidFill>
              <a:srgbClr val="9900FF"/>
            </a:solidFill>
            <a:prstDash val="solid"/>
            <a:round/>
            <a:headEnd len="med" w="med" type="none"/>
            <a:tailEnd len="med" w="med" type="triangle"/>
          </a:ln>
        </p:spPr>
      </p:cxnSp>
      <p:cxnSp>
        <p:nvCxnSpPr>
          <p:cNvPr id="668" name="Google Shape;668;p39"/>
          <p:cNvCxnSpPr/>
          <p:nvPr/>
        </p:nvCxnSpPr>
        <p:spPr>
          <a:xfrm>
            <a:off x="7188936" y="941669"/>
            <a:ext cx="0" cy="1945200"/>
          </a:xfrm>
          <a:prstGeom prst="straightConnector1">
            <a:avLst/>
          </a:prstGeom>
          <a:noFill/>
          <a:ln cap="flat" cmpd="sng" w="9525">
            <a:solidFill>
              <a:srgbClr val="595959"/>
            </a:solidFill>
            <a:prstDash val="dot"/>
            <a:round/>
            <a:headEnd len="med" w="med" type="none"/>
            <a:tailEnd len="med" w="med" type="none"/>
          </a:ln>
        </p:spPr>
      </p:cxnSp>
      <p:cxnSp>
        <p:nvCxnSpPr>
          <p:cNvPr id="669" name="Google Shape;669;p39"/>
          <p:cNvCxnSpPr/>
          <p:nvPr/>
        </p:nvCxnSpPr>
        <p:spPr>
          <a:xfrm rot="10800000">
            <a:off x="6927875" y="2458925"/>
            <a:ext cx="1885500" cy="0"/>
          </a:xfrm>
          <a:prstGeom prst="straightConnector1">
            <a:avLst/>
          </a:prstGeom>
          <a:noFill/>
          <a:ln cap="flat" cmpd="sng" w="9525">
            <a:solidFill>
              <a:srgbClr val="595959"/>
            </a:solidFill>
            <a:prstDash val="dot"/>
            <a:round/>
            <a:headEnd len="med" w="med" type="none"/>
            <a:tailEnd len="med" w="med" type="none"/>
          </a:ln>
        </p:spPr>
      </p:cxnSp>
      <p:sp>
        <p:nvSpPr>
          <p:cNvPr id="670" name="Google Shape;670;p39"/>
          <p:cNvSpPr txBox="1"/>
          <p:nvPr/>
        </p:nvSpPr>
        <p:spPr>
          <a:xfrm rot="-221276">
            <a:off x="7636113" y="854539"/>
            <a:ext cx="480395" cy="30785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a:solidFill>
                  <a:srgbClr val="FF9900"/>
                </a:solidFill>
                <a:latin typeface="Calibri"/>
                <a:ea typeface="Calibri"/>
                <a:cs typeface="Calibri"/>
                <a:sym typeface="Calibri"/>
              </a:rPr>
              <a:t>ω</a:t>
            </a:r>
            <a:r>
              <a:rPr baseline="-25000" lang="en">
                <a:solidFill>
                  <a:srgbClr val="FF9900"/>
                </a:solidFill>
                <a:latin typeface="Calibri"/>
                <a:ea typeface="Calibri"/>
                <a:cs typeface="Calibri"/>
                <a:sym typeface="Calibri"/>
              </a:rPr>
              <a:t>h</a:t>
            </a:r>
            <a:endParaRPr>
              <a:solidFill>
                <a:srgbClr val="FF9900"/>
              </a:solidFill>
              <a:latin typeface="Calibri"/>
              <a:ea typeface="Calibri"/>
              <a:cs typeface="Calibri"/>
              <a:sym typeface="Calibri"/>
            </a:endParaRPr>
          </a:p>
        </p:txBody>
      </p:sp>
      <p:sp>
        <p:nvSpPr>
          <p:cNvPr id="671" name="Google Shape;671;p39"/>
          <p:cNvSpPr txBox="1"/>
          <p:nvPr/>
        </p:nvSpPr>
        <p:spPr>
          <a:xfrm rot="-1010384">
            <a:off x="6779787" y="1046919"/>
            <a:ext cx="480505" cy="30786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a:solidFill>
                  <a:srgbClr val="FF9900"/>
                </a:solidFill>
                <a:latin typeface="Calibri"/>
                <a:ea typeface="Calibri"/>
                <a:cs typeface="Calibri"/>
                <a:sym typeface="Calibri"/>
              </a:rPr>
              <a:t>ω</a:t>
            </a:r>
            <a:r>
              <a:rPr baseline="-25000" lang="en">
                <a:solidFill>
                  <a:srgbClr val="FF9900"/>
                </a:solidFill>
                <a:latin typeface="Calibri"/>
                <a:ea typeface="Calibri"/>
                <a:cs typeface="Calibri"/>
                <a:sym typeface="Calibri"/>
              </a:rPr>
              <a:t>h</a:t>
            </a:r>
            <a:endParaRPr>
              <a:solidFill>
                <a:srgbClr val="FF9900"/>
              </a:solidFill>
              <a:latin typeface="Calibri"/>
              <a:ea typeface="Calibri"/>
              <a:cs typeface="Calibri"/>
              <a:sym typeface="Calibri"/>
            </a:endParaRPr>
          </a:p>
        </p:txBody>
      </p:sp>
      <p:sp>
        <p:nvSpPr>
          <p:cNvPr id="672" name="Google Shape;672;p39"/>
          <p:cNvSpPr txBox="1"/>
          <p:nvPr/>
        </p:nvSpPr>
        <p:spPr>
          <a:xfrm rot="-2306185">
            <a:off x="6369501" y="1464383"/>
            <a:ext cx="480660" cy="30791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a:solidFill>
                  <a:srgbClr val="FF9900"/>
                </a:solidFill>
                <a:latin typeface="Calibri"/>
                <a:ea typeface="Calibri"/>
                <a:cs typeface="Calibri"/>
                <a:sym typeface="Calibri"/>
              </a:rPr>
              <a:t>ω</a:t>
            </a:r>
            <a:r>
              <a:rPr baseline="-25000" lang="en">
                <a:solidFill>
                  <a:srgbClr val="FF9900"/>
                </a:solidFill>
                <a:latin typeface="Calibri"/>
                <a:ea typeface="Calibri"/>
                <a:cs typeface="Calibri"/>
                <a:sym typeface="Calibri"/>
              </a:rPr>
              <a:t>h</a:t>
            </a:r>
            <a:endParaRPr>
              <a:solidFill>
                <a:srgbClr val="FF9900"/>
              </a:solidFill>
              <a:latin typeface="Calibri"/>
              <a:ea typeface="Calibri"/>
              <a:cs typeface="Calibri"/>
              <a:sym typeface="Calibri"/>
            </a:endParaRPr>
          </a:p>
        </p:txBody>
      </p:sp>
      <p:sp>
        <p:nvSpPr>
          <p:cNvPr id="659" name="Google Shape;659;p39"/>
          <p:cNvSpPr/>
          <p:nvPr/>
        </p:nvSpPr>
        <p:spPr>
          <a:xfrm>
            <a:off x="7724141" y="2081869"/>
            <a:ext cx="138900" cy="126300"/>
          </a:xfrm>
          <a:prstGeom prst="ellipse">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3" name="Google Shape;673;p39"/>
          <p:cNvSpPr txBox="1"/>
          <p:nvPr/>
        </p:nvSpPr>
        <p:spPr>
          <a:xfrm>
            <a:off x="7833124" y="1898291"/>
            <a:ext cx="7821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900"/>
              <a:t>Initial Updraft</a:t>
            </a:r>
            <a:endParaRPr b="1" sz="900"/>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7" name="Shape 677"/>
        <p:cNvGrpSpPr/>
        <p:nvPr/>
      </p:nvGrpSpPr>
      <p:grpSpPr>
        <a:xfrm>
          <a:off x="0" y="0"/>
          <a:ext cx="0" cy="0"/>
          <a:chOff x="0" y="0"/>
          <a:chExt cx="0" cy="0"/>
        </a:xfrm>
      </p:grpSpPr>
      <p:sp>
        <p:nvSpPr>
          <p:cNvPr id="678" name="Google Shape;678;p40"/>
          <p:cNvSpPr/>
          <p:nvPr/>
        </p:nvSpPr>
        <p:spPr>
          <a:xfrm>
            <a:off x="581625" y="1226359"/>
            <a:ext cx="3570425" cy="2586250"/>
          </a:xfrm>
          <a:custGeom>
            <a:rect b="b" l="l" r="r" t="t"/>
            <a:pathLst>
              <a:path extrusionOk="0" h="103450" w="142817">
                <a:moveTo>
                  <a:pt x="0" y="103450"/>
                </a:moveTo>
                <a:cubicBezTo>
                  <a:pt x="10418" y="97862"/>
                  <a:pt x="51469" y="84201"/>
                  <a:pt x="62508" y="69919"/>
                </a:cubicBezTo>
                <a:cubicBezTo>
                  <a:pt x="73547" y="55637"/>
                  <a:pt x="59611" y="29213"/>
                  <a:pt x="66234" y="17760"/>
                </a:cubicBezTo>
                <a:cubicBezTo>
                  <a:pt x="72858" y="6307"/>
                  <a:pt x="95005" y="-3490"/>
                  <a:pt x="102249" y="1201"/>
                </a:cubicBezTo>
                <a:cubicBezTo>
                  <a:pt x="109493" y="5893"/>
                  <a:pt x="102939" y="40114"/>
                  <a:pt x="109700" y="45909"/>
                </a:cubicBezTo>
                <a:cubicBezTo>
                  <a:pt x="116461" y="51705"/>
                  <a:pt x="137298" y="37630"/>
                  <a:pt x="142817" y="35974"/>
                </a:cubicBezTo>
              </a:path>
            </a:pathLst>
          </a:custGeom>
          <a:noFill/>
          <a:ln cap="flat" cmpd="sng" w="19050">
            <a:solidFill>
              <a:srgbClr val="FF9900"/>
            </a:solidFill>
            <a:prstDash val="dash"/>
            <a:round/>
            <a:headEnd len="med" w="med" type="none"/>
            <a:tailEnd len="med" w="med" type="triangle"/>
          </a:ln>
        </p:spPr>
      </p:sp>
      <p:cxnSp>
        <p:nvCxnSpPr>
          <p:cNvPr id="679" name="Google Shape;679;p40"/>
          <p:cNvCxnSpPr/>
          <p:nvPr/>
        </p:nvCxnSpPr>
        <p:spPr>
          <a:xfrm flipH="1">
            <a:off x="1102300" y="2151825"/>
            <a:ext cx="3689700" cy="1774200"/>
          </a:xfrm>
          <a:prstGeom prst="straightConnector1">
            <a:avLst/>
          </a:prstGeom>
          <a:noFill/>
          <a:ln cap="flat" cmpd="sng" w="19050">
            <a:solidFill>
              <a:srgbClr val="FF9900"/>
            </a:solidFill>
            <a:prstDash val="dash"/>
            <a:round/>
            <a:headEnd len="med" w="med" type="triangle"/>
            <a:tailEnd len="med" w="med" type="none"/>
          </a:ln>
        </p:spPr>
      </p:cxnSp>
      <p:cxnSp>
        <p:nvCxnSpPr>
          <p:cNvPr id="680" name="Google Shape;680;p40"/>
          <p:cNvCxnSpPr/>
          <p:nvPr/>
        </p:nvCxnSpPr>
        <p:spPr>
          <a:xfrm flipH="1">
            <a:off x="1734775" y="2221200"/>
            <a:ext cx="3689700" cy="1774200"/>
          </a:xfrm>
          <a:prstGeom prst="straightConnector1">
            <a:avLst/>
          </a:prstGeom>
          <a:noFill/>
          <a:ln cap="flat" cmpd="sng" w="19050">
            <a:solidFill>
              <a:srgbClr val="FF9900"/>
            </a:solidFill>
            <a:prstDash val="dash"/>
            <a:round/>
            <a:headEnd len="med" w="med" type="triangle"/>
            <a:tailEnd len="med" w="med" type="none"/>
          </a:ln>
        </p:spPr>
      </p:cxnSp>
      <p:sp>
        <p:nvSpPr>
          <p:cNvPr id="681" name="Google Shape;681;p40"/>
          <p:cNvSpPr txBox="1"/>
          <p:nvPr/>
        </p:nvSpPr>
        <p:spPr>
          <a:xfrm>
            <a:off x="1007850" y="30425"/>
            <a:ext cx="7128300" cy="892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300" u="sng">
                <a:solidFill>
                  <a:schemeClr val="dk1"/>
                </a:solidFill>
                <a:latin typeface="Calibri"/>
                <a:ea typeface="Calibri"/>
                <a:cs typeface="Calibri"/>
                <a:sym typeface="Calibri"/>
              </a:rPr>
              <a:t>Non-Linear Feedback Process Begins!</a:t>
            </a:r>
            <a:endParaRPr b="1" sz="2300" u="sng">
              <a:solidFill>
                <a:schemeClr val="dk1"/>
              </a:solidFill>
            </a:endParaRPr>
          </a:p>
          <a:p>
            <a:pPr indent="0" lvl="0" marL="0" rtl="0" algn="ctr">
              <a:spcBef>
                <a:spcPts val="0"/>
              </a:spcBef>
              <a:spcAft>
                <a:spcPts val="0"/>
              </a:spcAft>
              <a:buNone/>
            </a:pPr>
            <a:r>
              <a:t/>
            </a:r>
            <a:endParaRPr b="1" sz="2300" u="sng">
              <a:latin typeface="Calibri"/>
              <a:ea typeface="Calibri"/>
              <a:cs typeface="Calibri"/>
              <a:sym typeface="Calibri"/>
            </a:endParaRPr>
          </a:p>
        </p:txBody>
      </p:sp>
      <p:sp>
        <p:nvSpPr>
          <p:cNvPr id="682" name="Google Shape;682;p40"/>
          <p:cNvSpPr txBox="1"/>
          <p:nvPr/>
        </p:nvSpPr>
        <p:spPr>
          <a:xfrm>
            <a:off x="257725" y="4028350"/>
            <a:ext cx="87294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 sz="1600">
                <a:solidFill>
                  <a:schemeClr val="dk1"/>
                </a:solidFill>
                <a:latin typeface="Calibri"/>
                <a:ea typeface="Calibri"/>
                <a:cs typeface="Calibri"/>
                <a:sym typeface="Calibri"/>
              </a:rPr>
              <a:t>Same stretching, vacuum cleaner effect (</a:t>
            </a:r>
            <a:r>
              <a:rPr b="1" lang="en" sz="1600">
                <a:solidFill>
                  <a:schemeClr val="dk1"/>
                </a:solidFill>
                <a:latin typeface="Calibri"/>
                <a:ea typeface="Calibri"/>
                <a:cs typeface="Calibri"/>
                <a:sym typeface="Calibri"/>
              </a:rPr>
              <a:t>non-linear feedback process</a:t>
            </a:r>
            <a:r>
              <a:rPr lang="en" sz="1600">
                <a:solidFill>
                  <a:schemeClr val="dk1"/>
                </a:solidFill>
                <a:latin typeface="Calibri"/>
                <a:ea typeface="Calibri"/>
                <a:cs typeface="Calibri"/>
                <a:sym typeface="Calibri"/>
              </a:rPr>
              <a:t>) – but faster/more efficient owing to streamwise vorticity!</a:t>
            </a:r>
            <a:endParaRPr sz="1600">
              <a:solidFill>
                <a:schemeClr val="dk1"/>
              </a:solidFill>
              <a:latin typeface="Calibri"/>
              <a:ea typeface="Calibri"/>
              <a:cs typeface="Calibri"/>
              <a:sym typeface="Calibri"/>
            </a:endParaRPr>
          </a:p>
          <a:p>
            <a:pPr indent="0" lvl="0" marL="0" rtl="0" algn="l">
              <a:spcBef>
                <a:spcPts val="0"/>
              </a:spcBef>
              <a:spcAft>
                <a:spcPts val="0"/>
              </a:spcAft>
              <a:buNone/>
            </a:pPr>
            <a:r>
              <a:t/>
            </a:r>
            <a:endParaRPr sz="1600">
              <a:solidFill>
                <a:schemeClr val="dk1"/>
              </a:solidFill>
              <a:latin typeface="Calibri"/>
              <a:ea typeface="Calibri"/>
              <a:cs typeface="Calibri"/>
              <a:sym typeface="Calibri"/>
            </a:endParaRPr>
          </a:p>
        </p:txBody>
      </p:sp>
      <p:sp>
        <p:nvSpPr>
          <p:cNvPr id="683" name="Google Shape;683;p40"/>
          <p:cNvSpPr/>
          <p:nvPr/>
        </p:nvSpPr>
        <p:spPr>
          <a:xfrm>
            <a:off x="3895039" y="1086900"/>
            <a:ext cx="1699800" cy="193500"/>
          </a:xfrm>
          <a:prstGeom prst="rightArrow">
            <a:avLst>
              <a:gd fmla="val 35401" name="adj1"/>
              <a:gd fmla="val 85244" name="adj2"/>
            </a:avLst>
          </a:prstGeom>
          <a:solidFill>
            <a:srgbClr val="D9D9D9"/>
          </a:solidFill>
          <a:ln cap="flat" cmpd="sng" w="28575">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4" name="Google Shape;684;p40"/>
          <p:cNvSpPr/>
          <p:nvPr/>
        </p:nvSpPr>
        <p:spPr>
          <a:xfrm rot="10800000">
            <a:off x="3717139" y="1280400"/>
            <a:ext cx="1699800" cy="193500"/>
          </a:xfrm>
          <a:prstGeom prst="rightArrow">
            <a:avLst>
              <a:gd fmla="val 35401" name="adj1"/>
              <a:gd fmla="val 85244" name="adj2"/>
            </a:avLst>
          </a:prstGeom>
          <a:solidFill>
            <a:srgbClr val="D9D9D9"/>
          </a:solidFill>
          <a:ln cap="flat" cmpd="sng" w="28575">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5" name="Google Shape;685;p40"/>
          <p:cNvSpPr/>
          <p:nvPr/>
        </p:nvSpPr>
        <p:spPr>
          <a:xfrm>
            <a:off x="5098163" y="1114109"/>
            <a:ext cx="3625650" cy="2747475"/>
          </a:xfrm>
          <a:custGeom>
            <a:rect b="b" l="l" r="r" t="t"/>
            <a:pathLst>
              <a:path extrusionOk="0" h="109899" w="145026">
                <a:moveTo>
                  <a:pt x="0" y="109899"/>
                </a:moveTo>
                <a:cubicBezTo>
                  <a:pt x="9936" y="103744"/>
                  <a:pt x="49153" y="89444"/>
                  <a:pt x="59618" y="72971"/>
                </a:cubicBezTo>
                <a:cubicBezTo>
                  <a:pt x="70084" y="56498"/>
                  <a:pt x="56575" y="22568"/>
                  <a:pt x="62793" y="11059"/>
                </a:cubicBezTo>
                <a:cubicBezTo>
                  <a:pt x="69011" y="-450"/>
                  <a:pt x="89451" y="-3229"/>
                  <a:pt x="96925" y="3915"/>
                </a:cubicBezTo>
                <a:cubicBezTo>
                  <a:pt x="104400" y="11059"/>
                  <a:pt x="99623" y="48206"/>
                  <a:pt x="107640" y="53921"/>
                </a:cubicBezTo>
                <a:cubicBezTo>
                  <a:pt x="115657" y="59636"/>
                  <a:pt x="138795" y="40824"/>
                  <a:pt x="145026" y="38205"/>
                </a:cubicBezTo>
              </a:path>
            </a:pathLst>
          </a:custGeom>
          <a:noFill/>
          <a:ln cap="flat" cmpd="sng" w="19050">
            <a:solidFill>
              <a:srgbClr val="FF9900"/>
            </a:solidFill>
            <a:prstDash val="dash"/>
            <a:round/>
            <a:headEnd len="med" w="med" type="none"/>
            <a:tailEnd len="med" w="med" type="triangle"/>
          </a:ln>
        </p:spPr>
      </p:sp>
      <p:cxnSp>
        <p:nvCxnSpPr>
          <p:cNvPr id="686" name="Google Shape;686;p40"/>
          <p:cNvCxnSpPr/>
          <p:nvPr/>
        </p:nvCxnSpPr>
        <p:spPr>
          <a:xfrm rot="10800000">
            <a:off x="6614935" y="2033537"/>
            <a:ext cx="10500" cy="826800"/>
          </a:xfrm>
          <a:prstGeom prst="straightConnector1">
            <a:avLst/>
          </a:prstGeom>
          <a:noFill/>
          <a:ln cap="flat" cmpd="sng" w="38100">
            <a:solidFill>
              <a:schemeClr val="dk1"/>
            </a:solidFill>
            <a:prstDash val="solid"/>
            <a:round/>
            <a:headEnd len="med" w="med" type="none"/>
            <a:tailEnd len="med" w="med" type="triangle"/>
          </a:ln>
        </p:spPr>
      </p:cxnSp>
      <p:cxnSp>
        <p:nvCxnSpPr>
          <p:cNvPr id="687" name="Google Shape;687;p40"/>
          <p:cNvCxnSpPr/>
          <p:nvPr/>
        </p:nvCxnSpPr>
        <p:spPr>
          <a:xfrm rot="10800000">
            <a:off x="2138725" y="2288000"/>
            <a:ext cx="0" cy="750900"/>
          </a:xfrm>
          <a:prstGeom prst="straightConnector1">
            <a:avLst/>
          </a:prstGeom>
          <a:noFill/>
          <a:ln cap="flat" cmpd="sng" w="38100">
            <a:solidFill>
              <a:schemeClr val="dk1"/>
            </a:solidFill>
            <a:prstDash val="solid"/>
            <a:round/>
            <a:headEnd len="med" w="med" type="none"/>
            <a:tailEnd len="med" w="med" type="triangle"/>
          </a:ln>
        </p:spPr>
      </p:cxnSp>
      <p:pic>
        <p:nvPicPr>
          <p:cNvPr id="688" name="Google Shape;688;p40"/>
          <p:cNvPicPr preferRelativeResize="0"/>
          <p:nvPr/>
        </p:nvPicPr>
        <p:blipFill>
          <a:blip r:embed="rId3">
            <a:alphaModFix/>
          </a:blip>
          <a:stretch>
            <a:fillRect/>
          </a:stretch>
        </p:blipFill>
        <p:spPr>
          <a:xfrm flipH="1">
            <a:off x="6309228" y="813101"/>
            <a:ext cx="722050" cy="1144223"/>
          </a:xfrm>
          <a:prstGeom prst="rect">
            <a:avLst/>
          </a:prstGeom>
          <a:noFill/>
          <a:ln>
            <a:noFill/>
          </a:ln>
        </p:spPr>
      </p:pic>
      <p:grpSp>
        <p:nvGrpSpPr>
          <p:cNvPr id="689" name="Google Shape;689;p40"/>
          <p:cNvGrpSpPr/>
          <p:nvPr/>
        </p:nvGrpSpPr>
        <p:grpSpPr>
          <a:xfrm>
            <a:off x="1556395" y="1523829"/>
            <a:ext cx="1095585" cy="845817"/>
            <a:chOff x="1556395" y="1523829"/>
            <a:chExt cx="1095585" cy="845817"/>
          </a:xfrm>
        </p:grpSpPr>
        <p:sp>
          <p:nvSpPr>
            <p:cNvPr id="690" name="Google Shape;690;p40"/>
            <p:cNvSpPr/>
            <p:nvPr/>
          </p:nvSpPr>
          <p:spPr>
            <a:xfrm flipH="1" rot="5400000">
              <a:off x="1988230" y="1648779"/>
              <a:ext cx="788700" cy="538800"/>
            </a:xfrm>
            <a:prstGeom prst="curvedDownArrow">
              <a:avLst>
                <a:gd fmla="val 25000" name="adj1"/>
                <a:gd fmla="val 50000" name="adj2"/>
                <a:gd fmla="val 25000" name="adj3"/>
              </a:avLst>
            </a:prstGeom>
            <a:solidFill>
              <a:srgbClr val="CC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1" name="Google Shape;691;p40"/>
            <p:cNvSpPr/>
            <p:nvPr/>
          </p:nvSpPr>
          <p:spPr>
            <a:xfrm flipH="1" rot="-5400000">
              <a:off x="1431445" y="1705896"/>
              <a:ext cx="788700" cy="538800"/>
            </a:xfrm>
            <a:prstGeom prst="curvedDownArrow">
              <a:avLst>
                <a:gd fmla="val 25000" name="adj1"/>
                <a:gd fmla="val 50000" name="adj2"/>
                <a:gd fmla="val 25000" name="adj3"/>
              </a:avLst>
            </a:prstGeom>
            <a:solidFill>
              <a:srgbClr val="CC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92" name="Google Shape;692;p40"/>
          <p:cNvSpPr/>
          <p:nvPr/>
        </p:nvSpPr>
        <p:spPr>
          <a:xfrm rot="-10511602">
            <a:off x="1612864" y="958180"/>
            <a:ext cx="1051731" cy="1151878"/>
          </a:xfrm>
          <a:prstGeom prst="cloud">
            <a:avLst/>
          </a:prstGeom>
          <a:solidFill>
            <a:schemeClr val="lt1"/>
          </a:solidFill>
          <a:ln cap="flat" cmpd="sng" w="25400">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693" name="Google Shape;693;p40"/>
          <p:cNvSpPr txBox="1"/>
          <p:nvPr/>
        </p:nvSpPr>
        <p:spPr>
          <a:xfrm>
            <a:off x="1818026" y="1317336"/>
            <a:ext cx="6561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000">
                <a:solidFill>
                  <a:srgbClr val="CC0000"/>
                </a:solidFill>
              </a:rPr>
              <a:t>RM</a:t>
            </a:r>
            <a:endParaRPr b="1" sz="2000">
              <a:solidFill>
                <a:srgbClr val="CC0000"/>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8" name="Shape 698"/>
        <p:cNvGrpSpPr/>
        <p:nvPr/>
      </p:nvGrpSpPr>
      <p:grpSpPr>
        <a:xfrm>
          <a:off x="0" y="0"/>
          <a:ext cx="0" cy="0"/>
          <a:chOff x="0" y="0"/>
          <a:chExt cx="0" cy="0"/>
        </a:xfrm>
      </p:grpSpPr>
      <p:sp>
        <p:nvSpPr>
          <p:cNvPr id="699" name="Google Shape;699;p41"/>
          <p:cNvSpPr txBox="1"/>
          <p:nvPr/>
        </p:nvSpPr>
        <p:spPr>
          <a:xfrm>
            <a:off x="322325" y="1003050"/>
            <a:ext cx="6915900" cy="1569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b="1" lang="en" sz="1800">
                <a:solidFill>
                  <a:schemeClr val="dk1"/>
                </a:solidFill>
                <a:latin typeface="Calibri"/>
                <a:ea typeface="Calibri"/>
                <a:cs typeface="Calibri"/>
                <a:sym typeface="Calibri"/>
              </a:rPr>
              <a:t>Summary</a:t>
            </a:r>
            <a:r>
              <a:rPr b="1" lang="en" sz="1800">
                <a:solidFill>
                  <a:schemeClr val="dk1"/>
                </a:solidFill>
                <a:latin typeface="Calibri"/>
                <a:ea typeface="Calibri"/>
                <a:cs typeface="Calibri"/>
                <a:sym typeface="Calibri"/>
              </a:rPr>
              <a:t>:</a:t>
            </a:r>
            <a:endParaRPr b="1" sz="1800">
              <a:solidFill>
                <a:schemeClr val="dk1"/>
              </a:solidFill>
              <a:latin typeface="Calibri"/>
              <a:ea typeface="Calibri"/>
              <a:cs typeface="Calibri"/>
              <a:sym typeface="Calibri"/>
            </a:endParaRPr>
          </a:p>
          <a:p>
            <a:pPr indent="0" lvl="0" marL="0" rtl="0" algn="l">
              <a:spcBef>
                <a:spcPts val="0"/>
              </a:spcBef>
              <a:spcAft>
                <a:spcPts val="0"/>
              </a:spcAft>
              <a:buNone/>
            </a:pPr>
            <a:r>
              <a:t/>
            </a:r>
            <a:endParaRPr b="1" sz="1800">
              <a:solidFill>
                <a:schemeClr val="dk1"/>
              </a:solidFill>
              <a:latin typeface="Calibri"/>
              <a:ea typeface="Calibri"/>
              <a:cs typeface="Calibri"/>
              <a:sym typeface="Calibri"/>
            </a:endParaRPr>
          </a:p>
          <a:p>
            <a:pPr indent="0" lvl="0" marL="0" rtl="0" algn="l">
              <a:spcBef>
                <a:spcPts val="0"/>
              </a:spcBef>
              <a:spcAft>
                <a:spcPts val="0"/>
              </a:spcAft>
              <a:buNone/>
            </a:pPr>
            <a:r>
              <a:rPr lang="en" sz="1800">
                <a:solidFill>
                  <a:schemeClr val="dk1"/>
                </a:solidFill>
                <a:latin typeface="Calibri"/>
                <a:ea typeface="Calibri"/>
                <a:cs typeface="Calibri"/>
                <a:sym typeface="Calibri"/>
              </a:rPr>
              <a:t>In crosswise vorticity, storms split</a:t>
            </a:r>
            <a:endParaRPr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700" name="Google Shape;700;p41"/>
          <p:cNvPicPr preferRelativeResize="0"/>
          <p:nvPr/>
        </p:nvPicPr>
        <p:blipFill>
          <a:blip r:embed="rId3">
            <a:alphaModFix/>
          </a:blip>
          <a:stretch>
            <a:fillRect/>
          </a:stretch>
        </p:blipFill>
        <p:spPr>
          <a:xfrm>
            <a:off x="4243761" y="1587750"/>
            <a:ext cx="4824789" cy="3463950"/>
          </a:xfrm>
          <a:prstGeom prst="rect">
            <a:avLst/>
          </a:prstGeom>
          <a:noFill/>
          <a:ln>
            <a:noFill/>
          </a:ln>
        </p:spPr>
      </p:pic>
      <p:cxnSp>
        <p:nvCxnSpPr>
          <p:cNvPr id="701" name="Google Shape;701;p41"/>
          <p:cNvCxnSpPr/>
          <p:nvPr/>
        </p:nvCxnSpPr>
        <p:spPr>
          <a:xfrm flipH="1" rot="10800000">
            <a:off x="2574875" y="2811850"/>
            <a:ext cx="974400" cy="2700"/>
          </a:xfrm>
          <a:prstGeom prst="straightConnector1">
            <a:avLst/>
          </a:prstGeom>
          <a:noFill/>
          <a:ln cap="flat" cmpd="sng" w="38100">
            <a:solidFill>
              <a:srgbClr val="00FF00"/>
            </a:solidFill>
            <a:prstDash val="solid"/>
            <a:round/>
            <a:headEnd len="med" w="med" type="none"/>
            <a:tailEnd len="med" w="med" type="none"/>
          </a:ln>
        </p:spPr>
      </p:cxnSp>
      <p:cxnSp>
        <p:nvCxnSpPr>
          <p:cNvPr id="702" name="Google Shape;702;p41"/>
          <p:cNvCxnSpPr/>
          <p:nvPr/>
        </p:nvCxnSpPr>
        <p:spPr>
          <a:xfrm flipH="1" rot="10800000">
            <a:off x="1271075" y="2814538"/>
            <a:ext cx="1303800" cy="12000"/>
          </a:xfrm>
          <a:prstGeom prst="straightConnector1">
            <a:avLst/>
          </a:prstGeom>
          <a:noFill/>
          <a:ln cap="flat" cmpd="sng" w="38100">
            <a:solidFill>
              <a:srgbClr val="FF0000"/>
            </a:solidFill>
            <a:prstDash val="solid"/>
            <a:round/>
            <a:headEnd len="med" w="med" type="none"/>
            <a:tailEnd len="med" w="med" type="none"/>
          </a:ln>
        </p:spPr>
      </p:cxnSp>
      <p:sp>
        <p:nvSpPr>
          <p:cNvPr id="703" name="Google Shape;703;p41"/>
          <p:cNvSpPr/>
          <p:nvPr/>
        </p:nvSpPr>
        <p:spPr>
          <a:xfrm>
            <a:off x="2025128" y="2721550"/>
            <a:ext cx="206100" cy="198000"/>
          </a:xfrm>
          <a:prstGeom prst="ellipse">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cxnSp>
        <p:nvCxnSpPr>
          <p:cNvPr id="704" name="Google Shape;704;p41"/>
          <p:cNvCxnSpPr>
            <a:stCxn id="703" idx="0"/>
            <a:endCxn id="703" idx="4"/>
          </p:cNvCxnSpPr>
          <p:nvPr/>
        </p:nvCxnSpPr>
        <p:spPr>
          <a:xfrm>
            <a:off x="2128178" y="2721550"/>
            <a:ext cx="0" cy="198000"/>
          </a:xfrm>
          <a:prstGeom prst="straightConnector1">
            <a:avLst/>
          </a:prstGeom>
          <a:noFill/>
          <a:ln cap="flat" cmpd="sng" w="19050">
            <a:solidFill>
              <a:schemeClr val="dk1"/>
            </a:solidFill>
            <a:prstDash val="solid"/>
            <a:round/>
            <a:headEnd len="med" w="med" type="none"/>
            <a:tailEnd len="med" w="med" type="none"/>
          </a:ln>
        </p:spPr>
      </p:cxnSp>
      <p:cxnSp>
        <p:nvCxnSpPr>
          <p:cNvPr id="705" name="Google Shape;705;p41"/>
          <p:cNvCxnSpPr>
            <a:stCxn id="703" idx="2"/>
            <a:endCxn id="703" idx="6"/>
          </p:cNvCxnSpPr>
          <p:nvPr/>
        </p:nvCxnSpPr>
        <p:spPr>
          <a:xfrm>
            <a:off x="2025128" y="2820550"/>
            <a:ext cx="206100" cy="0"/>
          </a:xfrm>
          <a:prstGeom prst="straightConnector1">
            <a:avLst/>
          </a:prstGeom>
          <a:noFill/>
          <a:ln cap="flat" cmpd="sng" w="19050">
            <a:solidFill>
              <a:schemeClr val="dk1"/>
            </a:solidFill>
            <a:prstDash val="solid"/>
            <a:round/>
            <a:headEnd len="med" w="med" type="none"/>
            <a:tailEnd len="med" w="med" type="none"/>
          </a:ln>
        </p:spPr>
      </p:cxnSp>
      <p:cxnSp>
        <p:nvCxnSpPr>
          <p:cNvPr id="706" name="Google Shape;706;p41"/>
          <p:cNvCxnSpPr/>
          <p:nvPr/>
        </p:nvCxnSpPr>
        <p:spPr>
          <a:xfrm flipH="1" rot="10800000">
            <a:off x="930875" y="2826550"/>
            <a:ext cx="340200" cy="6000"/>
          </a:xfrm>
          <a:prstGeom prst="straightConnector1">
            <a:avLst/>
          </a:prstGeom>
          <a:noFill/>
          <a:ln cap="flat" cmpd="sng" w="38100">
            <a:solidFill>
              <a:srgbClr val="FF00FF"/>
            </a:solidFill>
            <a:prstDash val="solid"/>
            <a:round/>
            <a:headEnd len="med" w="med" type="none"/>
            <a:tailEnd len="med" w="med" type="none"/>
          </a:ln>
        </p:spPr>
      </p:cxnSp>
      <p:sp>
        <p:nvSpPr>
          <p:cNvPr id="707" name="Google Shape;707;p41"/>
          <p:cNvSpPr txBox="1"/>
          <p:nvPr/>
        </p:nvSpPr>
        <p:spPr>
          <a:xfrm>
            <a:off x="730350" y="123350"/>
            <a:ext cx="7683300" cy="5850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1200"/>
              </a:spcAft>
              <a:buNone/>
            </a:pPr>
            <a:r>
              <a:rPr b="1" lang="en" sz="2600" u="sng">
                <a:solidFill>
                  <a:schemeClr val="dk1"/>
                </a:solidFill>
                <a:latin typeface="Calibri"/>
                <a:ea typeface="Calibri"/>
                <a:cs typeface="Calibri"/>
                <a:sym typeface="Calibri"/>
              </a:rPr>
              <a:t>Non-</a:t>
            </a:r>
            <a:r>
              <a:rPr b="1" lang="en" sz="2600" u="sng">
                <a:solidFill>
                  <a:schemeClr val="dk1"/>
                </a:solidFill>
                <a:latin typeface="Calibri"/>
                <a:ea typeface="Calibri"/>
                <a:cs typeface="Calibri"/>
                <a:sym typeface="Calibri"/>
              </a:rPr>
              <a:t>Linear Takeaways</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2" name="Shape 712"/>
        <p:cNvGrpSpPr/>
        <p:nvPr/>
      </p:nvGrpSpPr>
      <p:grpSpPr>
        <a:xfrm>
          <a:off x="0" y="0"/>
          <a:ext cx="0" cy="0"/>
          <a:chOff x="0" y="0"/>
          <a:chExt cx="0" cy="0"/>
        </a:xfrm>
      </p:grpSpPr>
      <p:sp>
        <p:nvSpPr>
          <p:cNvPr id="713" name="Google Shape;713;p42"/>
          <p:cNvSpPr txBox="1"/>
          <p:nvPr/>
        </p:nvSpPr>
        <p:spPr>
          <a:xfrm>
            <a:off x="322325" y="1003050"/>
            <a:ext cx="6915900" cy="184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b="1" lang="en" sz="1800">
                <a:solidFill>
                  <a:schemeClr val="dk1"/>
                </a:solidFill>
                <a:latin typeface="Calibri"/>
                <a:ea typeface="Calibri"/>
                <a:cs typeface="Calibri"/>
                <a:sym typeface="Calibri"/>
              </a:rPr>
              <a:t>Summary</a:t>
            </a:r>
            <a:r>
              <a:rPr b="1" lang="en" sz="1800">
                <a:solidFill>
                  <a:schemeClr val="dk1"/>
                </a:solidFill>
                <a:latin typeface="Calibri"/>
                <a:ea typeface="Calibri"/>
                <a:cs typeface="Calibri"/>
                <a:sym typeface="Calibri"/>
              </a:rPr>
              <a:t>:</a:t>
            </a:r>
            <a:endParaRPr b="1" sz="1800">
              <a:solidFill>
                <a:schemeClr val="dk1"/>
              </a:solidFill>
              <a:latin typeface="Calibri"/>
              <a:ea typeface="Calibri"/>
              <a:cs typeface="Calibri"/>
              <a:sym typeface="Calibri"/>
            </a:endParaRPr>
          </a:p>
          <a:p>
            <a:pPr indent="0" lvl="0" marL="0" rtl="0" algn="l">
              <a:spcBef>
                <a:spcPts val="0"/>
              </a:spcBef>
              <a:spcAft>
                <a:spcPts val="0"/>
              </a:spcAft>
              <a:buNone/>
            </a:pPr>
            <a:r>
              <a:t/>
            </a:r>
            <a:endParaRPr b="1" sz="1800">
              <a:solidFill>
                <a:schemeClr val="dk1"/>
              </a:solidFill>
              <a:latin typeface="Calibri"/>
              <a:ea typeface="Calibri"/>
              <a:cs typeface="Calibri"/>
              <a:sym typeface="Calibri"/>
            </a:endParaRPr>
          </a:p>
          <a:p>
            <a:pPr indent="0" lvl="0" marL="0" rtl="0" algn="l">
              <a:spcBef>
                <a:spcPts val="0"/>
              </a:spcBef>
              <a:spcAft>
                <a:spcPts val="0"/>
              </a:spcAft>
              <a:buNone/>
            </a:pPr>
            <a:r>
              <a:rPr lang="en" sz="1800">
                <a:solidFill>
                  <a:schemeClr val="dk1"/>
                </a:solidFill>
                <a:latin typeface="Calibri"/>
                <a:ea typeface="Calibri"/>
                <a:cs typeface="Calibri"/>
                <a:sym typeface="Calibri"/>
              </a:rPr>
              <a:t>Then, storms acquire some streamwise</a:t>
            </a:r>
            <a:endParaRPr sz="1800">
              <a:solidFill>
                <a:schemeClr val="dk1"/>
              </a:solidFill>
              <a:latin typeface="Calibri"/>
              <a:ea typeface="Calibri"/>
              <a:cs typeface="Calibri"/>
              <a:sym typeface="Calibri"/>
            </a:endParaRPr>
          </a:p>
          <a:p>
            <a:pPr indent="0" lvl="0" marL="0" rtl="0" algn="l">
              <a:spcBef>
                <a:spcPts val="0"/>
              </a:spcBef>
              <a:spcAft>
                <a:spcPts val="0"/>
              </a:spcAft>
              <a:buNone/>
            </a:pPr>
            <a:r>
              <a:rPr lang="en" sz="1800">
                <a:solidFill>
                  <a:schemeClr val="dk1"/>
                </a:solidFill>
                <a:latin typeface="Calibri"/>
                <a:ea typeface="Calibri"/>
                <a:cs typeface="Calibri"/>
                <a:sym typeface="Calibri"/>
              </a:rPr>
              <a:t>vorticity and strengthen</a:t>
            </a:r>
            <a:endParaRPr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714" name="Google Shape;714;p42"/>
          <p:cNvPicPr preferRelativeResize="0"/>
          <p:nvPr/>
        </p:nvPicPr>
        <p:blipFill rotWithShape="1">
          <a:blip r:embed="rId3">
            <a:alphaModFix/>
          </a:blip>
          <a:srcRect b="9210" l="14125" r="22222" t="21905"/>
          <a:stretch/>
        </p:blipFill>
        <p:spPr>
          <a:xfrm>
            <a:off x="4937575" y="1003050"/>
            <a:ext cx="4121550" cy="4057425"/>
          </a:xfrm>
          <a:prstGeom prst="rect">
            <a:avLst/>
          </a:prstGeom>
          <a:noFill/>
          <a:ln>
            <a:noFill/>
          </a:ln>
        </p:spPr>
      </p:pic>
      <p:cxnSp>
        <p:nvCxnSpPr>
          <p:cNvPr id="715" name="Google Shape;715;p42"/>
          <p:cNvCxnSpPr/>
          <p:nvPr/>
        </p:nvCxnSpPr>
        <p:spPr>
          <a:xfrm flipH="1" rot="10800000">
            <a:off x="1271075" y="2814538"/>
            <a:ext cx="1303800" cy="12000"/>
          </a:xfrm>
          <a:prstGeom prst="straightConnector1">
            <a:avLst/>
          </a:prstGeom>
          <a:noFill/>
          <a:ln cap="flat" cmpd="sng" w="38100">
            <a:solidFill>
              <a:srgbClr val="FF0000"/>
            </a:solidFill>
            <a:prstDash val="solid"/>
            <a:round/>
            <a:headEnd len="med" w="med" type="none"/>
            <a:tailEnd len="med" w="med" type="none"/>
          </a:ln>
        </p:spPr>
      </p:cxnSp>
      <p:cxnSp>
        <p:nvCxnSpPr>
          <p:cNvPr id="716" name="Google Shape;716;p42"/>
          <p:cNvCxnSpPr/>
          <p:nvPr/>
        </p:nvCxnSpPr>
        <p:spPr>
          <a:xfrm flipH="1" rot="10800000">
            <a:off x="2574875" y="2811850"/>
            <a:ext cx="974400" cy="2700"/>
          </a:xfrm>
          <a:prstGeom prst="straightConnector1">
            <a:avLst/>
          </a:prstGeom>
          <a:noFill/>
          <a:ln cap="flat" cmpd="sng" w="38100">
            <a:solidFill>
              <a:srgbClr val="00FF00"/>
            </a:solidFill>
            <a:prstDash val="solid"/>
            <a:round/>
            <a:headEnd len="med" w="med" type="none"/>
            <a:tailEnd len="med" w="med" type="none"/>
          </a:ln>
        </p:spPr>
      </p:cxnSp>
      <p:cxnSp>
        <p:nvCxnSpPr>
          <p:cNvPr id="717" name="Google Shape;717;p42"/>
          <p:cNvCxnSpPr/>
          <p:nvPr/>
        </p:nvCxnSpPr>
        <p:spPr>
          <a:xfrm flipH="1" rot="10800000">
            <a:off x="930875" y="2826550"/>
            <a:ext cx="340200" cy="6000"/>
          </a:xfrm>
          <a:prstGeom prst="straightConnector1">
            <a:avLst/>
          </a:prstGeom>
          <a:noFill/>
          <a:ln cap="flat" cmpd="sng" w="38100">
            <a:solidFill>
              <a:srgbClr val="FF00FF"/>
            </a:solidFill>
            <a:prstDash val="solid"/>
            <a:round/>
            <a:headEnd len="med" w="med" type="none"/>
            <a:tailEnd len="med" w="med" type="none"/>
          </a:ln>
        </p:spPr>
      </p:cxnSp>
      <p:grpSp>
        <p:nvGrpSpPr>
          <p:cNvPr id="718" name="Google Shape;718;p42"/>
          <p:cNvGrpSpPr/>
          <p:nvPr/>
        </p:nvGrpSpPr>
        <p:grpSpPr>
          <a:xfrm>
            <a:off x="2062450" y="3407350"/>
            <a:ext cx="206100" cy="198000"/>
            <a:chOff x="2138650" y="3407350"/>
            <a:chExt cx="206100" cy="198000"/>
          </a:xfrm>
        </p:grpSpPr>
        <p:sp>
          <p:nvSpPr>
            <p:cNvPr id="719" name="Google Shape;719;p42"/>
            <p:cNvSpPr/>
            <p:nvPr/>
          </p:nvSpPr>
          <p:spPr>
            <a:xfrm>
              <a:off x="2138650" y="3407350"/>
              <a:ext cx="206100" cy="198000"/>
            </a:xfrm>
            <a:prstGeom prst="ellipse">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cxnSp>
          <p:nvCxnSpPr>
            <p:cNvPr id="720" name="Google Shape;720;p42"/>
            <p:cNvCxnSpPr>
              <a:stCxn id="719" idx="0"/>
              <a:endCxn id="719" idx="4"/>
            </p:cNvCxnSpPr>
            <p:nvPr/>
          </p:nvCxnSpPr>
          <p:spPr>
            <a:xfrm>
              <a:off x="2241700" y="3407350"/>
              <a:ext cx="0" cy="198000"/>
            </a:xfrm>
            <a:prstGeom prst="straightConnector1">
              <a:avLst/>
            </a:prstGeom>
            <a:noFill/>
            <a:ln cap="flat" cmpd="sng" w="19050">
              <a:solidFill>
                <a:schemeClr val="dk1"/>
              </a:solidFill>
              <a:prstDash val="solid"/>
              <a:round/>
              <a:headEnd len="med" w="med" type="none"/>
              <a:tailEnd len="med" w="med" type="none"/>
            </a:ln>
          </p:spPr>
        </p:cxnSp>
        <p:cxnSp>
          <p:nvCxnSpPr>
            <p:cNvPr id="721" name="Google Shape;721;p42"/>
            <p:cNvCxnSpPr>
              <a:stCxn id="719" idx="2"/>
              <a:endCxn id="719" idx="6"/>
            </p:cNvCxnSpPr>
            <p:nvPr/>
          </p:nvCxnSpPr>
          <p:spPr>
            <a:xfrm>
              <a:off x="2138650" y="3506350"/>
              <a:ext cx="206100" cy="0"/>
            </a:xfrm>
            <a:prstGeom prst="straightConnector1">
              <a:avLst/>
            </a:prstGeom>
            <a:noFill/>
            <a:ln cap="flat" cmpd="sng" w="19050">
              <a:solidFill>
                <a:schemeClr val="dk1"/>
              </a:solidFill>
              <a:prstDash val="solid"/>
              <a:round/>
              <a:headEnd len="med" w="med" type="none"/>
              <a:tailEnd len="med" w="med" type="none"/>
            </a:ln>
          </p:spPr>
        </p:cxnSp>
      </p:grpSp>
      <p:sp>
        <p:nvSpPr>
          <p:cNvPr id="722" name="Google Shape;722;p42"/>
          <p:cNvSpPr txBox="1"/>
          <p:nvPr/>
        </p:nvSpPr>
        <p:spPr>
          <a:xfrm>
            <a:off x="730350" y="123350"/>
            <a:ext cx="7683300" cy="5850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1200"/>
              </a:spcAft>
              <a:buNone/>
            </a:pPr>
            <a:r>
              <a:rPr b="1" lang="en" sz="2600" u="sng">
                <a:solidFill>
                  <a:schemeClr val="dk1"/>
                </a:solidFill>
                <a:latin typeface="Calibri"/>
                <a:ea typeface="Calibri"/>
                <a:cs typeface="Calibri"/>
                <a:sym typeface="Calibri"/>
              </a:rPr>
              <a:t>Non-Linear Takeaways</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 name="Shape 92"/>
        <p:cNvGrpSpPr/>
        <p:nvPr/>
      </p:nvGrpSpPr>
      <p:grpSpPr>
        <a:xfrm>
          <a:off x="0" y="0"/>
          <a:ext cx="0" cy="0"/>
          <a:chOff x="0" y="0"/>
          <a:chExt cx="0" cy="0"/>
        </a:xfrm>
      </p:grpSpPr>
      <p:sp>
        <p:nvSpPr>
          <p:cNvPr id="93" name="Google Shape;93;p16"/>
          <p:cNvSpPr txBox="1"/>
          <p:nvPr/>
        </p:nvSpPr>
        <p:spPr>
          <a:xfrm>
            <a:off x="201900" y="480250"/>
            <a:ext cx="8740200" cy="13431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1200"/>
              </a:spcAft>
              <a:buNone/>
            </a:pPr>
            <a:r>
              <a:rPr b="1" lang="en" sz="3500" u="sng">
                <a:solidFill>
                  <a:schemeClr val="dk1"/>
                </a:solidFill>
                <a:latin typeface="Calibri"/>
                <a:ea typeface="Calibri"/>
                <a:cs typeface="Calibri"/>
                <a:sym typeface="Calibri"/>
              </a:rPr>
              <a:t>Origins of midlevel updraft rotation (mesocyclone)</a:t>
            </a:r>
            <a:endParaRPr sz="3500"/>
          </a:p>
        </p:txBody>
      </p:sp>
      <p:sp>
        <p:nvSpPr>
          <p:cNvPr id="94" name="Google Shape;94;p16"/>
          <p:cNvSpPr txBox="1"/>
          <p:nvPr/>
        </p:nvSpPr>
        <p:spPr>
          <a:xfrm>
            <a:off x="3548000" y="2264050"/>
            <a:ext cx="2226000" cy="67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200">
                <a:solidFill>
                  <a:schemeClr val="dk1"/>
                </a:solidFill>
              </a:rPr>
              <a:t>See text</a:t>
            </a:r>
            <a:endParaRPr b="1" sz="3200">
              <a:solidFill>
                <a:schemeClr val="dk1"/>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7" name="Shape 727"/>
        <p:cNvGrpSpPr/>
        <p:nvPr/>
      </p:nvGrpSpPr>
      <p:grpSpPr>
        <a:xfrm>
          <a:off x="0" y="0"/>
          <a:ext cx="0" cy="0"/>
          <a:chOff x="0" y="0"/>
          <a:chExt cx="0" cy="0"/>
        </a:xfrm>
      </p:grpSpPr>
      <p:sp>
        <p:nvSpPr>
          <p:cNvPr id="728" name="Google Shape;728;p43"/>
          <p:cNvSpPr txBox="1"/>
          <p:nvPr/>
        </p:nvSpPr>
        <p:spPr>
          <a:xfrm>
            <a:off x="322325" y="1003050"/>
            <a:ext cx="6915900" cy="1569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b="1" lang="en" sz="1800">
                <a:solidFill>
                  <a:schemeClr val="dk1"/>
                </a:solidFill>
                <a:latin typeface="Calibri"/>
                <a:ea typeface="Calibri"/>
                <a:cs typeface="Calibri"/>
                <a:sym typeface="Calibri"/>
              </a:rPr>
              <a:t>Summary</a:t>
            </a:r>
            <a:r>
              <a:rPr b="1" lang="en" sz="1800">
                <a:solidFill>
                  <a:schemeClr val="dk1"/>
                </a:solidFill>
                <a:latin typeface="Calibri"/>
                <a:ea typeface="Calibri"/>
                <a:cs typeface="Calibri"/>
                <a:sym typeface="Calibri"/>
              </a:rPr>
              <a:t>:</a:t>
            </a:r>
            <a:endParaRPr b="1" sz="1800">
              <a:solidFill>
                <a:schemeClr val="dk1"/>
              </a:solidFill>
              <a:latin typeface="Calibri"/>
              <a:ea typeface="Calibri"/>
              <a:cs typeface="Calibri"/>
              <a:sym typeface="Calibri"/>
            </a:endParaRPr>
          </a:p>
          <a:p>
            <a:pPr indent="0" lvl="0" marL="0" rtl="0" algn="l">
              <a:spcBef>
                <a:spcPts val="0"/>
              </a:spcBef>
              <a:spcAft>
                <a:spcPts val="0"/>
              </a:spcAft>
              <a:buNone/>
            </a:pPr>
            <a:r>
              <a:t/>
            </a:r>
            <a:endParaRPr b="1" sz="1800">
              <a:solidFill>
                <a:schemeClr val="dk1"/>
              </a:solidFill>
              <a:latin typeface="Calibri"/>
              <a:ea typeface="Calibri"/>
              <a:cs typeface="Calibri"/>
              <a:sym typeface="Calibri"/>
            </a:endParaRPr>
          </a:p>
          <a:p>
            <a:pPr indent="0" lvl="0" marL="0" rtl="0" algn="l">
              <a:spcBef>
                <a:spcPts val="0"/>
              </a:spcBef>
              <a:spcAft>
                <a:spcPts val="0"/>
              </a:spcAft>
              <a:buNone/>
            </a:pPr>
            <a:r>
              <a:rPr lang="en" sz="1800">
                <a:solidFill>
                  <a:schemeClr val="dk1"/>
                </a:solidFill>
                <a:latin typeface="Calibri"/>
                <a:ea typeface="Calibri"/>
                <a:cs typeface="Calibri"/>
                <a:sym typeface="Calibri"/>
              </a:rPr>
              <a:t>In streamwise vorticity, no splitting!</a:t>
            </a:r>
            <a:endParaRPr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729" name="Google Shape;729;p43"/>
          <p:cNvGrpSpPr/>
          <p:nvPr/>
        </p:nvGrpSpPr>
        <p:grpSpPr>
          <a:xfrm>
            <a:off x="1304725" y="2814538"/>
            <a:ext cx="1941850" cy="1093813"/>
            <a:chOff x="923725" y="3805138"/>
            <a:chExt cx="1941850" cy="1093813"/>
          </a:xfrm>
        </p:grpSpPr>
        <p:cxnSp>
          <p:nvCxnSpPr>
            <p:cNvPr id="730" name="Google Shape;730;p43"/>
            <p:cNvCxnSpPr/>
            <p:nvPr/>
          </p:nvCxnSpPr>
          <p:spPr>
            <a:xfrm flipH="1" rot="10800000">
              <a:off x="1042475" y="3805138"/>
              <a:ext cx="1303800" cy="12000"/>
            </a:xfrm>
            <a:prstGeom prst="straightConnector1">
              <a:avLst/>
            </a:prstGeom>
            <a:noFill/>
            <a:ln cap="flat" cmpd="sng" w="38100">
              <a:solidFill>
                <a:srgbClr val="FF0000"/>
              </a:solidFill>
              <a:prstDash val="solid"/>
              <a:round/>
              <a:headEnd len="med" w="med" type="none"/>
              <a:tailEnd len="med" w="med" type="none"/>
            </a:ln>
          </p:spPr>
        </p:cxnSp>
        <p:cxnSp>
          <p:nvCxnSpPr>
            <p:cNvPr id="731" name="Google Shape;731;p43"/>
            <p:cNvCxnSpPr/>
            <p:nvPr/>
          </p:nvCxnSpPr>
          <p:spPr>
            <a:xfrm flipH="1" rot="10800000">
              <a:off x="923725" y="3805425"/>
              <a:ext cx="115200" cy="675300"/>
            </a:xfrm>
            <a:prstGeom prst="straightConnector1">
              <a:avLst/>
            </a:prstGeom>
            <a:noFill/>
            <a:ln cap="flat" cmpd="sng" w="38100">
              <a:solidFill>
                <a:srgbClr val="FF00FF"/>
              </a:solidFill>
              <a:prstDash val="solid"/>
              <a:round/>
              <a:headEnd len="med" w="med" type="none"/>
              <a:tailEnd len="med" w="med" type="none"/>
            </a:ln>
          </p:spPr>
        </p:cxnSp>
        <p:cxnSp>
          <p:nvCxnSpPr>
            <p:cNvPr id="732" name="Google Shape;732;p43"/>
            <p:cNvCxnSpPr/>
            <p:nvPr/>
          </p:nvCxnSpPr>
          <p:spPr>
            <a:xfrm>
              <a:off x="2346275" y="3805150"/>
              <a:ext cx="519300" cy="1093800"/>
            </a:xfrm>
            <a:prstGeom prst="straightConnector1">
              <a:avLst/>
            </a:prstGeom>
            <a:noFill/>
            <a:ln cap="flat" cmpd="sng" w="38100">
              <a:solidFill>
                <a:srgbClr val="00FF00"/>
              </a:solidFill>
              <a:prstDash val="solid"/>
              <a:round/>
              <a:headEnd len="med" w="med" type="none"/>
              <a:tailEnd len="med" w="med" type="none"/>
            </a:ln>
          </p:spPr>
        </p:cxnSp>
      </p:grpSp>
      <p:pic>
        <p:nvPicPr>
          <p:cNvPr id="733" name="Google Shape;733;p43"/>
          <p:cNvPicPr preferRelativeResize="0"/>
          <p:nvPr/>
        </p:nvPicPr>
        <p:blipFill>
          <a:blip r:embed="rId3">
            <a:alphaModFix/>
          </a:blip>
          <a:stretch>
            <a:fillRect/>
          </a:stretch>
        </p:blipFill>
        <p:spPr>
          <a:xfrm>
            <a:off x="4432950" y="1343225"/>
            <a:ext cx="4635600" cy="3708475"/>
          </a:xfrm>
          <a:prstGeom prst="rect">
            <a:avLst/>
          </a:prstGeom>
          <a:noFill/>
          <a:ln>
            <a:noFill/>
          </a:ln>
        </p:spPr>
      </p:pic>
      <p:grpSp>
        <p:nvGrpSpPr>
          <p:cNvPr id="734" name="Google Shape;734;p43"/>
          <p:cNvGrpSpPr/>
          <p:nvPr/>
        </p:nvGrpSpPr>
        <p:grpSpPr>
          <a:xfrm>
            <a:off x="2062450" y="3407350"/>
            <a:ext cx="206100" cy="198000"/>
            <a:chOff x="2138650" y="3407350"/>
            <a:chExt cx="206100" cy="198000"/>
          </a:xfrm>
        </p:grpSpPr>
        <p:sp>
          <p:nvSpPr>
            <p:cNvPr id="735" name="Google Shape;735;p43"/>
            <p:cNvSpPr/>
            <p:nvPr/>
          </p:nvSpPr>
          <p:spPr>
            <a:xfrm>
              <a:off x="2138650" y="3407350"/>
              <a:ext cx="206100" cy="198000"/>
            </a:xfrm>
            <a:prstGeom prst="ellipse">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cxnSp>
          <p:nvCxnSpPr>
            <p:cNvPr id="736" name="Google Shape;736;p43"/>
            <p:cNvCxnSpPr>
              <a:stCxn id="735" idx="0"/>
              <a:endCxn id="735" idx="4"/>
            </p:cNvCxnSpPr>
            <p:nvPr/>
          </p:nvCxnSpPr>
          <p:spPr>
            <a:xfrm>
              <a:off x="2241700" y="3407350"/>
              <a:ext cx="0" cy="198000"/>
            </a:xfrm>
            <a:prstGeom prst="straightConnector1">
              <a:avLst/>
            </a:prstGeom>
            <a:noFill/>
            <a:ln cap="flat" cmpd="sng" w="19050">
              <a:solidFill>
                <a:schemeClr val="dk1"/>
              </a:solidFill>
              <a:prstDash val="solid"/>
              <a:round/>
              <a:headEnd len="med" w="med" type="none"/>
              <a:tailEnd len="med" w="med" type="none"/>
            </a:ln>
          </p:spPr>
        </p:cxnSp>
        <p:cxnSp>
          <p:nvCxnSpPr>
            <p:cNvPr id="737" name="Google Shape;737;p43"/>
            <p:cNvCxnSpPr>
              <a:stCxn id="735" idx="2"/>
              <a:endCxn id="735" idx="6"/>
            </p:cNvCxnSpPr>
            <p:nvPr/>
          </p:nvCxnSpPr>
          <p:spPr>
            <a:xfrm>
              <a:off x="2138650" y="3506350"/>
              <a:ext cx="206100" cy="0"/>
            </a:xfrm>
            <a:prstGeom prst="straightConnector1">
              <a:avLst/>
            </a:prstGeom>
            <a:noFill/>
            <a:ln cap="flat" cmpd="sng" w="19050">
              <a:solidFill>
                <a:schemeClr val="dk1"/>
              </a:solidFill>
              <a:prstDash val="solid"/>
              <a:round/>
              <a:headEnd len="med" w="med" type="none"/>
              <a:tailEnd len="med" w="med" type="none"/>
            </a:ln>
          </p:spPr>
        </p:cxnSp>
      </p:grpSp>
      <p:sp>
        <p:nvSpPr>
          <p:cNvPr id="738" name="Google Shape;738;p43"/>
          <p:cNvSpPr txBox="1"/>
          <p:nvPr/>
        </p:nvSpPr>
        <p:spPr>
          <a:xfrm>
            <a:off x="730350" y="123350"/>
            <a:ext cx="7683300" cy="5850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1200"/>
              </a:spcAft>
              <a:buNone/>
            </a:pPr>
            <a:r>
              <a:rPr b="1" lang="en" sz="2600" u="sng">
                <a:solidFill>
                  <a:schemeClr val="dk1"/>
                </a:solidFill>
                <a:latin typeface="Calibri"/>
                <a:ea typeface="Calibri"/>
                <a:cs typeface="Calibri"/>
                <a:sym typeface="Calibri"/>
              </a:rPr>
              <a:t>Non-Linear Takeaways</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3" name="Shape 743"/>
        <p:cNvGrpSpPr/>
        <p:nvPr/>
      </p:nvGrpSpPr>
      <p:grpSpPr>
        <a:xfrm>
          <a:off x="0" y="0"/>
          <a:ext cx="0" cy="0"/>
          <a:chOff x="0" y="0"/>
          <a:chExt cx="0" cy="0"/>
        </a:xfrm>
      </p:grpSpPr>
      <p:sp>
        <p:nvSpPr>
          <p:cNvPr id="744" name="Google Shape;744;p44"/>
          <p:cNvSpPr/>
          <p:nvPr/>
        </p:nvSpPr>
        <p:spPr>
          <a:xfrm>
            <a:off x="4872125" y="1811967"/>
            <a:ext cx="3056423" cy="2199613"/>
          </a:xfrm>
          <a:custGeom>
            <a:rect b="b" l="l" r="r" t="t"/>
            <a:pathLst>
              <a:path extrusionOk="0" h="99767" w="145026">
                <a:moveTo>
                  <a:pt x="0" y="99767"/>
                </a:moveTo>
                <a:cubicBezTo>
                  <a:pt x="6330" y="95698"/>
                  <a:pt x="31267" y="89218"/>
                  <a:pt x="37980" y="75350"/>
                </a:cubicBezTo>
                <a:cubicBezTo>
                  <a:pt x="44693" y="61482"/>
                  <a:pt x="32670" y="28820"/>
                  <a:pt x="40279" y="16558"/>
                </a:cubicBezTo>
                <a:cubicBezTo>
                  <a:pt x="47888" y="4296"/>
                  <a:pt x="74712" y="-3751"/>
                  <a:pt x="83635" y="1778"/>
                </a:cubicBezTo>
                <a:cubicBezTo>
                  <a:pt x="92558" y="7307"/>
                  <a:pt x="83584" y="45349"/>
                  <a:pt x="93816" y="49731"/>
                </a:cubicBezTo>
                <a:cubicBezTo>
                  <a:pt x="104048" y="54114"/>
                  <a:pt x="136491" y="31683"/>
                  <a:pt x="145026" y="28073"/>
                </a:cubicBezTo>
              </a:path>
            </a:pathLst>
          </a:custGeom>
          <a:noFill/>
          <a:ln cap="flat" cmpd="sng" w="19050">
            <a:solidFill>
              <a:srgbClr val="FF9900"/>
            </a:solidFill>
            <a:prstDash val="dash"/>
            <a:round/>
            <a:headEnd len="med" w="med" type="none"/>
            <a:tailEnd len="med" w="med" type="triangle"/>
          </a:ln>
        </p:spPr>
      </p:sp>
      <p:cxnSp>
        <p:nvCxnSpPr>
          <p:cNvPr id="745" name="Google Shape;745;p44"/>
          <p:cNvCxnSpPr/>
          <p:nvPr/>
        </p:nvCxnSpPr>
        <p:spPr>
          <a:xfrm flipH="1">
            <a:off x="5324793" y="2536598"/>
            <a:ext cx="3110100" cy="1564500"/>
          </a:xfrm>
          <a:prstGeom prst="straightConnector1">
            <a:avLst/>
          </a:prstGeom>
          <a:noFill/>
          <a:ln cap="flat" cmpd="sng" w="19050">
            <a:solidFill>
              <a:srgbClr val="FF9900"/>
            </a:solidFill>
            <a:prstDash val="dash"/>
            <a:round/>
            <a:headEnd len="med" w="med" type="triangle"/>
            <a:tailEnd len="med" w="med" type="none"/>
          </a:ln>
        </p:spPr>
      </p:cxnSp>
      <p:cxnSp>
        <p:nvCxnSpPr>
          <p:cNvPr id="746" name="Google Shape;746;p44"/>
          <p:cNvCxnSpPr/>
          <p:nvPr/>
        </p:nvCxnSpPr>
        <p:spPr>
          <a:xfrm flipH="1">
            <a:off x="5857925" y="2597782"/>
            <a:ext cx="3110100" cy="1564500"/>
          </a:xfrm>
          <a:prstGeom prst="straightConnector1">
            <a:avLst/>
          </a:prstGeom>
          <a:noFill/>
          <a:ln cap="flat" cmpd="sng" w="19050">
            <a:solidFill>
              <a:srgbClr val="FF9900"/>
            </a:solidFill>
            <a:prstDash val="dash"/>
            <a:round/>
            <a:headEnd len="med" w="med" type="triangle"/>
            <a:tailEnd len="med" w="med" type="none"/>
          </a:ln>
        </p:spPr>
      </p:cxnSp>
      <p:grpSp>
        <p:nvGrpSpPr>
          <p:cNvPr id="747" name="Google Shape;747;p44"/>
          <p:cNvGrpSpPr/>
          <p:nvPr/>
        </p:nvGrpSpPr>
        <p:grpSpPr>
          <a:xfrm>
            <a:off x="5036866" y="3405129"/>
            <a:ext cx="444493" cy="643126"/>
            <a:chOff x="760725" y="3136750"/>
            <a:chExt cx="527275" cy="729250"/>
          </a:xfrm>
        </p:grpSpPr>
        <p:sp>
          <p:nvSpPr>
            <p:cNvPr id="748" name="Google Shape;748;p44"/>
            <p:cNvSpPr/>
            <p:nvPr/>
          </p:nvSpPr>
          <p:spPr>
            <a:xfrm rot="10800000">
              <a:off x="760725" y="3527900"/>
              <a:ext cx="499500" cy="338100"/>
            </a:xfrm>
            <a:prstGeom prst="curvedDownArrow">
              <a:avLst>
                <a:gd fmla="val 25000" name="adj1"/>
                <a:gd fmla="val 50000" name="adj2"/>
                <a:gd fmla="val 25000" name="adj3"/>
              </a:avLst>
            </a:prstGeom>
            <a:solidFill>
              <a:srgbClr val="F6B26B"/>
            </a:solidFill>
            <a:ln cap="flat" cmpd="sng" w="9525">
              <a:solidFill>
                <a:srgbClr val="F6B26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9" name="Google Shape;749;p44"/>
            <p:cNvSpPr/>
            <p:nvPr/>
          </p:nvSpPr>
          <p:spPr>
            <a:xfrm>
              <a:off x="788500" y="3136750"/>
              <a:ext cx="499500" cy="338100"/>
            </a:xfrm>
            <a:prstGeom prst="curvedDownArrow">
              <a:avLst>
                <a:gd fmla="val 25000" name="adj1"/>
                <a:gd fmla="val 50000" name="adj2"/>
                <a:gd fmla="val 25000" name="adj3"/>
              </a:avLst>
            </a:prstGeom>
            <a:solidFill>
              <a:srgbClr val="F6B26B"/>
            </a:solidFill>
            <a:ln cap="flat" cmpd="sng" w="9525">
              <a:solidFill>
                <a:srgbClr val="F6B26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50" name="Google Shape;750;p44"/>
          <p:cNvGrpSpPr/>
          <p:nvPr/>
        </p:nvGrpSpPr>
        <p:grpSpPr>
          <a:xfrm>
            <a:off x="7389894" y="2241173"/>
            <a:ext cx="444493" cy="643126"/>
            <a:chOff x="3315988" y="1896875"/>
            <a:chExt cx="527275" cy="729250"/>
          </a:xfrm>
        </p:grpSpPr>
        <p:sp>
          <p:nvSpPr>
            <p:cNvPr id="751" name="Google Shape;751;p44"/>
            <p:cNvSpPr/>
            <p:nvPr/>
          </p:nvSpPr>
          <p:spPr>
            <a:xfrm rot="10800000">
              <a:off x="3315988" y="2288025"/>
              <a:ext cx="499500" cy="338100"/>
            </a:xfrm>
            <a:prstGeom prst="curvedDownArrow">
              <a:avLst>
                <a:gd fmla="val 25000" name="adj1"/>
                <a:gd fmla="val 50000" name="adj2"/>
                <a:gd fmla="val 25000" name="adj3"/>
              </a:avLst>
            </a:prstGeom>
            <a:solidFill>
              <a:srgbClr val="F6B26B"/>
            </a:solidFill>
            <a:ln cap="flat" cmpd="sng" w="9525">
              <a:solidFill>
                <a:srgbClr val="F6B26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2" name="Google Shape;752;p44"/>
            <p:cNvSpPr/>
            <p:nvPr/>
          </p:nvSpPr>
          <p:spPr>
            <a:xfrm>
              <a:off x="3343763" y="1896875"/>
              <a:ext cx="499500" cy="338100"/>
            </a:xfrm>
            <a:prstGeom prst="curvedDownArrow">
              <a:avLst>
                <a:gd fmla="val 25000" name="adj1"/>
                <a:gd fmla="val 50000" name="adj2"/>
                <a:gd fmla="val 25000" name="adj3"/>
              </a:avLst>
            </a:prstGeom>
            <a:solidFill>
              <a:srgbClr val="F6B26B"/>
            </a:solidFill>
            <a:ln cap="flat" cmpd="sng" w="9525">
              <a:solidFill>
                <a:srgbClr val="F6B26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cxnSp>
        <p:nvCxnSpPr>
          <p:cNvPr id="753" name="Google Shape;753;p44"/>
          <p:cNvCxnSpPr/>
          <p:nvPr/>
        </p:nvCxnSpPr>
        <p:spPr>
          <a:xfrm rot="10800000">
            <a:off x="6261764" y="2523758"/>
            <a:ext cx="44100" cy="750600"/>
          </a:xfrm>
          <a:prstGeom prst="straightConnector1">
            <a:avLst/>
          </a:prstGeom>
          <a:noFill/>
          <a:ln cap="flat" cmpd="sng" w="38100">
            <a:solidFill>
              <a:schemeClr val="dk1"/>
            </a:solidFill>
            <a:prstDash val="solid"/>
            <a:round/>
            <a:headEnd len="med" w="med" type="none"/>
            <a:tailEnd len="med" w="med" type="triangle"/>
          </a:ln>
        </p:spPr>
      </p:cxnSp>
      <p:sp>
        <p:nvSpPr>
          <p:cNvPr id="754" name="Google Shape;754;p44"/>
          <p:cNvSpPr/>
          <p:nvPr/>
        </p:nvSpPr>
        <p:spPr>
          <a:xfrm rot="-10498226">
            <a:off x="5832185" y="1455051"/>
            <a:ext cx="689860" cy="1015662"/>
          </a:xfrm>
          <a:prstGeom prst="cloud">
            <a:avLst/>
          </a:prstGeom>
          <a:solidFill>
            <a:schemeClr val="lt1"/>
          </a:solidFill>
          <a:ln cap="flat" cmpd="sng" w="25400">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cxnSp>
        <p:nvCxnSpPr>
          <p:cNvPr id="755" name="Google Shape;755;p44"/>
          <p:cNvCxnSpPr/>
          <p:nvPr/>
        </p:nvCxnSpPr>
        <p:spPr>
          <a:xfrm rot="10800000">
            <a:off x="6490795" y="3276793"/>
            <a:ext cx="616800" cy="825900"/>
          </a:xfrm>
          <a:prstGeom prst="straightConnector1">
            <a:avLst/>
          </a:prstGeom>
          <a:noFill/>
          <a:ln cap="flat" cmpd="sng" w="28575">
            <a:solidFill>
              <a:srgbClr val="9900FF"/>
            </a:solidFill>
            <a:prstDash val="solid"/>
            <a:round/>
            <a:headEnd len="med" w="med" type="none"/>
            <a:tailEnd len="med" w="med" type="triangle"/>
          </a:ln>
        </p:spPr>
      </p:cxnSp>
      <p:sp>
        <p:nvSpPr>
          <p:cNvPr id="756" name="Google Shape;756;p44"/>
          <p:cNvSpPr txBox="1"/>
          <p:nvPr/>
        </p:nvSpPr>
        <p:spPr>
          <a:xfrm>
            <a:off x="6792026" y="3624327"/>
            <a:ext cx="968400" cy="415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500">
                <a:solidFill>
                  <a:srgbClr val="9900FF"/>
                </a:solidFill>
              </a:rPr>
              <a:t>Inflow</a:t>
            </a:r>
            <a:endParaRPr b="1" sz="1300">
              <a:solidFill>
                <a:srgbClr val="9900FF"/>
              </a:solidFill>
            </a:endParaRPr>
          </a:p>
        </p:txBody>
      </p:sp>
      <p:sp>
        <p:nvSpPr>
          <p:cNvPr id="757" name="Google Shape;757;p44"/>
          <p:cNvSpPr txBox="1"/>
          <p:nvPr/>
        </p:nvSpPr>
        <p:spPr>
          <a:xfrm>
            <a:off x="322325" y="1003050"/>
            <a:ext cx="4549800" cy="3786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1"/>
                </a:solidFill>
                <a:latin typeface="Calibri"/>
                <a:ea typeface="Calibri"/>
                <a:cs typeface="Calibri"/>
                <a:sym typeface="Calibri"/>
              </a:rPr>
              <a:t>The tilting of </a:t>
            </a:r>
            <a:r>
              <a:rPr i="1" lang="en" sz="1800">
                <a:solidFill>
                  <a:schemeClr val="dk1"/>
                </a:solidFill>
                <a:latin typeface="Calibri"/>
                <a:ea typeface="Calibri"/>
                <a:cs typeface="Calibri"/>
                <a:sym typeface="Calibri"/>
              </a:rPr>
              <a:t>crosswise vorticity</a:t>
            </a:r>
            <a:r>
              <a:rPr lang="en" sz="1800">
                <a:solidFill>
                  <a:schemeClr val="dk1"/>
                </a:solidFill>
                <a:latin typeface="Calibri"/>
                <a:ea typeface="Calibri"/>
                <a:cs typeface="Calibri"/>
                <a:sym typeface="Calibri"/>
              </a:rPr>
              <a:t> results in:</a:t>
            </a:r>
            <a:endParaRPr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a:p>
            <a:pPr indent="-342900" lvl="0" marL="457200" rtl="0" algn="l">
              <a:spcBef>
                <a:spcPts val="0"/>
              </a:spcBef>
              <a:spcAft>
                <a:spcPts val="0"/>
              </a:spcAft>
              <a:buClr>
                <a:schemeClr val="dk1"/>
              </a:buClr>
              <a:buSzPts val="1800"/>
              <a:buFont typeface="Calibri"/>
              <a:buAutoNum type="alphaLcPeriod"/>
            </a:pPr>
            <a:r>
              <a:rPr lang="en" sz="1800">
                <a:solidFill>
                  <a:schemeClr val="dk1"/>
                </a:solidFill>
                <a:latin typeface="Calibri"/>
                <a:ea typeface="Calibri"/>
                <a:cs typeface="Calibri"/>
                <a:sym typeface="Calibri"/>
              </a:rPr>
              <a:t>Immediate rotation for initial updraft</a:t>
            </a:r>
            <a:endParaRPr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a:p>
            <a:pPr indent="-342900" lvl="0" marL="457200" rtl="0" algn="l">
              <a:spcBef>
                <a:spcPts val="0"/>
              </a:spcBef>
              <a:spcAft>
                <a:spcPts val="0"/>
              </a:spcAft>
              <a:buClr>
                <a:schemeClr val="dk1"/>
              </a:buClr>
              <a:buSzPts val="1800"/>
              <a:buFont typeface="Calibri"/>
              <a:buAutoNum type="alphaLcPeriod"/>
            </a:pPr>
            <a:r>
              <a:rPr lang="en" sz="1800">
                <a:solidFill>
                  <a:schemeClr val="dk1"/>
                </a:solidFill>
                <a:latin typeface="Calibri"/>
                <a:ea typeface="Calibri"/>
                <a:cs typeface="Calibri"/>
                <a:sym typeface="Calibri"/>
              </a:rPr>
              <a:t>Vertical vorticity on flanks of initial updraft and storm splitting</a:t>
            </a:r>
            <a:endParaRPr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a:p>
            <a:pPr indent="-342900" lvl="0" marL="457200" rtl="0" algn="l">
              <a:spcBef>
                <a:spcPts val="0"/>
              </a:spcBef>
              <a:spcAft>
                <a:spcPts val="0"/>
              </a:spcAft>
              <a:buClr>
                <a:schemeClr val="dk1"/>
              </a:buClr>
              <a:buSzPts val="1800"/>
              <a:buFont typeface="Calibri"/>
              <a:buAutoNum type="alphaLcPeriod"/>
            </a:pPr>
            <a:r>
              <a:rPr lang="en" sz="1800">
                <a:solidFill>
                  <a:schemeClr val="dk1"/>
                </a:solidFill>
                <a:latin typeface="Calibri"/>
                <a:ea typeface="Calibri"/>
                <a:cs typeface="Calibri"/>
                <a:sym typeface="Calibri"/>
              </a:rPr>
              <a:t>A high pressure perturbation and downward motion</a:t>
            </a:r>
            <a:endParaRPr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58" name="Google Shape;758;p44"/>
          <p:cNvSpPr txBox="1"/>
          <p:nvPr/>
        </p:nvSpPr>
        <p:spPr>
          <a:xfrm>
            <a:off x="730350" y="123350"/>
            <a:ext cx="7683300" cy="5850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1200"/>
              </a:spcAft>
              <a:buNone/>
            </a:pPr>
            <a:r>
              <a:rPr b="1" lang="en" sz="2600" u="sng">
                <a:solidFill>
                  <a:schemeClr val="dk1"/>
                </a:solidFill>
                <a:latin typeface="Calibri"/>
                <a:ea typeface="Calibri"/>
                <a:cs typeface="Calibri"/>
                <a:sym typeface="Calibri"/>
              </a:rPr>
              <a:t>Non-Linear Terms</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3" name="Shape 763"/>
        <p:cNvGrpSpPr/>
        <p:nvPr/>
      </p:nvGrpSpPr>
      <p:grpSpPr>
        <a:xfrm>
          <a:off x="0" y="0"/>
          <a:ext cx="0" cy="0"/>
          <a:chOff x="0" y="0"/>
          <a:chExt cx="0" cy="0"/>
        </a:xfrm>
      </p:grpSpPr>
      <p:sp>
        <p:nvSpPr>
          <p:cNvPr id="764" name="Google Shape;764;p45"/>
          <p:cNvSpPr/>
          <p:nvPr/>
        </p:nvSpPr>
        <p:spPr>
          <a:xfrm>
            <a:off x="4872125" y="1811967"/>
            <a:ext cx="3056423" cy="2199613"/>
          </a:xfrm>
          <a:custGeom>
            <a:rect b="b" l="l" r="r" t="t"/>
            <a:pathLst>
              <a:path extrusionOk="0" h="99767" w="145026">
                <a:moveTo>
                  <a:pt x="0" y="99767"/>
                </a:moveTo>
                <a:cubicBezTo>
                  <a:pt x="6330" y="95698"/>
                  <a:pt x="31267" y="89218"/>
                  <a:pt x="37980" y="75350"/>
                </a:cubicBezTo>
                <a:cubicBezTo>
                  <a:pt x="44693" y="61482"/>
                  <a:pt x="32670" y="28820"/>
                  <a:pt x="40279" y="16558"/>
                </a:cubicBezTo>
                <a:cubicBezTo>
                  <a:pt x="47888" y="4296"/>
                  <a:pt x="74712" y="-3751"/>
                  <a:pt x="83635" y="1778"/>
                </a:cubicBezTo>
                <a:cubicBezTo>
                  <a:pt x="92558" y="7307"/>
                  <a:pt x="83584" y="45349"/>
                  <a:pt x="93816" y="49731"/>
                </a:cubicBezTo>
                <a:cubicBezTo>
                  <a:pt x="104048" y="54114"/>
                  <a:pt x="136491" y="31683"/>
                  <a:pt x="145026" y="28073"/>
                </a:cubicBezTo>
              </a:path>
            </a:pathLst>
          </a:custGeom>
          <a:noFill/>
          <a:ln cap="flat" cmpd="sng" w="19050">
            <a:solidFill>
              <a:srgbClr val="FF9900"/>
            </a:solidFill>
            <a:prstDash val="dash"/>
            <a:round/>
            <a:headEnd len="med" w="med" type="none"/>
            <a:tailEnd len="med" w="med" type="triangle"/>
          </a:ln>
        </p:spPr>
      </p:sp>
      <p:cxnSp>
        <p:nvCxnSpPr>
          <p:cNvPr id="765" name="Google Shape;765;p45"/>
          <p:cNvCxnSpPr/>
          <p:nvPr/>
        </p:nvCxnSpPr>
        <p:spPr>
          <a:xfrm flipH="1">
            <a:off x="5324793" y="2536598"/>
            <a:ext cx="3110100" cy="1564500"/>
          </a:xfrm>
          <a:prstGeom prst="straightConnector1">
            <a:avLst/>
          </a:prstGeom>
          <a:noFill/>
          <a:ln cap="flat" cmpd="sng" w="19050">
            <a:solidFill>
              <a:srgbClr val="FF9900"/>
            </a:solidFill>
            <a:prstDash val="dash"/>
            <a:round/>
            <a:headEnd len="med" w="med" type="triangle"/>
            <a:tailEnd len="med" w="med" type="none"/>
          </a:ln>
        </p:spPr>
      </p:cxnSp>
      <p:cxnSp>
        <p:nvCxnSpPr>
          <p:cNvPr id="766" name="Google Shape;766;p45"/>
          <p:cNvCxnSpPr/>
          <p:nvPr/>
        </p:nvCxnSpPr>
        <p:spPr>
          <a:xfrm flipH="1">
            <a:off x="5857925" y="2597782"/>
            <a:ext cx="3110100" cy="1564500"/>
          </a:xfrm>
          <a:prstGeom prst="straightConnector1">
            <a:avLst/>
          </a:prstGeom>
          <a:noFill/>
          <a:ln cap="flat" cmpd="sng" w="19050">
            <a:solidFill>
              <a:srgbClr val="FF9900"/>
            </a:solidFill>
            <a:prstDash val="dash"/>
            <a:round/>
            <a:headEnd len="med" w="med" type="triangle"/>
            <a:tailEnd len="med" w="med" type="none"/>
          </a:ln>
        </p:spPr>
      </p:cxnSp>
      <p:grpSp>
        <p:nvGrpSpPr>
          <p:cNvPr id="767" name="Google Shape;767;p45"/>
          <p:cNvGrpSpPr/>
          <p:nvPr/>
        </p:nvGrpSpPr>
        <p:grpSpPr>
          <a:xfrm>
            <a:off x="5036866" y="3405129"/>
            <a:ext cx="444493" cy="643126"/>
            <a:chOff x="760725" y="3136750"/>
            <a:chExt cx="527275" cy="729250"/>
          </a:xfrm>
        </p:grpSpPr>
        <p:sp>
          <p:nvSpPr>
            <p:cNvPr id="768" name="Google Shape;768;p45"/>
            <p:cNvSpPr/>
            <p:nvPr/>
          </p:nvSpPr>
          <p:spPr>
            <a:xfrm rot="10800000">
              <a:off x="760725" y="3527900"/>
              <a:ext cx="499500" cy="338100"/>
            </a:xfrm>
            <a:prstGeom prst="curvedDownArrow">
              <a:avLst>
                <a:gd fmla="val 25000" name="adj1"/>
                <a:gd fmla="val 50000" name="adj2"/>
                <a:gd fmla="val 25000" name="adj3"/>
              </a:avLst>
            </a:prstGeom>
            <a:solidFill>
              <a:srgbClr val="F6B26B"/>
            </a:solidFill>
            <a:ln cap="flat" cmpd="sng" w="9525">
              <a:solidFill>
                <a:srgbClr val="F6B26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9" name="Google Shape;769;p45"/>
            <p:cNvSpPr/>
            <p:nvPr/>
          </p:nvSpPr>
          <p:spPr>
            <a:xfrm>
              <a:off x="788500" y="3136750"/>
              <a:ext cx="499500" cy="338100"/>
            </a:xfrm>
            <a:prstGeom prst="curvedDownArrow">
              <a:avLst>
                <a:gd fmla="val 25000" name="adj1"/>
                <a:gd fmla="val 50000" name="adj2"/>
                <a:gd fmla="val 25000" name="adj3"/>
              </a:avLst>
            </a:prstGeom>
            <a:solidFill>
              <a:srgbClr val="F6B26B"/>
            </a:solidFill>
            <a:ln cap="flat" cmpd="sng" w="9525">
              <a:solidFill>
                <a:srgbClr val="F6B26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70" name="Google Shape;770;p45"/>
          <p:cNvGrpSpPr/>
          <p:nvPr/>
        </p:nvGrpSpPr>
        <p:grpSpPr>
          <a:xfrm>
            <a:off x="7389894" y="2241173"/>
            <a:ext cx="444493" cy="643126"/>
            <a:chOff x="3315988" y="1896875"/>
            <a:chExt cx="527275" cy="729250"/>
          </a:xfrm>
        </p:grpSpPr>
        <p:sp>
          <p:nvSpPr>
            <p:cNvPr id="771" name="Google Shape;771;p45"/>
            <p:cNvSpPr/>
            <p:nvPr/>
          </p:nvSpPr>
          <p:spPr>
            <a:xfrm rot="10800000">
              <a:off x="3315988" y="2288025"/>
              <a:ext cx="499500" cy="338100"/>
            </a:xfrm>
            <a:prstGeom prst="curvedDownArrow">
              <a:avLst>
                <a:gd fmla="val 25000" name="adj1"/>
                <a:gd fmla="val 50000" name="adj2"/>
                <a:gd fmla="val 25000" name="adj3"/>
              </a:avLst>
            </a:prstGeom>
            <a:solidFill>
              <a:srgbClr val="F6B26B"/>
            </a:solidFill>
            <a:ln cap="flat" cmpd="sng" w="9525">
              <a:solidFill>
                <a:srgbClr val="F6B26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2" name="Google Shape;772;p45"/>
            <p:cNvSpPr/>
            <p:nvPr/>
          </p:nvSpPr>
          <p:spPr>
            <a:xfrm>
              <a:off x="3343763" y="1896875"/>
              <a:ext cx="499500" cy="338100"/>
            </a:xfrm>
            <a:prstGeom prst="curvedDownArrow">
              <a:avLst>
                <a:gd fmla="val 25000" name="adj1"/>
                <a:gd fmla="val 50000" name="adj2"/>
                <a:gd fmla="val 25000" name="adj3"/>
              </a:avLst>
            </a:prstGeom>
            <a:solidFill>
              <a:srgbClr val="F6B26B"/>
            </a:solidFill>
            <a:ln cap="flat" cmpd="sng" w="9525">
              <a:solidFill>
                <a:srgbClr val="F6B26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73" name="Google Shape;773;p45"/>
          <p:cNvSpPr txBox="1"/>
          <p:nvPr/>
        </p:nvSpPr>
        <p:spPr>
          <a:xfrm>
            <a:off x="322325" y="1003050"/>
            <a:ext cx="4549800" cy="2678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1"/>
                </a:solidFill>
                <a:latin typeface="Calibri"/>
                <a:ea typeface="Calibri"/>
                <a:cs typeface="Calibri"/>
                <a:sym typeface="Calibri"/>
              </a:rPr>
              <a:t>The tilting of </a:t>
            </a:r>
            <a:r>
              <a:rPr i="1" lang="en" sz="1800">
                <a:solidFill>
                  <a:schemeClr val="dk1"/>
                </a:solidFill>
                <a:latin typeface="Calibri"/>
                <a:ea typeface="Calibri"/>
                <a:cs typeface="Calibri"/>
                <a:sym typeface="Calibri"/>
              </a:rPr>
              <a:t>crosswise vorticity</a:t>
            </a:r>
            <a:r>
              <a:rPr lang="en" sz="1800">
                <a:solidFill>
                  <a:schemeClr val="dk1"/>
                </a:solidFill>
                <a:latin typeface="Calibri"/>
                <a:ea typeface="Calibri"/>
                <a:cs typeface="Calibri"/>
                <a:sym typeface="Calibri"/>
              </a:rPr>
              <a:t> results in:</a:t>
            </a:r>
            <a:endParaRPr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a:p>
            <a:pPr indent="-342900" lvl="0" marL="457200" rtl="0" algn="l">
              <a:spcBef>
                <a:spcPts val="0"/>
              </a:spcBef>
              <a:spcAft>
                <a:spcPts val="0"/>
              </a:spcAft>
              <a:buClr>
                <a:schemeClr val="dk1"/>
              </a:buClr>
              <a:buSzPts val="1800"/>
              <a:buFont typeface="Calibri"/>
              <a:buAutoNum type="alphaLcPeriod"/>
            </a:pPr>
            <a:r>
              <a:rPr lang="en" sz="1800">
                <a:solidFill>
                  <a:schemeClr val="dk1"/>
                </a:solidFill>
                <a:latin typeface="Calibri"/>
                <a:ea typeface="Calibri"/>
                <a:cs typeface="Calibri"/>
                <a:sym typeface="Calibri"/>
              </a:rPr>
              <a:t>Immediate rotation for initial updraft</a:t>
            </a:r>
            <a:endParaRPr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a:p>
            <a:pPr indent="-342900" lvl="0" marL="457200" rtl="0" algn="l">
              <a:spcBef>
                <a:spcPts val="0"/>
              </a:spcBef>
              <a:spcAft>
                <a:spcPts val="0"/>
              </a:spcAft>
              <a:buClr>
                <a:srgbClr val="FF0000"/>
              </a:buClr>
              <a:buSzPts val="1800"/>
              <a:buFont typeface="Calibri"/>
              <a:buAutoNum type="alphaLcPeriod"/>
            </a:pPr>
            <a:r>
              <a:rPr lang="en" sz="1800">
                <a:solidFill>
                  <a:srgbClr val="FF0000"/>
                </a:solidFill>
                <a:latin typeface="Calibri"/>
                <a:ea typeface="Calibri"/>
                <a:cs typeface="Calibri"/>
                <a:sym typeface="Calibri"/>
              </a:rPr>
              <a:t>Vertical vorticity on flanks of initial updraft and storm splitting</a:t>
            </a:r>
            <a:endParaRPr sz="1800">
              <a:solidFill>
                <a:srgbClr val="FF0000"/>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a:p>
            <a:pPr indent="-342900" lvl="0" marL="457200" rtl="0" algn="l">
              <a:spcBef>
                <a:spcPts val="0"/>
              </a:spcBef>
              <a:spcAft>
                <a:spcPts val="0"/>
              </a:spcAft>
              <a:buClr>
                <a:schemeClr val="dk1"/>
              </a:buClr>
              <a:buSzPts val="1800"/>
              <a:buFont typeface="Calibri"/>
              <a:buAutoNum type="alphaLcPeriod"/>
            </a:pPr>
            <a:r>
              <a:rPr lang="en" sz="1800">
                <a:solidFill>
                  <a:schemeClr val="dk1"/>
                </a:solidFill>
                <a:latin typeface="Calibri"/>
                <a:ea typeface="Calibri"/>
                <a:cs typeface="Calibri"/>
                <a:sym typeface="Calibri"/>
              </a:rPr>
              <a:t>A high pressure perturbation and downward motion</a:t>
            </a:r>
            <a:endParaRPr sz="1800">
              <a:solidFill>
                <a:schemeClr val="dk1"/>
              </a:solidFill>
              <a:latin typeface="Calibri"/>
              <a:ea typeface="Calibri"/>
              <a:cs typeface="Calibri"/>
              <a:sym typeface="Calibri"/>
            </a:endParaRPr>
          </a:p>
        </p:txBody>
      </p:sp>
      <p:grpSp>
        <p:nvGrpSpPr>
          <p:cNvPr id="774" name="Google Shape;774;p45"/>
          <p:cNvGrpSpPr/>
          <p:nvPr/>
        </p:nvGrpSpPr>
        <p:grpSpPr>
          <a:xfrm>
            <a:off x="5206734" y="1812048"/>
            <a:ext cx="782857" cy="954096"/>
            <a:chOff x="1037364" y="1252313"/>
            <a:chExt cx="950299" cy="1158024"/>
          </a:xfrm>
        </p:grpSpPr>
        <p:grpSp>
          <p:nvGrpSpPr>
            <p:cNvPr id="775" name="Google Shape;775;p45"/>
            <p:cNvGrpSpPr/>
            <p:nvPr/>
          </p:nvGrpSpPr>
          <p:grpSpPr>
            <a:xfrm>
              <a:off x="1037364" y="1739117"/>
              <a:ext cx="920738" cy="671220"/>
              <a:chOff x="1037364" y="1739117"/>
              <a:chExt cx="920738" cy="671220"/>
            </a:xfrm>
          </p:grpSpPr>
          <p:sp>
            <p:nvSpPr>
              <p:cNvPr id="776" name="Google Shape;776;p45"/>
              <p:cNvSpPr/>
              <p:nvPr/>
            </p:nvSpPr>
            <p:spPr>
              <a:xfrm flipH="1" rot="5400000">
                <a:off x="1426502" y="1839017"/>
                <a:ext cx="631500" cy="431700"/>
              </a:xfrm>
              <a:prstGeom prst="curvedDownArrow">
                <a:avLst>
                  <a:gd fmla="val 25000" name="adj1"/>
                  <a:gd fmla="val 50000" name="adj2"/>
                  <a:gd fmla="val 25000" name="adj3"/>
                </a:avLst>
              </a:prstGeom>
              <a:solidFill>
                <a:srgbClr val="CC0000"/>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7" name="Google Shape;777;p45"/>
              <p:cNvSpPr/>
              <p:nvPr/>
            </p:nvSpPr>
            <p:spPr>
              <a:xfrm flipH="1" rot="-5400000">
                <a:off x="937464" y="1878737"/>
                <a:ext cx="631500" cy="431700"/>
              </a:xfrm>
              <a:prstGeom prst="curvedDownArrow">
                <a:avLst>
                  <a:gd fmla="val 25000" name="adj1"/>
                  <a:gd fmla="val 50000" name="adj2"/>
                  <a:gd fmla="val 25000" name="adj3"/>
                </a:avLst>
              </a:prstGeom>
              <a:solidFill>
                <a:srgbClr val="CC0000"/>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78" name="Google Shape;778;p45"/>
            <p:cNvSpPr/>
            <p:nvPr/>
          </p:nvSpPr>
          <p:spPr>
            <a:xfrm rot="-10511363">
              <a:off x="1108248" y="1286006"/>
              <a:ext cx="842235" cy="922435"/>
            </a:xfrm>
            <a:prstGeom prst="cloud">
              <a:avLst/>
            </a:prstGeom>
            <a:solidFill>
              <a:srgbClr val="FFFFFF"/>
            </a:solidFill>
            <a:ln cap="flat" cmpd="sng" w="25400">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779" name="Google Shape;779;p45"/>
            <p:cNvSpPr txBox="1"/>
            <p:nvPr/>
          </p:nvSpPr>
          <p:spPr>
            <a:xfrm>
              <a:off x="1213517" y="1573648"/>
              <a:ext cx="660600" cy="504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500">
                  <a:solidFill>
                    <a:srgbClr val="CC0000"/>
                  </a:solidFill>
                </a:rPr>
                <a:t>RM</a:t>
              </a:r>
              <a:endParaRPr b="1" sz="1100">
                <a:solidFill>
                  <a:srgbClr val="CC0000"/>
                </a:solidFill>
              </a:endParaRPr>
            </a:p>
          </p:txBody>
        </p:sp>
      </p:grpSp>
      <p:grpSp>
        <p:nvGrpSpPr>
          <p:cNvPr id="780" name="Google Shape;780;p45"/>
          <p:cNvGrpSpPr/>
          <p:nvPr/>
        </p:nvGrpSpPr>
        <p:grpSpPr>
          <a:xfrm>
            <a:off x="6329417" y="1903078"/>
            <a:ext cx="729694" cy="533183"/>
            <a:chOff x="2293425" y="1498387"/>
            <a:chExt cx="926595" cy="677058"/>
          </a:xfrm>
        </p:grpSpPr>
        <p:sp>
          <p:nvSpPr>
            <p:cNvPr id="781" name="Google Shape;781;p45"/>
            <p:cNvSpPr/>
            <p:nvPr/>
          </p:nvSpPr>
          <p:spPr>
            <a:xfrm rot="5400000">
              <a:off x="2682270" y="1637695"/>
              <a:ext cx="641400" cy="434100"/>
            </a:xfrm>
            <a:prstGeom prst="curvedDownArrow">
              <a:avLst>
                <a:gd fmla="val 25000" name="adj1"/>
                <a:gd fmla="val 50000" name="adj2"/>
                <a:gd fmla="val 25000" name="adj3"/>
              </a:avLst>
            </a:prstGeom>
            <a:solidFill>
              <a:srgbClr val="6FA8DC"/>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2" name="Google Shape;782;p45"/>
            <p:cNvSpPr/>
            <p:nvPr/>
          </p:nvSpPr>
          <p:spPr>
            <a:xfrm rot="-5400000">
              <a:off x="2189775" y="1602037"/>
              <a:ext cx="641400" cy="434100"/>
            </a:xfrm>
            <a:prstGeom prst="curvedDownArrow">
              <a:avLst>
                <a:gd fmla="val 25000" name="adj1"/>
                <a:gd fmla="val 50000" name="adj2"/>
                <a:gd fmla="val 25000" name="adj3"/>
              </a:avLst>
            </a:prstGeom>
            <a:solidFill>
              <a:srgbClr val="6FA8DC"/>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83" name="Google Shape;783;p45"/>
          <p:cNvGrpSpPr/>
          <p:nvPr/>
        </p:nvGrpSpPr>
        <p:grpSpPr>
          <a:xfrm>
            <a:off x="6339410" y="1519334"/>
            <a:ext cx="721819" cy="779483"/>
            <a:chOff x="2315949" y="942251"/>
            <a:chExt cx="916596" cy="989820"/>
          </a:xfrm>
        </p:grpSpPr>
        <p:sp>
          <p:nvSpPr>
            <p:cNvPr id="784" name="Google Shape;784;p45"/>
            <p:cNvSpPr/>
            <p:nvPr/>
          </p:nvSpPr>
          <p:spPr>
            <a:xfrm rot="-10511363">
              <a:off x="2353130" y="975943"/>
              <a:ext cx="842235" cy="922435"/>
            </a:xfrm>
            <a:prstGeom prst="cloud">
              <a:avLst/>
            </a:prstGeom>
            <a:solidFill>
              <a:srgbClr val="FFFFFF"/>
            </a:solidFill>
            <a:ln cap="flat" cmpd="sng" w="25400">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785" name="Google Shape;785;p45"/>
            <p:cNvSpPr txBox="1"/>
            <p:nvPr/>
          </p:nvSpPr>
          <p:spPr>
            <a:xfrm>
              <a:off x="2463644" y="1249870"/>
              <a:ext cx="656100" cy="527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500">
                  <a:solidFill>
                    <a:srgbClr val="6FA8DC"/>
                  </a:solidFill>
                </a:rPr>
                <a:t>LM</a:t>
              </a:r>
              <a:endParaRPr b="1" sz="1500">
                <a:solidFill>
                  <a:srgbClr val="6FA8DC"/>
                </a:solidFill>
              </a:endParaRPr>
            </a:p>
          </p:txBody>
        </p:sp>
      </p:grpSp>
      <p:sp>
        <p:nvSpPr>
          <p:cNvPr id="786" name="Google Shape;786;p45"/>
          <p:cNvSpPr txBox="1"/>
          <p:nvPr/>
        </p:nvSpPr>
        <p:spPr>
          <a:xfrm>
            <a:off x="5582487" y="3649584"/>
            <a:ext cx="871800" cy="415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500">
                <a:solidFill>
                  <a:srgbClr val="9900FF"/>
                </a:solidFill>
              </a:rPr>
              <a:t>Inflow</a:t>
            </a:r>
            <a:endParaRPr b="1" sz="1300">
              <a:solidFill>
                <a:srgbClr val="9900FF"/>
              </a:solidFill>
            </a:endParaRPr>
          </a:p>
        </p:txBody>
      </p:sp>
      <p:sp>
        <p:nvSpPr>
          <p:cNvPr id="787" name="Google Shape;787;p45"/>
          <p:cNvSpPr/>
          <p:nvPr/>
        </p:nvSpPr>
        <p:spPr>
          <a:xfrm>
            <a:off x="5387264" y="3342049"/>
            <a:ext cx="375197" cy="814531"/>
          </a:xfrm>
          <a:custGeom>
            <a:rect b="b" l="l" r="r" t="t"/>
            <a:pathLst>
              <a:path extrusionOk="0" h="39598" w="18240">
                <a:moveTo>
                  <a:pt x="0" y="39598"/>
                </a:moveTo>
                <a:cubicBezTo>
                  <a:pt x="2726" y="36011"/>
                  <a:pt x="13343" y="24677"/>
                  <a:pt x="16356" y="18077"/>
                </a:cubicBezTo>
                <a:cubicBezTo>
                  <a:pt x="19369" y="11477"/>
                  <a:pt x="17791" y="3013"/>
                  <a:pt x="18078" y="0"/>
                </a:cubicBezTo>
              </a:path>
            </a:pathLst>
          </a:custGeom>
          <a:noFill/>
          <a:ln cap="flat" cmpd="sng" w="28575">
            <a:solidFill>
              <a:srgbClr val="9900FF"/>
            </a:solidFill>
            <a:prstDash val="solid"/>
            <a:round/>
            <a:headEnd len="med" w="med" type="none"/>
            <a:tailEnd len="med" w="med" type="triangle"/>
          </a:ln>
        </p:spPr>
      </p:sp>
      <p:sp>
        <p:nvSpPr>
          <p:cNvPr id="788" name="Google Shape;788;p45"/>
          <p:cNvSpPr/>
          <p:nvPr/>
        </p:nvSpPr>
        <p:spPr>
          <a:xfrm>
            <a:off x="6805834" y="2955229"/>
            <a:ext cx="965042" cy="188380"/>
          </a:xfrm>
          <a:custGeom>
            <a:rect b="b" l="l" r="r" t="t"/>
            <a:pathLst>
              <a:path extrusionOk="0" h="9158" w="46915">
                <a:moveTo>
                  <a:pt x="46915" y="5165"/>
                </a:moveTo>
                <a:cubicBezTo>
                  <a:pt x="42037" y="5811"/>
                  <a:pt x="25466" y="9900"/>
                  <a:pt x="17647" y="9039"/>
                </a:cubicBezTo>
                <a:cubicBezTo>
                  <a:pt x="9828" y="8178"/>
                  <a:pt x="2941" y="1507"/>
                  <a:pt x="0" y="0"/>
                </a:cubicBezTo>
              </a:path>
            </a:pathLst>
          </a:custGeom>
          <a:noFill/>
          <a:ln cap="flat" cmpd="sng" w="28575">
            <a:solidFill>
              <a:srgbClr val="9900FF"/>
            </a:solidFill>
            <a:prstDash val="solid"/>
            <a:round/>
            <a:headEnd len="med" w="med" type="none"/>
            <a:tailEnd len="med" w="med" type="triangle"/>
          </a:ln>
        </p:spPr>
      </p:sp>
      <p:sp>
        <p:nvSpPr>
          <p:cNvPr id="789" name="Google Shape;789;p45"/>
          <p:cNvSpPr txBox="1"/>
          <p:nvPr/>
        </p:nvSpPr>
        <p:spPr>
          <a:xfrm>
            <a:off x="7008442" y="3158560"/>
            <a:ext cx="871800" cy="415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500">
                <a:solidFill>
                  <a:srgbClr val="9900FF"/>
                </a:solidFill>
              </a:rPr>
              <a:t>Inflow</a:t>
            </a:r>
            <a:endParaRPr b="1" sz="1300">
              <a:solidFill>
                <a:srgbClr val="9900FF"/>
              </a:solidFill>
            </a:endParaRPr>
          </a:p>
        </p:txBody>
      </p:sp>
      <p:cxnSp>
        <p:nvCxnSpPr>
          <p:cNvPr id="790" name="Google Shape;790;p45"/>
          <p:cNvCxnSpPr/>
          <p:nvPr/>
        </p:nvCxnSpPr>
        <p:spPr>
          <a:xfrm rot="10800000">
            <a:off x="5595599" y="2623026"/>
            <a:ext cx="44100" cy="750600"/>
          </a:xfrm>
          <a:prstGeom prst="straightConnector1">
            <a:avLst/>
          </a:prstGeom>
          <a:noFill/>
          <a:ln cap="flat" cmpd="sng" w="38100">
            <a:solidFill>
              <a:schemeClr val="dk1"/>
            </a:solidFill>
            <a:prstDash val="solid"/>
            <a:round/>
            <a:headEnd len="med" w="med" type="none"/>
            <a:tailEnd len="med" w="med" type="triangle"/>
          </a:ln>
        </p:spPr>
      </p:cxnSp>
      <p:cxnSp>
        <p:nvCxnSpPr>
          <p:cNvPr id="791" name="Google Shape;791;p45"/>
          <p:cNvCxnSpPr/>
          <p:nvPr/>
        </p:nvCxnSpPr>
        <p:spPr>
          <a:xfrm rot="10800000">
            <a:off x="6712334" y="2332886"/>
            <a:ext cx="44100" cy="750600"/>
          </a:xfrm>
          <a:prstGeom prst="straightConnector1">
            <a:avLst/>
          </a:prstGeom>
          <a:noFill/>
          <a:ln cap="flat" cmpd="sng" w="38100">
            <a:solidFill>
              <a:schemeClr val="dk1"/>
            </a:solidFill>
            <a:prstDash val="solid"/>
            <a:round/>
            <a:headEnd len="med" w="med" type="none"/>
            <a:tailEnd len="med" w="med" type="triangle"/>
          </a:ln>
        </p:spPr>
      </p:cxnSp>
      <p:sp>
        <p:nvSpPr>
          <p:cNvPr id="792" name="Google Shape;792;p45"/>
          <p:cNvSpPr txBox="1"/>
          <p:nvPr/>
        </p:nvSpPr>
        <p:spPr>
          <a:xfrm>
            <a:off x="730350" y="123350"/>
            <a:ext cx="7683300" cy="5850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1200"/>
              </a:spcAft>
              <a:buNone/>
            </a:pPr>
            <a:r>
              <a:rPr b="1" lang="en" sz="2600" u="sng">
                <a:solidFill>
                  <a:schemeClr val="dk1"/>
                </a:solidFill>
                <a:latin typeface="Calibri"/>
                <a:ea typeface="Calibri"/>
                <a:cs typeface="Calibri"/>
                <a:sym typeface="Calibri"/>
              </a:rPr>
              <a:t>Non-Linear Terms</a:t>
            </a:r>
            <a:endParaRPr b="1" sz="2600" u="sng">
              <a:solidFill>
                <a:schemeClr val="dk1"/>
              </a:solidFill>
              <a:latin typeface="Calibri"/>
              <a:ea typeface="Calibri"/>
              <a:cs typeface="Calibri"/>
              <a:sym typeface="Calibri"/>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7" name="Shape 797"/>
        <p:cNvGrpSpPr/>
        <p:nvPr/>
      </p:nvGrpSpPr>
      <p:grpSpPr>
        <a:xfrm>
          <a:off x="0" y="0"/>
          <a:ext cx="0" cy="0"/>
          <a:chOff x="0" y="0"/>
          <a:chExt cx="0" cy="0"/>
        </a:xfrm>
      </p:grpSpPr>
      <p:sp>
        <p:nvSpPr>
          <p:cNvPr id="798" name="Google Shape;798;p46"/>
          <p:cNvSpPr txBox="1"/>
          <p:nvPr/>
        </p:nvSpPr>
        <p:spPr>
          <a:xfrm>
            <a:off x="322325" y="1003050"/>
            <a:ext cx="4549800" cy="2955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1"/>
                </a:solidFill>
                <a:latin typeface="Calibri"/>
                <a:ea typeface="Calibri"/>
                <a:cs typeface="Calibri"/>
                <a:sym typeface="Calibri"/>
              </a:rPr>
              <a:t>Why does streamwise vorticity support immediate updraft rotation?</a:t>
            </a:r>
            <a:endParaRPr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a:p>
            <a:pPr indent="-342900" lvl="0" marL="457200" rtl="0" algn="l">
              <a:spcBef>
                <a:spcPts val="0"/>
              </a:spcBef>
              <a:spcAft>
                <a:spcPts val="0"/>
              </a:spcAft>
              <a:buClr>
                <a:schemeClr val="dk1"/>
              </a:buClr>
              <a:buSzPts val="1800"/>
              <a:buFont typeface="Calibri"/>
              <a:buAutoNum type="alphaLcPeriod"/>
            </a:pPr>
            <a:r>
              <a:rPr lang="en" sz="1800">
                <a:solidFill>
                  <a:schemeClr val="dk1"/>
                </a:solidFill>
                <a:latin typeface="Calibri"/>
                <a:ea typeface="Calibri"/>
                <a:cs typeface="Calibri"/>
                <a:sym typeface="Calibri"/>
              </a:rPr>
              <a:t>Because cyclonic vorticity is more efficient than anticyclonic vorticity</a:t>
            </a:r>
            <a:endParaRPr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a:p>
            <a:pPr indent="-342900" lvl="0" marL="457200" rtl="0" algn="l">
              <a:spcBef>
                <a:spcPts val="0"/>
              </a:spcBef>
              <a:spcAft>
                <a:spcPts val="0"/>
              </a:spcAft>
              <a:buClr>
                <a:schemeClr val="dk1"/>
              </a:buClr>
              <a:buSzPts val="1800"/>
              <a:buFont typeface="Calibri"/>
              <a:buAutoNum type="alphaLcPeriod"/>
            </a:pPr>
            <a:r>
              <a:rPr lang="en" sz="1800">
                <a:solidFill>
                  <a:schemeClr val="dk1"/>
                </a:solidFill>
                <a:latin typeface="Calibri"/>
                <a:ea typeface="Calibri"/>
                <a:cs typeface="Calibri"/>
                <a:sym typeface="Calibri"/>
              </a:rPr>
              <a:t>Stretching is stronger</a:t>
            </a:r>
            <a:endParaRPr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a:p>
            <a:pPr indent="-342900" lvl="0" marL="457200" rtl="0" algn="l">
              <a:spcBef>
                <a:spcPts val="0"/>
              </a:spcBef>
              <a:spcAft>
                <a:spcPts val="0"/>
              </a:spcAft>
              <a:buClr>
                <a:schemeClr val="dk1"/>
              </a:buClr>
              <a:buSzPts val="1800"/>
              <a:buFont typeface="Calibri"/>
              <a:buAutoNum type="alphaLcPeriod"/>
            </a:pPr>
            <a:r>
              <a:rPr lang="en" sz="1800">
                <a:solidFill>
                  <a:schemeClr val="dk1"/>
                </a:solidFill>
                <a:latin typeface="Calibri"/>
                <a:ea typeface="Calibri"/>
                <a:cs typeface="Calibri"/>
                <a:sym typeface="Calibri"/>
              </a:rPr>
              <a:t>The vertical vorticity is aligned with the initial updraft</a:t>
            </a:r>
            <a:endParaRPr sz="1800">
              <a:solidFill>
                <a:schemeClr val="dk1"/>
              </a:solidFill>
              <a:latin typeface="Calibri"/>
              <a:ea typeface="Calibri"/>
              <a:cs typeface="Calibri"/>
              <a:sym typeface="Calibri"/>
            </a:endParaRPr>
          </a:p>
        </p:txBody>
      </p:sp>
      <p:sp>
        <p:nvSpPr>
          <p:cNvPr id="799" name="Google Shape;799;p46"/>
          <p:cNvSpPr/>
          <p:nvPr/>
        </p:nvSpPr>
        <p:spPr>
          <a:xfrm rot="10800000">
            <a:off x="4954815" y="3718296"/>
            <a:ext cx="434100" cy="293400"/>
          </a:xfrm>
          <a:prstGeom prst="curvedDownArrow">
            <a:avLst>
              <a:gd fmla="val 25000" name="adj1"/>
              <a:gd fmla="val 50000" name="adj2"/>
              <a:gd fmla="val 25000" name="adj3"/>
            </a:avLst>
          </a:prstGeom>
          <a:solidFill>
            <a:srgbClr val="F6B26B"/>
          </a:solidFill>
          <a:ln cap="flat" cmpd="sng" w="9525">
            <a:solidFill>
              <a:srgbClr val="F6B26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0" name="Google Shape;800;p46"/>
          <p:cNvSpPr/>
          <p:nvPr/>
        </p:nvSpPr>
        <p:spPr>
          <a:xfrm>
            <a:off x="4799500" y="1718998"/>
            <a:ext cx="3101271" cy="2246417"/>
          </a:xfrm>
          <a:custGeom>
            <a:rect b="b" l="l" r="r" t="t"/>
            <a:pathLst>
              <a:path extrusionOk="0" h="103450" w="142817">
                <a:moveTo>
                  <a:pt x="0" y="103450"/>
                </a:moveTo>
                <a:cubicBezTo>
                  <a:pt x="10418" y="97862"/>
                  <a:pt x="51469" y="84201"/>
                  <a:pt x="62508" y="69919"/>
                </a:cubicBezTo>
                <a:cubicBezTo>
                  <a:pt x="73547" y="55637"/>
                  <a:pt x="59611" y="29213"/>
                  <a:pt x="66234" y="17760"/>
                </a:cubicBezTo>
                <a:cubicBezTo>
                  <a:pt x="72858" y="6307"/>
                  <a:pt x="95005" y="-3490"/>
                  <a:pt x="102249" y="1201"/>
                </a:cubicBezTo>
                <a:cubicBezTo>
                  <a:pt x="109493" y="5893"/>
                  <a:pt x="102939" y="40114"/>
                  <a:pt x="109700" y="45909"/>
                </a:cubicBezTo>
                <a:cubicBezTo>
                  <a:pt x="116461" y="51705"/>
                  <a:pt x="137298" y="37630"/>
                  <a:pt x="142817" y="35974"/>
                </a:cubicBezTo>
              </a:path>
            </a:pathLst>
          </a:custGeom>
          <a:noFill/>
          <a:ln cap="flat" cmpd="sng" w="19050">
            <a:solidFill>
              <a:srgbClr val="FF9900"/>
            </a:solidFill>
            <a:prstDash val="dash"/>
            <a:round/>
            <a:headEnd len="med" w="med" type="none"/>
            <a:tailEnd len="med" w="med" type="triangle"/>
          </a:ln>
        </p:spPr>
      </p:sp>
      <p:cxnSp>
        <p:nvCxnSpPr>
          <p:cNvPr id="801" name="Google Shape;801;p46"/>
          <p:cNvCxnSpPr/>
          <p:nvPr/>
        </p:nvCxnSpPr>
        <p:spPr>
          <a:xfrm flipH="1">
            <a:off x="5251623" y="2522825"/>
            <a:ext cx="3204900" cy="1541100"/>
          </a:xfrm>
          <a:prstGeom prst="straightConnector1">
            <a:avLst/>
          </a:prstGeom>
          <a:noFill/>
          <a:ln cap="flat" cmpd="sng" w="19050">
            <a:solidFill>
              <a:srgbClr val="FF9900"/>
            </a:solidFill>
            <a:prstDash val="dash"/>
            <a:round/>
            <a:headEnd len="med" w="med" type="triangle"/>
            <a:tailEnd len="med" w="med" type="none"/>
          </a:ln>
        </p:spPr>
      </p:cxnSp>
      <p:cxnSp>
        <p:nvCxnSpPr>
          <p:cNvPr id="802" name="Google Shape;802;p46"/>
          <p:cNvCxnSpPr/>
          <p:nvPr/>
        </p:nvCxnSpPr>
        <p:spPr>
          <a:xfrm flipH="1">
            <a:off x="5800975" y="2583082"/>
            <a:ext cx="3204900" cy="1541100"/>
          </a:xfrm>
          <a:prstGeom prst="straightConnector1">
            <a:avLst/>
          </a:prstGeom>
          <a:noFill/>
          <a:ln cap="flat" cmpd="sng" w="19050">
            <a:solidFill>
              <a:srgbClr val="FF9900"/>
            </a:solidFill>
            <a:prstDash val="dash"/>
            <a:round/>
            <a:headEnd len="med" w="med" type="triangle"/>
            <a:tailEnd len="med" w="med" type="none"/>
          </a:ln>
        </p:spPr>
      </p:cxnSp>
      <p:sp>
        <p:nvSpPr>
          <p:cNvPr id="803" name="Google Shape;803;p46"/>
          <p:cNvSpPr/>
          <p:nvPr/>
        </p:nvSpPr>
        <p:spPr>
          <a:xfrm>
            <a:off x="4979186" y="3378295"/>
            <a:ext cx="434100" cy="293400"/>
          </a:xfrm>
          <a:prstGeom prst="curvedDownArrow">
            <a:avLst>
              <a:gd fmla="val 25000" name="adj1"/>
              <a:gd fmla="val 50000" name="adj2"/>
              <a:gd fmla="val 25000" name="adj3"/>
            </a:avLst>
          </a:prstGeom>
          <a:solidFill>
            <a:srgbClr val="F6B26B"/>
          </a:solidFill>
          <a:ln cap="flat" cmpd="sng" w="9525">
            <a:solidFill>
              <a:srgbClr val="F6B26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04" name="Google Shape;804;p46"/>
          <p:cNvGrpSpPr/>
          <p:nvPr/>
        </p:nvGrpSpPr>
        <p:grpSpPr>
          <a:xfrm>
            <a:off x="5646200" y="1977425"/>
            <a:ext cx="951625" cy="734677"/>
            <a:chOff x="1556395" y="1523829"/>
            <a:chExt cx="1095585" cy="845817"/>
          </a:xfrm>
        </p:grpSpPr>
        <p:sp>
          <p:nvSpPr>
            <p:cNvPr id="805" name="Google Shape;805;p46"/>
            <p:cNvSpPr/>
            <p:nvPr/>
          </p:nvSpPr>
          <p:spPr>
            <a:xfrm flipH="1" rot="5400000">
              <a:off x="1988230" y="1648779"/>
              <a:ext cx="788700" cy="538800"/>
            </a:xfrm>
            <a:prstGeom prst="curvedDownArrow">
              <a:avLst>
                <a:gd fmla="val 25000" name="adj1"/>
                <a:gd fmla="val 50000" name="adj2"/>
                <a:gd fmla="val 25000" name="adj3"/>
              </a:avLst>
            </a:prstGeom>
            <a:solidFill>
              <a:srgbClr val="CC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6" name="Google Shape;806;p46"/>
            <p:cNvSpPr/>
            <p:nvPr/>
          </p:nvSpPr>
          <p:spPr>
            <a:xfrm flipH="1" rot="-5400000">
              <a:off x="1431445" y="1705896"/>
              <a:ext cx="788700" cy="538800"/>
            </a:xfrm>
            <a:prstGeom prst="curvedDownArrow">
              <a:avLst>
                <a:gd fmla="val 25000" name="adj1"/>
                <a:gd fmla="val 50000" name="adj2"/>
                <a:gd fmla="val 25000" name="adj3"/>
              </a:avLst>
            </a:prstGeom>
            <a:solidFill>
              <a:srgbClr val="CC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07" name="Google Shape;807;p46"/>
          <p:cNvSpPr/>
          <p:nvPr/>
        </p:nvSpPr>
        <p:spPr>
          <a:xfrm rot="-10511481">
            <a:off x="5695249" y="1486068"/>
            <a:ext cx="913439" cy="1000464"/>
          </a:xfrm>
          <a:prstGeom prst="cloud">
            <a:avLst/>
          </a:prstGeom>
          <a:solidFill>
            <a:schemeClr val="lt1"/>
          </a:solidFill>
          <a:ln cap="flat" cmpd="sng" w="25400">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808" name="Google Shape;808;p46"/>
          <p:cNvSpPr txBox="1"/>
          <p:nvPr/>
        </p:nvSpPr>
        <p:spPr>
          <a:xfrm>
            <a:off x="5873399" y="1798025"/>
            <a:ext cx="684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000">
                <a:solidFill>
                  <a:srgbClr val="CC0000"/>
                </a:solidFill>
              </a:rPr>
              <a:t>RM</a:t>
            </a:r>
            <a:endParaRPr b="1" sz="2000">
              <a:solidFill>
                <a:srgbClr val="CC0000"/>
              </a:solidFill>
            </a:endParaRPr>
          </a:p>
        </p:txBody>
      </p:sp>
      <p:sp>
        <p:nvSpPr>
          <p:cNvPr id="809" name="Google Shape;809;p46"/>
          <p:cNvSpPr txBox="1"/>
          <p:nvPr/>
        </p:nvSpPr>
        <p:spPr>
          <a:xfrm>
            <a:off x="5860050" y="3437423"/>
            <a:ext cx="997500" cy="415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500">
                <a:solidFill>
                  <a:srgbClr val="9900FF"/>
                </a:solidFill>
              </a:rPr>
              <a:t>Inflow</a:t>
            </a:r>
            <a:endParaRPr b="1" sz="1300">
              <a:solidFill>
                <a:srgbClr val="9900FF"/>
              </a:solidFill>
            </a:endParaRPr>
          </a:p>
        </p:txBody>
      </p:sp>
      <p:sp>
        <p:nvSpPr>
          <p:cNvPr id="810" name="Google Shape;810;p46"/>
          <p:cNvSpPr/>
          <p:nvPr/>
        </p:nvSpPr>
        <p:spPr>
          <a:xfrm>
            <a:off x="5460678" y="3323288"/>
            <a:ext cx="684240" cy="538206"/>
          </a:xfrm>
          <a:custGeom>
            <a:rect b="b" l="l" r="r" t="t"/>
            <a:pathLst>
              <a:path extrusionOk="0" h="24785" w="31510">
                <a:moveTo>
                  <a:pt x="0" y="24785"/>
                </a:moveTo>
                <a:cubicBezTo>
                  <a:pt x="3611" y="22718"/>
                  <a:pt x="16415" y="16513"/>
                  <a:pt x="21667" y="12382"/>
                </a:cubicBezTo>
                <a:cubicBezTo>
                  <a:pt x="26919" y="8251"/>
                  <a:pt x="29870" y="2064"/>
                  <a:pt x="31510" y="0"/>
                </a:cubicBezTo>
              </a:path>
            </a:pathLst>
          </a:custGeom>
          <a:noFill/>
          <a:ln cap="flat" cmpd="sng" w="28575">
            <a:solidFill>
              <a:srgbClr val="9900FF"/>
            </a:solidFill>
            <a:prstDash val="solid"/>
            <a:round/>
            <a:headEnd len="med" w="med" type="none"/>
            <a:tailEnd len="med" w="med" type="triangle"/>
          </a:ln>
        </p:spPr>
      </p:sp>
      <p:cxnSp>
        <p:nvCxnSpPr>
          <p:cNvPr id="811" name="Google Shape;811;p46"/>
          <p:cNvCxnSpPr/>
          <p:nvPr/>
        </p:nvCxnSpPr>
        <p:spPr>
          <a:xfrm rot="10800000">
            <a:off x="6151957" y="2641106"/>
            <a:ext cx="0" cy="652200"/>
          </a:xfrm>
          <a:prstGeom prst="straightConnector1">
            <a:avLst/>
          </a:prstGeom>
          <a:noFill/>
          <a:ln cap="flat" cmpd="sng" w="38100">
            <a:solidFill>
              <a:schemeClr val="dk1"/>
            </a:solidFill>
            <a:prstDash val="solid"/>
            <a:round/>
            <a:headEnd len="med" w="med" type="none"/>
            <a:tailEnd len="med" w="med" type="triangle"/>
          </a:ln>
        </p:spPr>
      </p:cxnSp>
      <p:sp>
        <p:nvSpPr>
          <p:cNvPr id="812" name="Google Shape;812;p46"/>
          <p:cNvSpPr txBox="1"/>
          <p:nvPr/>
        </p:nvSpPr>
        <p:spPr>
          <a:xfrm>
            <a:off x="730350" y="123350"/>
            <a:ext cx="7683300" cy="5850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1200"/>
              </a:spcAft>
              <a:buNone/>
            </a:pPr>
            <a:r>
              <a:rPr b="1" lang="en" sz="2600" u="sng">
                <a:solidFill>
                  <a:schemeClr val="dk1"/>
                </a:solidFill>
                <a:latin typeface="Calibri"/>
                <a:ea typeface="Calibri"/>
                <a:cs typeface="Calibri"/>
                <a:sym typeface="Calibri"/>
              </a:rPr>
              <a:t>Non-Linear Terms</a:t>
            </a:r>
            <a:endParaRPr b="1" sz="2600" u="sng">
              <a:solidFill>
                <a:schemeClr val="dk1"/>
              </a:solidFill>
              <a:latin typeface="Calibri"/>
              <a:ea typeface="Calibri"/>
              <a:cs typeface="Calibri"/>
              <a:sym typeface="Calibri"/>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7" name="Shape 817"/>
        <p:cNvGrpSpPr/>
        <p:nvPr/>
      </p:nvGrpSpPr>
      <p:grpSpPr>
        <a:xfrm>
          <a:off x="0" y="0"/>
          <a:ext cx="0" cy="0"/>
          <a:chOff x="0" y="0"/>
          <a:chExt cx="0" cy="0"/>
        </a:xfrm>
      </p:grpSpPr>
      <p:sp>
        <p:nvSpPr>
          <p:cNvPr id="818" name="Google Shape;818;p47"/>
          <p:cNvSpPr txBox="1"/>
          <p:nvPr/>
        </p:nvSpPr>
        <p:spPr>
          <a:xfrm>
            <a:off x="322325" y="1003050"/>
            <a:ext cx="4549800" cy="2955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1"/>
                </a:solidFill>
                <a:latin typeface="Calibri"/>
                <a:ea typeface="Calibri"/>
                <a:cs typeface="Calibri"/>
                <a:sym typeface="Calibri"/>
              </a:rPr>
              <a:t>Why does streamwise vorticity support immediate updraft rotation?</a:t>
            </a:r>
            <a:endParaRPr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a:p>
            <a:pPr indent="-342900" lvl="0" marL="457200" rtl="0" algn="l">
              <a:spcBef>
                <a:spcPts val="0"/>
              </a:spcBef>
              <a:spcAft>
                <a:spcPts val="0"/>
              </a:spcAft>
              <a:buClr>
                <a:schemeClr val="dk1"/>
              </a:buClr>
              <a:buSzPts val="1800"/>
              <a:buFont typeface="Calibri"/>
              <a:buAutoNum type="alphaLcPeriod"/>
            </a:pPr>
            <a:r>
              <a:rPr lang="en" sz="1800">
                <a:solidFill>
                  <a:schemeClr val="dk1"/>
                </a:solidFill>
                <a:latin typeface="Calibri"/>
                <a:ea typeface="Calibri"/>
                <a:cs typeface="Calibri"/>
                <a:sym typeface="Calibri"/>
              </a:rPr>
              <a:t>Because cyclonic vorticity is more efficient than anticyclonic vorticity</a:t>
            </a:r>
            <a:endParaRPr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a:p>
            <a:pPr indent="-342900" lvl="0" marL="457200" rtl="0" algn="l">
              <a:spcBef>
                <a:spcPts val="0"/>
              </a:spcBef>
              <a:spcAft>
                <a:spcPts val="0"/>
              </a:spcAft>
              <a:buClr>
                <a:schemeClr val="dk1"/>
              </a:buClr>
              <a:buSzPts val="1800"/>
              <a:buFont typeface="Calibri"/>
              <a:buAutoNum type="alphaLcPeriod"/>
            </a:pPr>
            <a:r>
              <a:rPr lang="en" sz="1800">
                <a:solidFill>
                  <a:schemeClr val="dk1"/>
                </a:solidFill>
                <a:latin typeface="Calibri"/>
                <a:ea typeface="Calibri"/>
                <a:cs typeface="Calibri"/>
                <a:sym typeface="Calibri"/>
              </a:rPr>
              <a:t>Stretching is stronger</a:t>
            </a:r>
            <a:endParaRPr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a:p>
            <a:pPr indent="-342900" lvl="0" marL="457200" rtl="0" algn="l">
              <a:spcBef>
                <a:spcPts val="0"/>
              </a:spcBef>
              <a:spcAft>
                <a:spcPts val="0"/>
              </a:spcAft>
              <a:buClr>
                <a:srgbClr val="FF0000"/>
              </a:buClr>
              <a:buSzPts val="1800"/>
              <a:buFont typeface="Calibri"/>
              <a:buAutoNum type="alphaLcPeriod"/>
            </a:pPr>
            <a:r>
              <a:rPr lang="en" sz="1800">
                <a:solidFill>
                  <a:srgbClr val="FF0000"/>
                </a:solidFill>
                <a:latin typeface="Calibri"/>
                <a:ea typeface="Calibri"/>
                <a:cs typeface="Calibri"/>
                <a:sym typeface="Calibri"/>
              </a:rPr>
              <a:t>The vertical vorticity is aligned with the initial updraft</a:t>
            </a:r>
            <a:endParaRPr sz="1800">
              <a:solidFill>
                <a:schemeClr val="dk1"/>
              </a:solidFill>
              <a:latin typeface="Calibri"/>
              <a:ea typeface="Calibri"/>
              <a:cs typeface="Calibri"/>
              <a:sym typeface="Calibri"/>
            </a:endParaRPr>
          </a:p>
        </p:txBody>
      </p:sp>
      <p:sp>
        <p:nvSpPr>
          <p:cNvPr id="819" name="Google Shape;819;p47"/>
          <p:cNvSpPr/>
          <p:nvPr/>
        </p:nvSpPr>
        <p:spPr>
          <a:xfrm rot="10800000">
            <a:off x="4954815" y="3718296"/>
            <a:ext cx="434100" cy="293400"/>
          </a:xfrm>
          <a:prstGeom prst="curvedDownArrow">
            <a:avLst>
              <a:gd fmla="val 25000" name="adj1"/>
              <a:gd fmla="val 50000" name="adj2"/>
              <a:gd fmla="val 25000" name="adj3"/>
            </a:avLst>
          </a:prstGeom>
          <a:solidFill>
            <a:srgbClr val="F6B26B"/>
          </a:solidFill>
          <a:ln cap="flat" cmpd="sng" w="9525">
            <a:solidFill>
              <a:srgbClr val="F6B26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0" name="Google Shape;820;p47"/>
          <p:cNvSpPr/>
          <p:nvPr/>
        </p:nvSpPr>
        <p:spPr>
          <a:xfrm>
            <a:off x="4799500" y="1718998"/>
            <a:ext cx="3101271" cy="2246417"/>
          </a:xfrm>
          <a:custGeom>
            <a:rect b="b" l="l" r="r" t="t"/>
            <a:pathLst>
              <a:path extrusionOk="0" h="103450" w="142817">
                <a:moveTo>
                  <a:pt x="0" y="103450"/>
                </a:moveTo>
                <a:cubicBezTo>
                  <a:pt x="10418" y="97862"/>
                  <a:pt x="51469" y="84201"/>
                  <a:pt x="62508" y="69919"/>
                </a:cubicBezTo>
                <a:cubicBezTo>
                  <a:pt x="73547" y="55637"/>
                  <a:pt x="59611" y="29213"/>
                  <a:pt x="66234" y="17760"/>
                </a:cubicBezTo>
                <a:cubicBezTo>
                  <a:pt x="72858" y="6307"/>
                  <a:pt x="95005" y="-3490"/>
                  <a:pt x="102249" y="1201"/>
                </a:cubicBezTo>
                <a:cubicBezTo>
                  <a:pt x="109493" y="5893"/>
                  <a:pt x="102939" y="40114"/>
                  <a:pt x="109700" y="45909"/>
                </a:cubicBezTo>
                <a:cubicBezTo>
                  <a:pt x="116461" y="51705"/>
                  <a:pt x="137298" y="37630"/>
                  <a:pt x="142817" y="35974"/>
                </a:cubicBezTo>
              </a:path>
            </a:pathLst>
          </a:custGeom>
          <a:noFill/>
          <a:ln cap="flat" cmpd="sng" w="19050">
            <a:solidFill>
              <a:srgbClr val="FF9900"/>
            </a:solidFill>
            <a:prstDash val="dash"/>
            <a:round/>
            <a:headEnd len="med" w="med" type="none"/>
            <a:tailEnd len="med" w="med" type="triangle"/>
          </a:ln>
        </p:spPr>
      </p:sp>
      <p:cxnSp>
        <p:nvCxnSpPr>
          <p:cNvPr id="821" name="Google Shape;821;p47"/>
          <p:cNvCxnSpPr/>
          <p:nvPr/>
        </p:nvCxnSpPr>
        <p:spPr>
          <a:xfrm flipH="1">
            <a:off x="5251623" y="2522825"/>
            <a:ext cx="3204900" cy="1541100"/>
          </a:xfrm>
          <a:prstGeom prst="straightConnector1">
            <a:avLst/>
          </a:prstGeom>
          <a:noFill/>
          <a:ln cap="flat" cmpd="sng" w="19050">
            <a:solidFill>
              <a:srgbClr val="FF9900"/>
            </a:solidFill>
            <a:prstDash val="dash"/>
            <a:round/>
            <a:headEnd len="med" w="med" type="triangle"/>
            <a:tailEnd len="med" w="med" type="none"/>
          </a:ln>
        </p:spPr>
      </p:cxnSp>
      <p:cxnSp>
        <p:nvCxnSpPr>
          <p:cNvPr id="822" name="Google Shape;822;p47"/>
          <p:cNvCxnSpPr/>
          <p:nvPr/>
        </p:nvCxnSpPr>
        <p:spPr>
          <a:xfrm flipH="1">
            <a:off x="5800975" y="2583082"/>
            <a:ext cx="3204900" cy="1541100"/>
          </a:xfrm>
          <a:prstGeom prst="straightConnector1">
            <a:avLst/>
          </a:prstGeom>
          <a:noFill/>
          <a:ln cap="flat" cmpd="sng" w="19050">
            <a:solidFill>
              <a:srgbClr val="FF9900"/>
            </a:solidFill>
            <a:prstDash val="dash"/>
            <a:round/>
            <a:headEnd len="med" w="med" type="triangle"/>
            <a:tailEnd len="med" w="med" type="none"/>
          </a:ln>
        </p:spPr>
      </p:cxnSp>
      <p:sp>
        <p:nvSpPr>
          <p:cNvPr id="823" name="Google Shape;823;p47"/>
          <p:cNvSpPr/>
          <p:nvPr/>
        </p:nvSpPr>
        <p:spPr>
          <a:xfrm>
            <a:off x="4979186" y="3378295"/>
            <a:ext cx="434100" cy="293400"/>
          </a:xfrm>
          <a:prstGeom prst="curvedDownArrow">
            <a:avLst>
              <a:gd fmla="val 25000" name="adj1"/>
              <a:gd fmla="val 50000" name="adj2"/>
              <a:gd fmla="val 25000" name="adj3"/>
            </a:avLst>
          </a:prstGeom>
          <a:solidFill>
            <a:srgbClr val="F6B26B"/>
          </a:solidFill>
          <a:ln cap="flat" cmpd="sng" w="9525">
            <a:solidFill>
              <a:srgbClr val="F6B26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24" name="Google Shape;824;p47"/>
          <p:cNvGrpSpPr/>
          <p:nvPr/>
        </p:nvGrpSpPr>
        <p:grpSpPr>
          <a:xfrm>
            <a:off x="5646200" y="1977425"/>
            <a:ext cx="951625" cy="734677"/>
            <a:chOff x="1556395" y="1523829"/>
            <a:chExt cx="1095585" cy="845817"/>
          </a:xfrm>
        </p:grpSpPr>
        <p:sp>
          <p:nvSpPr>
            <p:cNvPr id="825" name="Google Shape;825;p47"/>
            <p:cNvSpPr/>
            <p:nvPr/>
          </p:nvSpPr>
          <p:spPr>
            <a:xfrm flipH="1" rot="5400000">
              <a:off x="1988230" y="1648779"/>
              <a:ext cx="788700" cy="538800"/>
            </a:xfrm>
            <a:prstGeom prst="curvedDownArrow">
              <a:avLst>
                <a:gd fmla="val 25000" name="adj1"/>
                <a:gd fmla="val 50000" name="adj2"/>
                <a:gd fmla="val 25000" name="adj3"/>
              </a:avLst>
            </a:prstGeom>
            <a:solidFill>
              <a:srgbClr val="CC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6" name="Google Shape;826;p47"/>
            <p:cNvSpPr/>
            <p:nvPr/>
          </p:nvSpPr>
          <p:spPr>
            <a:xfrm flipH="1" rot="-5400000">
              <a:off x="1431445" y="1705896"/>
              <a:ext cx="788700" cy="538800"/>
            </a:xfrm>
            <a:prstGeom prst="curvedDownArrow">
              <a:avLst>
                <a:gd fmla="val 25000" name="adj1"/>
                <a:gd fmla="val 50000" name="adj2"/>
                <a:gd fmla="val 25000" name="adj3"/>
              </a:avLst>
            </a:prstGeom>
            <a:solidFill>
              <a:srgbClr val="CC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27" name="Google Shape;827;p47"/>
          <p:cNvSpPr/>
          <p:nvPr/>
        </p:nvSpPr>
        <p:spPr>
          <a:xfrm rot="-10511481">
            <a:off x="5695249" y="1486068"/>
            <a:ext cx="913439" cy="1000464"/>
          </a:xfrm>
          <a:prstGeom prst="cloud">
            <a:avLst/>
          </a:prstGeom>
          <a:solidFill>
            <a:schemeClr val="lt1"/>
          </a:solidFill>
          <a:ln cap="flat" cmpd="sng" w="25400">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828" name="Google Shape;828;p47"/>
          <p:cNvSpPr txBox="1"/>
          <p:nvPr/>
        </p:nvSpPr>
        <p:spPr>
          <a:xfrm>
            <a:off x="5873399" y="1798025"/>
            <a:ext cx="684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000">
                <a:solidFill>
                  <a:srgbClr val="CC0000"/>
                </a:solidFill>
              </a:rPr>
              <a:t>RM</a:t>
            </a:r>
            <a:endParaRPr b="1" sz="2000">
              <a:solidFill>
                <a:srgbClr val="CC0000"/>
              </a:solidFill>
            </a:endParaRPr>
          </a:p>
        </p:txBody>
      </p:sp>
      <p:sp>
        <p:nvSpPr>
          <p:cNvPr id="829" name="Google Shape;829;p47"/>
          <p:cNvSpPr txBox="1"/>
          <p:nvPr/>
        </p:nvSpPr>
        <p:spPr>
          <a:xfrm>
            <a:off x="5860050" y="3437423"/>
            <a:ext cx="997500" cy="415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500">
                <a:solidFill>
                  <a:srgbClr val="9900FF"/>
                </a:solidFill>
              </a:rPr>
              <a:t>Inflow</a:t>
            </a:r>
            <a:endParaRPr b="1" sz="1300">
              <a:solidFill>
                <a:srgbClr val="9900FF"/>
              </a:solidFill>
            </a:endParaRPr>
          </a:p>
        </p:txBody>
      </p:sp>
      <p:sp>
        <p:nvSpPr>
          <p:cNvPr id="830" name="Google Shape;830;p47"/>
          <p:cNvSpPr/>
          <p:nvPr/>
        </p:nvSpPr>
        <p:spPr>
          <a:xfrm>
            <a:off x="5460678" y="3323288"/>
            <a:ext cx="684240" cy="538206"/>
          </a:xfrm>
          <a:custGeom>
            <a:rect b="b" l="l" r="r" t="t"/>
            <a:pathLst>
              <a:path extrusionOk="0" h="24785" w="31510">
                <a:moveTo>
                  <a:pt x="0" y="24785"/>
                </a:moveTo>
                <a:cubicBezTo>
                  <a:pt x="3611" y="22718"/>
                  <a:pt x="16415" y="16513"/>
                  <a:pt x="21667" y="12382"/>
                </a:cubicBezTo>
                <a:cubicBezTo>
                  <a:pt x="26919" y="8251"/>
                  <a:pt x="29870" y="2064"/>
                  <a:pt x="31510" y="0"/>
                </a:cubicBezTo>
              </a:path>
            </a:pathLst>
          </a:custGeom>
          <a:noFill/>
          <a:ln cap="flat" cmpd="sng" w="28575">
            <a:solidFill>
              <a:srgbClr val="9900FF"/>
            </a:solidFill>
            <a:prstDash val="solid"/>
            <a:round/>
            <a:headEnd len="med" w="med" type="none"/>
            <a:tailEnd len="med" w="med" type="triangle"/>
          </a:ln>
        </p:spPr>
      </p:sp>
      <p:cxnSp>
        <p:nvCxnSpPr>
          <p:cNvPr id="831" name="Google Shape;831;p47"/>
          <p:cNvCxnSpPr/>
          <p:nvPr/>
        </p:nvCxnSpPr>
        <p:spPr>
          <a:xfrm rot="10800000">
            <a:off x="6151957" y="2641106"/>
            <a:ext cx="0" cy="652200"/>
          </a:xfrm>
          <a:prstGeom prst="straightConnector1">
            <a:avLst/>
          </a:prstGeom>
          <a:noFill/>
          <a:ln cap="flat" cmpd="sng" w="38100">
            <a:solidFill>
              <a:schemeClr val="dk1"/>
            </a:solidFill>
            <a:prstDash val="solid"/>
            <a:round/>
            <a:headEnd len="med" w="med" type="none"/>
            <a:tailEnd len="med" w="med" type="triangle"/>
          </a:ln>
        </p:spPr>
      </p:cxnSp>
      <p:sp>
        <p:nvSpPr>
          <p:cNvPr id="832" name="Google Shape;832;p47"/>
          <p:cNvSpPr txBox="1"/>
          <p:nvPr/>
        </p:nvSpPr>
        <p:spPr>
          <a:xfrm>
            <a:off x="730350" y="123350"/>
            <a:ext cx="7683300" cy="5850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1200"/>
              </a:spcAft>
              <a:buNone/>
            </a:pPr>
            <a:r>
              <a:rPr b="1" lang="en" sz="2600" u="sng">
                <a:solidFill>
                  <a:schemeClr val="dk1"/>
                </a:solidFill>
                <a:latin typeface="Calibri"/>
                <a:ea typeface="Calibri"/>
                <a:cs typeface="Calibri"/>
                <a:sym typeface="Calibri"/>
              </a:rPr>
              <a:t>Non-Linear Terms</a:t>
            </a:r>
            <a:endParaRPr b="1" sz="2600" u="sng">
              <a:solidFill>
                <a:schemeClr val="dk1"/>
              </a:solidFill>
              <a:latin typeface="Calibri"/>
              <a:ea typeface="Calibri"/>
              <a:cs typeface="Calibri"/>
              <a:sym typeface="Calibri"/>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7" name="Shape 837"/>
        <p:cNvGrpSpPr/>
        <p:nvPr/>
      </p:nvGrpSpPr>
      <p:grpSpPr>
        <a:xfrm>
          <a:off x="0" y="0"/>
          <a:ext cx="0" cy="0"/>
          <a:chOff x="0" y="0"/>
          <a:chExt cx="0" cy="0"/>
        </a:xfrm>
      </p:grpSpPr>
      <p:sp>
        <p:nvSpPr>
          <p:cNvPr id="838" name="Google Shape;838;p48"/>
          <p:cNvSpPr txBox="1"/>
          <p:nvPr/>
        </p:nvSpPr>
        <p:spPr>
          <a:xfrm>
            <a:off x="322325" y="1003050"/>
            <a:ext cx="4549800" cy="2678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1"/>
                </a:solidFill>
                <a:latin typeface="Calibri"/>
                <a:ea typeface="Calibri"/>
                <a:cs typeface="Calibri"/>
                <a:sym typeface="Calibri"/>
              </a:rPr>
              <a:t>What is the significance of </a:t>
            </a:r>
            <a:r>
              <a:rPr lang="en" sz="1800">
                <a:solidFill>
                  <a:schemeClr val="dk1"/>
                </a:solidFill>
                <a:latin typeface="Calibri"/>
                <a:ea typeface="Calibri"/>
                <a:cs typeface="Calibri"/>
                <a:sym typeface="Calibri"/>
              </a:rPr>
              <a:t>low pressure perturbations aloft</a:t>
            </a:r>
            <a:r>
              <a:rPr lang="en" sz="1800">
                <a:solidFill>
                  <a:schemeClr val="dk1"/>
                </a:solidFill>
                <a:latin typeface="Calibri"/>
                <a:ea typeface="Calibri"/>
                <a:cs typeface="Calibri"/>
                <a:sym typeface="Calibri"/>
              </a:rPr>
              <a:t>?</a:t>
            </a:r>
            <a:endParaRPr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a:p>
            <a:pPr indent="-342900" lvl="0" marL="457200" rtl="0" algn="l">
              <a:spcBef>
                <a:spcPts val="0"/>
              </a:spcBef>
              <a:spcAft>
                <a:spcPts val="0"/>
              </a:spcAft>
              <a:buClr>
                <a:schemeClr val="dk1"/>
              </a:buClr>
              <a:buSzPts val="1800"/>
              <a:buFont typeface="Calibri"/>
              <a:buAutoNum type="alphaLcPeriod"/>
            </a:pPr>
            <a:r>
              <a:rPr lang="en" sz="1800">
                <a:solidFill>
                  <a:schemeClr val="dk1"/>
                </a:solidFill>
                <a:latin typeface="Calibri"/>
                <a:ea typeface="Calibri"/>
                <a:cs typeface="Calibri"/>
                <a:sym typeface="Calibri"/>
              </a:rPr>
              <a:t>Can limit cell splitting</a:t>
            </a:r>
            <a:endParaRPr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a:p>
            <a:pPr indent="-342900" lvl="0" marL="457200" rtl="0" algn="l">
              <a:spcBef>
                <a:spcPts val="0"/>
              </a:spcBef>
              <a:spcAft>
                <a:spcPts val="0"/>
              </a:spcAft>
              <a:buClr>
                <a:schemeClr val="dk1"/>
              </a:buClr>
              <a:buSzPts val="1800"/>
              <a:buFont typeface="Calibri"/>
              <a:buAutoNum type="alphaLcPeriod"/>
            </a:pPr>
            <a:r>
              <a:rPr lang="en" sz="1800">
                <a:solidFill>
                  <a:schemeClr val="dk1"/>
                </a:solidFill>
                <a:latin typeface="Calibri"/>
                <a:ea typeface="Calibri"/>
                <a:cs typeface="Calibri"/>
                <a:sym typeface="Calibri"/>
              </a:rPr>
              <a:t>Can </a:t>
            </a:r>
            <a:r>
              <a:rPr lang="en" sz="1800">
                <a:solidFill>
                  <a:schemeClr val="dk1"/>
                </a:solidFill>
                <a:latin typeface="Calibri"/>
                <a:ea typeface="Calibri"/>
                <a:cs typeface="Calibri"/>
                <a:sym typeface="Calibri"/>
              </a:rPr>
              <a:t>suppress</a:t>
            </a:r>
            <a:r>
              <a:rPr lang="en" sz="1800">
                <a:solidFill>
                  <a:schemeClr val="dk1"/>
                </a:solidFill>
                <a:latin typeface="Calibri"/>
                <a:ea typeface="Calibri"/>
                <a:cs typeface="Calibri"/>
                <a:sym typeface="Calibri"/>
              </a:rPr>
              <a:t> downdrafts</a:t>
            </a:r>
            <a:endParaRPr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a:p>
            <a:pPr indent="-342900" lvl="0" marL="457200" rtl="0" algn="l">
              <a:spcBef>
                <a:spcPts val="0"/>
              </a:spcBef>
              <a:spcAft>
                <a:spcPts val="0"/>
              </a:spcAft>
              <a:buClr>
                <a:schemeClr val="dk1"/>
              </a:buClr>
              <a:buSzPts val="1800"/>
              <a:buFont typeface="Calibri"/>
              <a:buAutoNum type="alphaLcPeriod"/>
            </a:pPr>
            <a:r>
              <a:rPr lang="en" sz="1800">
                <a:solidFill>
                  <a:schemeClr val="dk1"/>
                </a:solidFill>
                <a:latin typeface="Calibri"/>
                <a:ea typeface="Calibri"/>
                <a:cs typeface="Calibri"/>
                <a:sym typeface="Calibri"/>
              </a:rPr>
              <a:t>Can dynamically lift inflow air to</a:t>
            </a:r>
            <a:endParaRPr sz="1800">
              <a:solidFill>
                <a:schemeClr val="dk1"/>
              </a:solidFill>
              <a:latin typeface="Calibri"/>
              <a:ea typeface="Calibri"/>
              <a:cs typeface="Calibri"/>
              <a:sym typeface="Calibri"/>
            </a:endParaRPr>
          </a:p>
          <a:p>
            <a:pPr indent="0" lvl="0" marL="457200" rtl="0" algn="l">
              <a:spcBef>
                <a:spcPts val="0"/>
              </a:spcBef>
              <a:spcAft>
                <a:spcPts val="0"/>
              </a:spcAft>
              <a:buNone/>
            </a:pPr>
            <a:r>
              <a:rPr lang="en" sz="1800">
                <a:solidFill>
                  <a:schemeClr val="dk1"/>
                </a:solidFill>
                <a:latin typeface="Calibri"/>
                <a:ea typeface="Calibri"/>
                <a:cs typeface="Calibri"/>
                <a:sym typeface="Calibri"/>
              </a:rPr>
              <a:t>to the LFC, even with CIN</a:t>
            </a:r>
            <a:endParaRPr sz="1800">
              <a:solidFill>
                <a:schemeClr val="dk1"/>
              </a:solidFill>
              <a:latin typeface="Calibri"/>
              <a:ea typeface="Calibri"/>
              <a:cs typeface="Calibri"/>
              <a:sym typeface="Calibri"/>
            </a:endParaRPr>
          </a:p>
        </p:txBody>
      </p:sp>
      <p:sp>
        <p:nvSpPr>
          <p:cNvPr id="839" name="Google Shape;839;p48"/>
          <p:cNvSpPr/>
          <p:nvPr/>
        </p:nvSpPr>
        <p:spPr>
          <a:xfrm rot="10800000">
            <a:off x="5363756" y="3709263"/>
            <a:ext cx="383700" cy="273300"/>
          </a:xfrm>
          <a:prstGeom prst="curvedDownArrow">
            <a:avLst>
              <a:gd fmla="val 25000" name="adj1"/>
              <a:gd fmla="val 50000" name="adj2"/>
              <a:gd fmla="val 25000" name="adj3"/>
            </a:avLst>
          </a:prstGeom>
          <a:solidFill>
            <a:srgbClr val="F6B26B"/>
          </a:solidFill>
          <a:ln cap="flat" cmpd="sng" w="9525">
            <a:solidFill>
              <a:srgbClr val="F6B26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0" name="Google Shape;840;p48"/>
          <p:cNvSpPr/>
          <p:nvPr/>
        </p:nvSpPr>
        <p:spPr>
          <a:xfrm>
            <a:off x="5213550" y="1933512"/>
            <a:ext cx="2785587" cy="2015293"/>
          </a:xfrm>
          <a:custGeom>
            <a:rect b="b" l="l" r="r" t="t"/>
            <a:pathLst>
              <a:path extrusionOk="0" h="99767" w="145026">
                <a:moveTo>
                  <a:pt x="0" y="99767"/>
                </a:moveTo>
                <a:cubicBezTo>
                  <a:pt x="6330" y="95698"/>
                  <a:pt x="31267" y="89218"/>
                  <a:pt x="37980" y="75350"/>
                </a:cubicBezTo>
                <a:cubicBezTo>
                  <a:pt x="44693" y="61482"/>
                  <a:pt x="32670" y="28820"/>
                  <a:pt x="40279" y="16558"/>
                </a:cubicBezTo>
                <a:cubicBezTo>
                  <a:pt x="47888" y="4296"/>
                  <a:pt x="74712" y="-3751"/>
                  <a:pt x="83635" y="1778"/>
                </a:cubicBezTo>
                <a:cubicBezTo>
                  <a:pt x="92558" y="7307"/>
                  <a:pt x="83584" y="45349"/>
                  <a:pt x="93816" y="49731"/>
                </a:cubicBezTo>
                <a:cubicBezTo>
                  <a:pt x="104048" y="54114"/>
                  <a:pt x="136491" y="31683"/>
                  <a:pt x="145026" y="28073"/>
                </a:cubicBezTo>
              </a:path>
            </a:pathLst>
          </a:custGeom>
          <a:noFill/>
          <a:ln cap="flat" cmpd="sng" w="19050">
            <a:solidFill>
              <a:srgbClr val="FF9900"/>
            </a:solidFill>
            <a:prstDash val="dash"/>
            <a:round/>
            <a:headEnd len="med" w="med" type="none"/>
            <a:tailEnd len="med" w="med" type="triangle"/>
          </a:ln>
        </p:spPr>
      </p:sp>
      <p:cxnSp>
        <p:nvCxnSpPr>
          <p:cNvPr id="841" name="Google Shape;841;p48"/>
          <p:cNvCxnSpPr/>
          <p:nvPr/>
        </p:nvCxnSpPr>
        <p:spPr>
          <a:xfrm flipH="1">
            <a:off x="5626089" y="2597433"/>
            <a:ext cx="2835000" cy="1433700"/>
          </a:xfrm>
          <a:prstGeom prst="straightConnector1">
            <a:avLst/>
          </a:prstGeom>
          <a:noFill/>
          <a:ln cap="flat" cmpd="sng" w="19050">
            <a:solidFill>
              <a:srgbClr val="FF9900"/>
            </a:solidFill>
            <a:prstDash val="dash"/>
            <a:round/>
            <a:headEnd len="med" w="med" type="triangle"/>
            <a:tailEnd len="med" w="med" type="none"/>
          </a:ln>
        </p:spPr>
      </p:cxnSp>
      <p:cxnSp>
        <p:nvCxnSpPr>
          <p:cNvPr id="842" name="Google Shape;842;p48"/>
          <p:cNvCxnSpPr/>
          <p:nvPr/>
        </p:nvCxnSpPr>
        <p:spPr>
          <a:xfrm flipH="1">
            <a:off x="6112050" y="2653491"/>
            <a:ext cx="2835000" cy="1433700"/>
          </a:xfrm>
          <a:prstGeom prst="straightConnector1">
            <a:avLst/>
          </a:prstGeom>
          <a:noFill/>
          <a:ln cap="flat" cmpd="sng" w="19050">
            <a:solidFill>
              <a:srgbClr val="FF9900"/>
            </a:solidFill>
            <a:prstDash val="dash"/>
            <a:round/>
            <a:headEnd len="med" w="med" type="triangle"/>
            <a:tailEnd len="med" w="med" type="none"/>
          </a:ln>
        </p:spPr>
      </p:cxnSp>
      <p:sp>
        <p:nvSpPr>
          <p:cNvPr id="843" name="Google Shape;843;p48"/>
          <p:cNvSpPr/>
          <p:nvPr/>
        </p:nvSpPr>
        <p:spPr>
          <a:xfrm>
            <a:off x="5385007" y="3393296"/>
            <a:ext cx="383700" cy="273300"/>
          </a:xfrm>
          <a:prstGeom prst="curvedDownArrow">
            <a:avLst>
              <a:gd fmla="val 25000" name="adj1"/>
              <a:gd fmla="val 50000" name="adj2"/>
              <a:gd fmla="val 25000" name="adj3"/>
            </a:avLst>
          </a:prstGeom>
          <a:solidFill>
            <a:srgbClr val="F6B26B"/>
          </a:solidFill>
          <a:ln cap="flat" cmpd="sng" w="9525">
            <a:solidFill>
              <a:srgbClr val="F6B26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4" name="Google Shape;844;p48"/>
          <p:cNvSpPr/>
          <p:nvPr/>
        </p:nvSpPr>
        <p:spPr>
          <a:xfrm flipH="1" rot="5400000">
            <a:off x="5882558" y="2491630"/>
            <a:ext cx="399600" cy="259800"/>
          </a:xfrm>
          <a:prstGeom prst="curvedDownArrow">
            <a:avLst>
              <a:gd fmla="val 25000" name="adj1"/>
              <a:gd fmla="val 50000" name="adj2"/>
              <a:gd fmla="val 25000" name="adj3"/>
            </a:avLst>
          </a:prstGeom>
          <a:solidFill>
            <a:srgbClr val="CC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5" name="Google Shape;845;p48"/>
          <p:cNvSpPr/>
          <p:nvPr/>
        </p:nvSpPr>
        <p:spPr>
          <a:xfrm flipH="1" rot="-5400000">
            <a:off x="5582857" y="2510398"/>
            <a:ext cx="399600" cy="259800"/>
          </a:xfrm>
          <a:prstGeom prst="curvedDownArrow">
            <a:avLst>
              <a:gd fmla="val 25000" name="adj1"/>
              <a:gd fmla="val 50000" name="adj2"/>
              <a:gd fmla="val 25000" name="adj3"/>
            </a:avLst>
          </a:prstGeom>
          <a:solidFill>
            <a:srgbClr val="CC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6" name="Google Shape;846;p48"/>
          <p:cNvSpPr/>
          <p:nvPr/>
        </p:nvSpPr>
        <p:spPr>
          <a:xfrm rot="-5400000">
            <a:off x="6589181" y="2201241"/>
            <a:ext cx="403500" cy="259800"/>
          </a:xfrm>
          <a:prstGeom prst="curvedDownArrow">
            <a:avLst>
              <a:gd fmla="val 25000" name="adj1"/>
              <a:gd fmla="val 50000" name="adj2"/>
              <a:gd fmla="val 25000" name="adj3"/>
            </a:avLst>
          </a:prstGeom>
          <a:solidFill>
            <a:srgbClr val="6FA8D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7" name="Google Shape;847;p48"/>
          <p:cNvSpPr/>
          <p:nvPr/>
        </p:nvSpPr>
        <p:spPr>
          <a:xfrm rot="-10496726">
            <a:off x="6088639" y="1606588"/>
            <a:ext cx="628845" cy="930467"/>
          </a:xfrm>
          <a:prstGeom prst="cloud">
            <a:avLst/>
          </a:prstGeom>
          <a:solidFill>
            <a:schemeClr val="lt1"/>
          </a:solidFill>
          <a:ln cap="flat" cmpd="sng" w="25400">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848" name="Google Shape;848;p48"/>
          <p:cNvSpPr/>
          <p:nvPr/>
        </p:nvSpPr>
        <p:spPr>
          <a:xfrm rot="5400000">
            <a:off x="6889699" y="2223566"/>
            <a:ext cx="403500" cy="259800"/>
          </a:xfrm>
          <a:prstGeom prst="curvedDownArrow">
            <a:avLst>
              <a:gd fmla="val 25000" name="adj1"/>
              <a:gd fmla="val 50000" name="adj2"/>
              <a:gd fmla="val 25000" name="adj3"/>
            </a:avLst>
          </a:prstGeom>
          <a:solidFill>
            <a:srgbClr val="6FA8D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49" name="Google Shape;849;p48"/>
          <p:cNvGrpSpPr/>
          <p:nvPr/>
        </p:nvGrpSpPr>
        <p:grpSpPr>
          <a:xfrm>
            <a:off x="7508177" y="2326733"/>
            <a:ext cx="405105" cy="589234"/>
            <a:chOff x="3315988" y="1896875"/>
            <a:chExt cx="527275" cy="729250"/>
          </a:xfrm>
        </p:grpSpPr>
        <p:sp>
          <p:nvSpPr>
            <p:cNvPr id="850" name="Google Shape;850;p48"/>
            <p:cNvSpPr/>
            <p:nvPr/>
          </p:nvSpPr>
          <p:spPr>
            <a:xfrm rot="10800000">
              <a:off x="3315988" y="2288025"/>
              <a:ext cx="499500" cy="338100"/>
            </a:xfrm>
            <a:prstGeom prst="curvedDownArrow">
              <a:avLst>
                <a:gd fmla="val 25000" name="adj1"/>
                <a:gd fmla="val 50000" name="adj2"/>
                <a:gd fmla="val 25000" name="adj3"/>
              </a:avLst>
            </a:prstGeom>
            <a:solidFill>
              <a:srgbClr val="F6B26B"/>
            </a:solidFill>
            <a:ln cap="flat" cmpd="sng" w="9525">
              <a:solidFill>
                <a:srgbClr val="F6B26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1" name="Google Shape;851;p48"/>
            <p:cNvSpPr/>
            <p:nvPr/>
          </p:nvSpPr>
          <p:spPr>
            <a:xfrm>
              <a:off x="3343763" y="1896875"/>
              <a:ext cx="499500" cy="338100"/>
            </a:xfrm>
            <a:prstGeom prst="curvedDownArrow">
              <a:avLst>
                <a:gd fmla="val 25000" name="adj1"/>
                <a:gd fmla="val 50000" name="adj2"/>
                <a:gd fmla="val 25000" name="adj3"/>
              </a:avLst>
            </a:prstGeom>
            <a:solidFill>
              <a:srgbClr val="F6B26B"/>
            </a:solidFill>
            <a:ln cap="flat" cmpd="sng" w="9525">
              <a:solidFill>
                <a:srgbClr val="F6B26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52" name="Google Shape;852;p48"/>
          <p:cNvSpPr txBox="1"/>
          <p:nvPr/>
        </p:nvSpPr>
        <p:spPr>
          <a:xfrm>
            <a:off x="5692653" y="2106043"/>
            <a:ext cx="598200" cy="785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900">
                <a:solidFill>
                  <a:srgbClr val="FF0000"/>
                </a:solidFill>
              </a:rPr>
              <a:t>L</a:t>
            </a:r>
            <a:endParaRPr b="1" sz="3900">
              <a:solidFill>
                <a:srgbClr val="FF0000"/>
              </a:solidFill>
            </a:endParaRPr>
          </a:p>
        </p:txBody>
      </p:sp>
      <p:sp>
        <p:nvSpPr>
          <p:cNvPr id="853" name="Google Shape;853;p48"/>
          <p:cNvSpPr txBox="1"/>
          <p:nvPr/>
        </p:nvSpPr>
        <p:spPr>
          <a:xfrm>
            <a:off x="6699896" y="1820247"/>
            <a:ext cx="598200" cy="785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900">
                <a:solidFill>
                  <a:srgbClr val="FF0000"/>
                </a:solidFill>
              </a:rPr>
              <a:t>L</a:t>
            </a:r>
            <a:endParaRPr b="1" sz="3900">
              <a:solidFill>
                <a:srgbClr val="FF0000"/>
              </a:solidFill>
            </a:endParaRPr>
          </a:p>
        </p:txBody>
      </p:sp>
      <p:sp>
        <p:nvSpPr>
          <p:cNvPr id="854" name="Google Shape;854;p48"/>
          <p:cNvSpPr txBox="1"/>
          <p:nvPr/>
        </p:nvSpPr>
        <p:spPr>
          <a:xfrm>
            <a:off x="730350" y="123350"/>
            <a:ext cx="7683300" cy="5850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1200"/>
              </a:spcAft>
              <a:buNone/>
            </a:pPr>
            <a:r>
              <a:rPr b="1" lang="en" sz="2600" u="sng">
                <a:solidFill>
                  <a:schemeClr val="dk1"/>
                </a:solidFill>
                <a:latin typeface="Calibri"/>
                <a:ea typeface="Calibri"/>
                <a:cs typeface="Calibri"/>
                <a:sym typeface="Calibri"/>
              </a:rPr>
              <a:t>Non-Linear Terms</a:t>
            </a:r>
            <a:endParaRPr b="1" sz="2600" u="sng">
              <a:solidFill>
                <a:schemeClr val="dk1"/>
              </a:solidFill>
              <a:latin typeface="Calibri"/>
              <a:ea typeface="Calibri"/>
              <a:cs typeface="Calibri"/>
              <a:sym typeface="Calibri"/>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9" name="Shape 859"/>
        <p:cNvGrpSpPr/>
        <p:nvPr/>
      </p:nvGrpSpPr>
      <p:grpSpPr>
        <a:xfrm>
          <a:off x="0" y="0"/>
          <a:ext cx="0" cy="0"/>
          <a:chOff x="0" y="0"/>
          <a:chExt cx="0" cy="0"/>
        </a:xfrm>
      </p:grpSpPr>
      <p:sp>
        <p:nvSpPr>
          <p:cNvPr id="860" name="Google Shape;860;p49"/>
          <p:cNvSpPr txBox="1"/>
          <p:nvPr/>
        </p:nvSpPr>
        <p:spPr>
          <a:xfrm>
            <a:off x="322325" y="1003050"/>
            <a:ext cx="4549800" cy="2678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1"/>
                </a:solidFill>
                <a:latin typeface="Calibri"/>
                <a:ea typeface="Calibri"/>
                <a:cs typeface="Calibri"/>
                <a:sym typeface="Calibri"/>
              </a:rPr>
              <a:t>What is the significance of low pressure perturbations aloft?</a:t>
            </a:r>
            <a:endParaRPr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a:p>
            <a:pPr indent="-342900" lvl="0" marL="457200" rtl="0" algn="l">
              <a:spcBef>
                <a:spcPts val="0"/>
              </a:spcBef>
              <a:spcAft>
                <a:spcPts val="0"/>
              </a:spcAft>
              <a:buClr>
                <a:schemeClr val="dk1"/>
              </a:buClr>
              <a:buSzPts val="1800"/>
              <a:buFont typeface="Calibri"/>
              <a:buAutoNum type="alphaLcPeriod"/>
            </a:pPr>
            <a:r>
              <a:rPr lang="en" sz="1800">
                <a:solidFill>
                  <a:schemeClr val="dk1"/>
                </a:solidFill>
                <a:latin typeface="Calibri"/>
                <a:ea typeface="Calibri"/>
                <a:cs typeface="Calibri"/>
                <a:sym typeface="Calibri"/>
              </a:rPr>
              <a:t>Can limit cell splitting</a:t>
            </a:r>
            <a:endParaRPr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a:p>
            <a:pPr indent="-342900" lvl="0" marL="457200" rtl="0" algn="l">
              <a:spcBef>
                <a:spcPts val="0"/>
              </a:spcBef>
              <a:spcAft>
                <a:spcPts val="0"/>
              </a:spcAft>
              <a:buClr>
                <a:schemeClr val="dk1"/>
              </a:buClr>
              <a:buSzPts val="1800"/>
              <a:buFont typeface="Calibri"/>
              <a:buAutoNum type="alphaLcPeriod"/>
            </a:pPr>
            <a:r>
              <a:rPr lang="en" sz="1800">
                <a:solidFill>
                  <a:schemeClr val="dk1"/>
                </a:solidFill>
                <a:latin typeface="Calibri"/>
                <a:ea typeface="Calibri"/>
                <a:cs typeface="Calibri"/>
                <a:sym typeface="Calibri"/>
              </a:rPr>
              <a:t>Can suppress downdrafts</a:t>
            </a:r>
            <a:endParaRPr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a:p>
            <a:pPr indent="-342900" lvl="0" marL="457200" rtl="0" algn="l">
              <a:spcBef>
                <a:spcPts val="0"/>
              </a:spcBef>
              <a:spcAft>
                <a:spcPts val="0"/>
              </a:spcAft>
              <a:buClr>
                <a:srgbClr val="FF0000"/>
              </a:buClr>
              <a:buSzPts val="1800"/>
              <a:buFont typeface="Calibri"/>
              <a:buAutoNum type="alphaLcPeriod"/>
            </a:pPr>
            <a:r>
              <a:rPr lang="en" sz="1800">
                <a:solidFill>
                  <a:srgbClr val="FF0000"/>
                </a:solidFill>
                <a:latin typeface="Calibri"/>
                <a:ea typeface="Calibri"/>
                <a:cs typeface="Calibri"/>
                <a:sym typeface="Calibri"/>
              </a:rPr>
              <a:t>Can dynamically lift inflow air to</a:t>
            </a:r>
            <a:endParaRPr sz="1800">
              <a:solidFill>
                <a:srgbClr val="FF0000"/>
              </a:solidFill>
              <a:latin typeface="Calibri"/>
              <a:ea typeface="Calibri"/>
              <a:cs typeface="Calibri"/>
              <a:sym typeface="Calibri"/>
            </a:endParaRPr>
          </a:p>
          <a:p>
            <a:pPr indent="0" lvl="0" marL="457200" rtl="0" algn="l">
              <a:spcBef>
                <a:spcPts val="0"/>
              </a:spcBef>
              <a:spcAft>
                <a:spcPts val="0"/>
              </a:spcAft>
              <a:buNone/>
            </a:pPr>
            <a:r>
              <a:rPr lang="en" sz="1800">
                <a:solidFill>
                  <a:srgbClr val="FF0000"/>
                </a:solidFill>
                <a:latin typeface="Calibri"/>
                <a:ea typeface="Calibri"/>
                <a:cs typeface="Calibri"/>
                <a:sym typeface="Calibri"/>
              </a:rPr>
              <a:t>to the LFC, even with CIN</a:t>
            </a:r>
            <a:endParaRPr sz="1800">
              <a:solidFill>
                <a:schemeClr val="dk1"/>
              </a:solidFill>
              <a:latin typeface="Calibri"/>
              <a:ea typeface="Calibri"/>
              <a:cs typeface="Calibri"/>
              <a:sym typeface="Calibri"/>
            </a:endParaRPr>
          </a:p>
        </p:txBody>
      </p:sp>
      <p:sp>
        <p:nvSpPr>
          <p:cNvPr id="861" name="Google Shape;861;p49"/>
          <p:cNvSpPr/>
          <p:nvPr/>
        </p:nvSpPr>
        <p:spPr>
          <a:xfrm rot="10800000">
            <a:off x="5363756" y="3709263"/>
            <a:ext cx="383700" cy="273300"/>
          </a:xfrm>
          <a:prstGeom prst="curvedDownArrow">
            <a:avLst>
              <a:gd fmla="val 25000" name="adj1"/>
              <a:gd fmla="val 50000" name="adj2"/>
              <a:gd fmla="val 25000" name="adj3"/>
            </a:avLst>
          </a:prstGeom>
          <a:solidFill>
            <a:srgbClr val="F6B26B"/>
          </a:solidFill>
          <a:ln cap="flat" cmpd="sng" w="9525">
            <a:solidFill>
              <a:srgbClr val="F6B26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2" name="Google Shape;862;p49"/>
          <p:cNvSpPr/>
          <p:nvPr/>
        </p:nvSpPr>
        <p:spPr>
          <a:xfrm>
            <a:off x="5213550" y="1933512"/>
            <a:ext cx="2785587" cy="2015293"/>
          </a:xfrm>
          <a:custGeom>
            <a:rect b="b" l="l" r="r" t="t"/>
            <a:pathLst>
              <a:path extrusionOk="0" h="99767" w="145026">
                <a:moveTo>
                  <a:pt x="0" y="99767"/>
                </a:moveTo>
                <a:cubicBezTo>
                  <a:pt x="6330" y="95698"/>
                  <a:pt x="31267" y="89218"/>
                  <a:pt x="37980" y="75350"/>
                </a:cubicBezTo>
                <a:cubicBezTo>
                  <a:pt x="44693" y="61482"/>
                  <a:pt x="32670" y="28820"/>
                  <a:pt x="40279" y="16558"/>
                </a:cubicBezTo>
                <a:cubicBezTo>
                  <a:pt x="47888" y="4296"/>
                  <a:pt x="74712" y="-3751"/>
                  <a:pt x="83635" y="1778"/>
                </a:cubicBezTo>
                <a:cubicBezTo>
                  <a:pt x="92558" y="7307"/>
                  <a:pt x="83584" y="45349"/>
                  <a:pt x="93816" y="49731"/>
                </a:cubicBezTo>
                <a:cubicBezTo>
                  <a:pt x="104048" y="54114"/>
                  <a:pt x="136491" y="31683"/>
                  <a:pt x="145026" y="28073"/>
                </a:cubicBezTo>
              </a:path>
            </a:pathLst>
          </a:custGeom>
          <a:noFill/>
          <a:ln cap="flat" cmpd="sng" w="19050">
            <a:solidFill>
              <a:srgbClr val="FF9900"/>
            </a:solidFill>
            <a:prstDash val="dash"/>
            <a:round/>
            <a:headEnd len="med" w="med" type="none"/>
            <a:tailEnd len="med" w="med" type="triangle"/>
          </a:ln>
        </p:spPr>
      </p:sp>
      <p:cxnSp>
        <p:nvCxnSpPr>
          <p:cNvPr id="863" name="Google Shape;863;p49"/>
          <p:cNvCxnSpPr/>
          <p:nvPr/>
        </p:nvCxnSpPr>
        <p:spPr>
          <a:xfrm flipH="1">
            <a:off x="5626089" y="2597433"/>
            <a:ext cx="2835000" cy="1433700"/>
          </a:xfrm>
          <a:prstGeom prst="straightConnector1">
            <a:avLst/>
          </a:prstGeom>
          <a:noFill/>
          <a:ln cap="flat" cmpd="sng" w="19050">
            <a:solidFill>
              <a:srgbClr val="FF9900"/>
            </a:solidFill>
            <a:prstDash val="dash"/>
            <a:round/>
            <a:headEnd len="med" w="med" type="triangle"/>
            <a:tailEnd len="med" w="med" type="none"/>
          </a:ln>
        </p:spPr>
      </p:cxnSp>
      <p:cxnSp>
        <p:nvCxnSpPr>
          <p:cNvPr id="864" name="Google Shape;864;p49"/>
          <p:cNvCxnSpPr/>
          <p:nvPr/>
        </p:nvCxnSpPr>
        <p:spPr>
          <a:xfrm flipH="1">
            <a:off x="6112050" y="2653491"/>
            <a:ext cx="2835000" cy="1433700"/>
          </a:xfrm>
          <a:prstGeom prst="straightConnector1">
            <a:avLst/>
          </a:prstGeom>
          <a:noFill/>
          <a:ln cap="flat" cmpd="sng" w="19050">
            <a:solidFill>
              <a:srgbClr val="FF9900"/>
            </a:solidFill>
            <a:prstDash val="dash"/>
            <a:round/>
            <a:headEnd len="med" w="med" type="triangle"/>
            <a:tailEnd len="med" w="med" type="none"/>
          </a:ln>
        </p:spPr>
      </p:cxnSp>
      <p:sp>
        <p:nvSpPr>
          <p:cNvPr id="865" name="Google Shape;865;p49"/>
          <p:cNvSpPr/>
          <p:nvPr/>
        </p:nvSpPr>
        <p:spPr>
          <a:xfrm>
            <a:off x="5385007" y="3393296"/>
            <a:ext cx="383700" cy="273300"/>
          </a:xfrm>
          <a:prstGeom prst="curvedDownArrow">
            <a:avLst>
              <a:gd fmla="val 25000" name="adj1"/>
              <a:gd fmla="val 50000" name="adj2"/>
              <a:gd fmla="val 25000" name="adj3"/>
            </a:avLst>
          </a:prstGeom>
          <a:solidFill>
            <a:srgbClr val="F6B26B"/>
          </a:solidFill>
          <a:ln cap="flat" cmpd="sng" w="9525">
            <a:solidFill>
              <a:srgbClr val="F6B26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6" name="Google Shape;866;p49"/>
          <p:cNvSpPr/>
          <p:nvPr/>
        </p:nvSpPr>
        <p:spPr>
          <a:xfrm flipH="1" rot="5400000">
            <a:off x="5882558" y="2491630"/>
            <a:ext cx="399600" cy="259800"/>
          </a:xfrm>
          <a:prstGeom prst="curvedDownArrow">
            <a:avLst>
              <a:gd fmla="val 25000" name="adj1"/>
              <a:gd fmla="val 50000" name="adj2"/>
              <a:gd fmla="val 25000" name="adj3"/>
            </a:avLst>
          </a:prstGeom>
          <a:solidFill>
            <a:srgbClr val="CC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7" name="Google Shape;867;p49"/>
          <p:cNvSpPr/>
          <p:nvPr/>
        </p:nvSpPr>
        <p:spPr>
          <a:xfrm flipH="1" rot="-5400000">
            <a:off x="5582857" y="2510398"/>
            <a:ext cx="399600" cy="259800"/>
          </a:xfrm>
          <a:prstGeom prst="curvedDownArrow">
            <a:avLst>
              <a:gd fmla="val 25000" name="adj1"/>
              <a:gd fmla="val 50000" name="adj2"/>
              <a:gd fmla="val 25000" name="adj3"/>
            </a:avLst>
          </a:prstGeom>
          <a:solidFill>
            <a:srgbClr val="CC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8" name="Google Shape;868;p49"/>
          <p:cNvSpPr/>
          <p:nvPr/>
        </p:nvSpPr>
        <p:spPr>
          <a:xfrm rot="-5400000">
            <a:off x="6589181" y="2201241"/>
            <a:ext cx="403500" cy="259800"/>
          </a:xfrm>
          <a:prstGeom prst="curvedDownArrow">
            <a:avLst>
              <a:gd fmla="val 25000" name="adj1"/>
              <a:gd fmla="val 50000" name="adj2"/>
              <a:gd fmla="val 25000" name="adj3"/>
            </a:avLst>
          </a:prstGeom>
          <a:solidFill>
            <a:srgbClr val="6FA8D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9" name="Google Shape;869;p49"/>
          <p:cNvSpPr/>
          <p:nvPr/>
        </p:nvSpPr>
        <p:spPr>
          <a:xfrm rot="-10496726">
            <a:off x="6088639" y="1606588"/>
            <a:ext cx="628845" cy="930467"/>
          </a:xfrm>
          <a:prstGeom prst="cloud">
            <a:avLst/>
          </a:prstGeom>
          <a:solidFill>
            <a:schemeClr val="lt1"/>
          </a:solidFill>
          <a:ln cap="flat" cmpd="sng" w="25400">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870" name="Google Shape;870;p49"/>
          <p:cNvSpPr/>
          <p:nvPr/>
        </p:nvSpPr>
        <p:spPr>
          <a:xfrm rot="5400000">
            <a:off x="6889699" y="2223566"/>
            <a:ext cx="403500" cy="259800"/>
          </a:xfrm>
          <a:prstGeom prst="curvedDownArrow">
            <a:avLst>
              <a:gd fmla="val 25000" name="adj1"/>
              <a:gd fmla="val 50000" name="adj2"/>
              <a:gd fmla="val 25000" name="adj3"/>
            </a:avLst>
          </a:prstGeom>
          <a:solidFill>
            <a:srgbClr val="6FA8D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871" name="Google Shape;871;p49"/>
          <p:cNvPicPr preferRelativeResize="0"/>
          <p:nvPr/>
        </p:nvPicPr>
        <p:blipFill>
          <a:blip r:embed="rId3">
            <a:alphaModFix/>
          </a:blip>
          <a:stretch>
            <a:fillRect/>
          </a:stretch>
        </p:blipFill>
        <p:spPr>
          <a:xfrm flipH="1">
            <a:off x="5671984" y="1526413"/>
            <a:ext cx="599267" cy="998704"/>
          </a:xfrm>
          <a:prstGeom prst="rect">
            <a:avLst/>
          </a:prstGeom>
          <a:noFill/>
          <a:ln>
            <a:noFill/>
          </a:ln>
        </p:spPr>
      </p:pic>
      <p:pic>
        <p:nvPicPr>
          <p:cNvPr id="872" name="Google Shape;872;p49"/>
          <p:cNvPicPr preferRelativeResize="0"/>
          <p:nvPr/>
        </p:nvPicPr>
        <p:blipFill>
          <a:blip r:embed="rId3">
            <a:alphaModFix/>
          </a:blip>
          <a:stretch>
            <a:fillRect/>
          </a:stretch>
        </p:blipFill>
        <p:spPr>
          <a:xfrm flipH="1">
            <a:off x="6691248" y="1265549"/>
            <a:ext cx="599267" cy="998704"/>
          </a:xfrm>
          <a:prstGeom prst="rect">
            <a:avLst/>
          </a:prstGeom>
          <a:noFill/>
          <a:ln>
            <a:noFill/>
          </a:ln>
        </p:spPr>
      </p:pic>
      <p:cxnSp>
        <p:nvCxnSpPr>
          <p:cNvPr id="873" name="Google Shape;873;p49"/>
          <p:cNvCxnSpPr/>
          <p:nvPr/>
        </p:nvCxnSpPr>
        <p:spPr>
          <a:xfrm rot="10800000">
            <a:off x="5938142" y="2649207"/>
            <a:ext cx="0" cy="663300"/>
          </a:xfrm>
          <a:prstGeom prst="straightConnector1">
            <a:avLst/>
          </a:prstGeom>
          <a:noFill/>
          <a:ln cap="flat" cmpd="sng" w="38100">
            <a:solidFill>
              <a:schemeClr val="dk1"/>
            </a:solidFill>
            <a:prstDash val="solid"/>
            <a:round/>
            <a:headEnd len="med" w="med" type="none"/>
            <a:tailEnd len="med" w="med" type="triangle"/>
          </a:ln>
        </p:spPr>
      </p:cxnSp>
      <p:cxnSp>
        <p:nvCxnSpPr>
          <p:cNvPr id="874" name="Google Shape;874;p49"/>
          <p:cNvCxnSpPr/>
          <p:nvPr/>
        </p:nvCxnSpPr>
        <p:spPr>
          <a:xfrm rot="10800000">
            <a:off x="6941024" y="2364056"/>
            <a:ext cx="8100" cy="668100"/>
          </a:xfrm>
          <a:prstGeom prst="straightConnector1">
            <a:avLst/>
          </a:prstGeom>
          <a:noFill/>
          <a:ln cap="flat" cmpd="sng" w="38100">
            <a:solidFill>
              <a:schemeClr val="dk1"/>
            </a:solidFill>
            <a:prstDash val="solid"/>
            <a:round/>
            <a:headEnd len="med" w="med" type="none"/>
            <a:tailEnd len="med" w="med" type="triangle"/>
          </a:ln>
        </p:spPr>
      </p:cxnSp>
      <p:grpSp>
        <p:nvGrpSpPr>
          <p:cNvPr id="875" name="Google Shape;875;p49"/>
          <p:cNvGrpSpPr/>
          <p:nvPr/>
        </p:nvGrpSpPr>
        <p:grpSpPr>
          <a:xfrm>
            <a:off x="7508177" y="2326733"/>
            <a:ext cx="405105" cy="589234"/>
            <a:chOff x="3315988" y="1896875"/>
            <a:chExt cx="527275" cy="729250"/>
          </a:xfrm>
        </p:grpSpPr>
        <p:sp>
          <p:nvSpPr>
            <p:cNvPr id="876" name="Google Shape;876;p49"/>
            <p:cNvSpPr/>
            <p:nvPr/>
          </p:nvSpPr>
          <p:spPr>
            <a:xfrm rot="10800000">
              <a:off x="3315988" y="2288025"/>
              <a:ext cx="499500" cy="338100"/>
            </a:xfrm>
            <a:prstGeom prst="curvedDownArrow">
              <a:avLst>
                <a:gd fmla="val 25000" name="adj1"/>
                <a:gd fmla="val 50000" name="adj2"/>
                <a:gd fmla="val 25000" name="adj3"/>
              </a:avLst>
            </a:prstGeom>
            <a:solidFill>
              <a:srgbClr val="F6B26B"/>
            </a:solidFill>
            <a:ln cap="flat" cmpd="sng" w="9525">
              <a:solidFill>
                <a:srgbClr val="F6B26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7" name="Google Shape;877;p49"/>
            <p:cNvSpPr/>
            <p:nvPr/>
          </p:nvSpPr>
          <p:spPr>
            <a:xfrm>
              <a:off x="3343763" y="1896875"/>
              <a:ext cx="499500" cy="338100"/>
            </a:xfrm>
            <a:prstGeom prst="curvedDownArrow">
              <a:avLst>
                <a:gd fmla="val 25000" name="adj1"/>
                <a:gd fmla="val 50000" name="adj2"/>
                <a:gd fmla="val 25000" name="adj3"/>
              </a:avLst>
            </a:prstGeom>
            <a:solidFill>
              <a:srgbClr val="F6B26B"/>
            </a:solidFill>
            <a:ln cap="flat" cmpd="sng" w="9525">
              <a:solidFill>
                <a:srgbClr val="F6B26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78" name="Google Shape;878;p49"/>
          <p:cNvSpPr txBox="1"/>
          <p:nvPr/>
        </p:nvSpPr>
        <p:spPr>
          <a:xfrm>
            <a:off x="730350" y="123350"/>
            <a:ext cx="7683300" cy="5850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1200"/>
              </a:spcAft>
              <a:buNone/>
            </a:pPr>
            <a:r>
              <a:rPr b="1" lang="en" sz="2600" u="sng">
                <a:solidFill>
                  <a:schemeClr val="dk1"/>
                </a:solidFill>
                <a:latin typeface="Calibri"/>
                <a:ea typeface="Calibri"/>
                <a:cs typeface="Calibri"/>
                <a:sym typeface="Calibri"/>
              </a:rPr>
              <a:t>Non-Linear Terms</a:t>
            </a:r>
            <a:endParaRPr b="1" sz="2600" u="sng">
              <a:solidFill>
                <a:schemeClr val="dk1"/>
              </a:solidFill>
              <a:latin typeface="Calibri"/>
              <a:ea typeface="Calibri"/>
              <a:cs typeface="Calibri"/>
              <a:sym typeface="Calibri"/>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3" name="Shape 883"/>
        <p:cNvGrpSpPr/>
        <p:nvPr/>
      </p:nvGrpSpPr>
      <p:grpSpPr>
        <a:xfrm>
          <a:off x="0" y="0"/>
          <a:ext cx="0" cy="0"/>
          <a:chOff x="0" y="0"/>
          <a:chExt cx="0" cy="0"/>
        </a:xfrm>
      </p:grpSpPr>
      <p:sp>
        <p:nvSpPr>
          <p:cNvPr id="884" name="Google Shape;884;p50"/>
          <p:cNvSpPr txBox="1"/>
          <p:nvPr/>
        </p:nvSpPr>
        <p:spPr>
          <a:xfrm>
            <a:off x="679500" y="2239650"/>
            <a:ext cx="7221900" cy="80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900">
                <a:solidFill>
                  <a:schemeClr val="dk1"/>
                </a:solidFill>
                <a:latin typeface="Calibri"/>
                <a:ea typeface="Calibri"/>
                <a:cs typeface="Calibri"/>
                <a:sym typeface="Calibri"/>
              </a:rPr>
              <a:t>2. </a:t>
            </a:r>
            <a:r>
              <a:rPr b="1" lang="en" sz="4000">
                <a:solidFill>
                  <a:schemeClr val="dk1"/>
                </a:solidFill>
                <a:latin typeface="Calibri"/>
                <a:ea typeface="Calibri"/>
                <a:cs typeface="Calibri"/>
                <a:sym typeface="Calibri"/>
              </a:rPr>
              <a:t>Linear Dynamics Term</a:t>
            </a:r>
            <a:endParaRPr b="1" sz="4000">
              <a:solidFill>
                <a:schemeClr val="dk1"/>
              </a:solidFill>
            </a:endParaRPr>
          </a:p>
        </p:txBody>
      </p:sp>
      <p:sp>
        <p:nvSpPr>
          <p:cNvPr id="885" name="Google Shape;885;p50"/>
          <p:cNvSpPr txBox="1"/>
          <p:nvPr/>
        </p:nvSpPr>
        <p:spPr>
          <a:xfrm>
            <a:off x="843700" y="1067875"/>
            <a:ext cx="7002900" cy="785100"/>
          </a:xfrm>
          <a:prstGeom prst="rect">
            <a:avLst/>
          </a:prstGeom>
          <a:noFill/>
          <a:ln>
            <a:noFill/>
          </a:ln>
        </p:spPr>
        <p:txBody>
          <a:bodyPr anchorCtr="0" anchor="t" bIns="91425" lIns="91425" spcFirstLastPara="1" rIns="91425" wrap="square" tIns="91425">
            <a:spAutoFit/>
          </a:bodyPr>
          <a:lstStyle/>
          <a:p>
            <a:pPr indent="-476250" lvl="0" marL="457200" rtl="0" algn="l">
              <a:spcBef>
                <a:spcPts val="0"/>
              </a:spcBef>
              <a:spcAft>
                <a:spcPts val="0"/>
              </a:spcAft>
              <a:buClr>
                <a:srgbClr val="CCCCCC"/>
              </a:buClr>
              <a:buSzPts val="3900"/>
              <a:buFont typeface="Calibri"/>
              <a:buAutoNum type="arabicPeriod"/>
            </a:pPr>
            <a:r>
              <a:rPr lang="en" sz="3900">
                <a:solidFill>
                  <a:srgbClr val="CCCCCC"/>
                </a:solidFill>
                <a:latin typeface="Calibri"/>
                <a:ea typeface="Calibri"/>
                <a:cs typeface="Calibri"/>
                <a:sym typeface="Calibri"/>
              </a:rPr>
              <a:t>Non-Linear Dynamics Terms</a:t>
            </a:r>
            <a:endParaRPr sz="3500">
              <a:solidFill>
                <a:srgbClr val="CCCCCC"/>
              </a:solidFill>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0" name="Shape 890"/>
        <p:cNvGrpSpPr/>
        <p:nvPr/>
      </p:nvGrpSpPr>
      <p:grpSpPr>
        <a:xfrm>
          <a:off x="0" y="0"/>
          <a:ext cx="0" cy="0"/>
          <a:chOff x="0" y="0"/>
          <a:chExt cx="0" cy="0"/>
        </a:xfrm>
      </p:grpSpPr>
      <p:sp>
        <p:nvSpPr>
          <p:cNvPr id="891" name="Google Shape;891;p51"/>
          <p:cNvSpPr txBox="1"/>
          <p:nvPr/>
        </p:nvSpPr>
        <p:spPr>
          <a:xfrm>
            <a:off x="1007850" y="597250"/>
            <a:ext cx="7128300" cy="708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3400" u="sng">
                <a:latin typeface="Calibri"/>
                <a:ea typeface="Calibri"/>
                <a:cs typeface="Calibri"/>
                <a:sym typeface="Calibri"/>
              </a:rPr>
              <a:t>Linear Dynamics Term</a:t>
            </a:r>
            <a:endParaRPr sz="3000"/>
          </a:p>
        </p:txBody>
      </p:sp>
      <p:cxnSp>
        <p:nvCxnSpPr>
          <p:cNvPr id="892" name="Google Shape;892;p51"/>
          <p:cNvCxnSpPr/>
          <p:nvPr/>
        </p:nvCxnSpPr>
        <p:spPr>
          <a:xfrm>
            <a:off x="3506191" y="3390150"/>
            <a:ext cx="0" cy="1009800"/>
          </a:xfrm>
          <a:prstGeom prst="straightConnector1">
            <a:avLst/>
          </a:prstGeom>
          <a:noFill/>
          <a:ln cap="flat" cmpd="sng" w="28575">
            <a:solidFill>
              <a:srgbClr val="595959"/>
            </a:solidFill>
            <a:prstDash val="solid"/>
            <a:round/>
            <a:headEnd len="med" w="med" type="none"/>
            <a:tailEnd len="med" w="med" type="triangle"/>
          </a:ln>
        </p:spPr>
      </p:cxnSp>
      <p:sp>
        <p:nvSpPr>
          <p:cNvPr id="893" name="Google Shape;893;p51"/>
          <p:cNvSpPr txBox="1"/>
          <p:nvPr/>
        </p:nvSpPr>
        <p:spPr>
          <a:xfrm>
            <a:off x="3849863" y="3152113"/>
            <a:ext cx="1707300" cy="477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900">
                <a:solidFill>
                  <a:srgbClr val="0000FF"/>
                </a:solidFill>
                <a:latin typeface="Calibri"/>
                <a:ea typeface="Calibri"/>
                <a:cs typeface="Calibri"/>
                <a:sym typeface="Calibri"/>
              </a:rPr>
              <a:t>Shear Vector</a:t>
            </a:r>
            <a:endParaRPr b="1" sz="1900">
              <a:solidFill>
                <a:srgbClr val="0000FF"/>
              </a:solidFill>
              <a:latin typeface="Calibri"/>
              <a:ea typeface="Calibri"/>
              <a:cs typeface="Calibri"/>
              <a:sym typeface="Calibri"/>
            </a:endParaRPr>
          </a:p>
        </p:txBody>
      </p:sp>
      <p:sp>
        <p:nvSpPr>
          <p:cNvPr id="894" name="Google Shape;894;p51"/>
          <p:cNvSpPr/>
          <p:nvPr/>
        </p:nvSpPr>
        <p:spPr>
          <a:xfrm>
            <a:off x="3160550" y="2116040"/>
            <a:ext cx="2822900" cy="2549125"/>
          </a:xfrm>
          <a:custGeom>
            <a:rect b="b" l="l" r="r" t="t"/>
            <a:pathLst>
              <a:path extrusionOk="0" h="101965" w="112916">
                <a:moveTo>
                  <a:pt x="0" y="101965"/>
                </a:moveTo>
                <a:cubicBezTo>
                  <a:pt x="1651" y="101163"/>
                  <a:pt x="6555" y="100220"/>
                  <a:pt x="9904" y="97154"/>
                </a:cubicBezTo>
                <a:cubicBezTo>
                  <a:pt x="13253" y="94088"/>
                  <a:pt x="17922" y="88051"/>
                  <a:pt x="20092" y="83570"/>
                </a:cubicBezTo>
                <a:cubicBezTo>
                  <a:pt x="22262" y="79089"/>
                  <a:pt x="22215" y="74939"/>
                  <a:pt x="22922" y="70269"/>
                </a:cubicBezTo>
                <a:cubicBezTo>
                  <a:pt x="23630" y="65600"/>
                  <a:pt x="23535" y="62203"/>
                  <a:pt x="24337" y="55553"/>
                </a:cubicBezTo>
                <a:cubicBezTo>
                  <a:pt x="25139" y="48903"/>
                  <a:pt x="25988" y="37536"/>
                  <a:pt x="27733" y="30367"/>
                </a:cubicBezTo>
                <a:cubicBezTo>
                  <a:pt x="29478" y="23198"/>
                  <a:pt x="32025" y="17160"/>
                  <a:pt x="34808" y="12538"/>
                </a:cubicBezTo>
                <a:cubicBezTo>
                  <a:pt x="37591" y="7916"/>
                  <a:pt x="40185" y="4661"/>
                  <a:pt x="44430" y="2633"/>
                </a:cubicBezTo>
                <a:cubicBezTo>
                  <a:pt x="48675" y="605"/>
                  <a:pt x="55090" y="-669"/>
                  <a:pt x="60278" y="369"/>
                </a:cubicBezTo>
                <a:cubicBezTo>
                  <a:pt x="65466" y="1407"/>
                  <a:pt x="71881" y="3907"/>
                  <a:pt x="75560" y="8859"/>
                </a:cubicBezTo>
                <a:cubicBezTo>
                  <a:pt x="79239" y="13812"/>
                  <a:pt x="80513" y="22349"/>
                  <a:pt x="82352" y="30084"/>
                </a:cubicBezTo>
                <a:cubicBezTo>
                  <a:pt x="84192" y="37819"/>
                  <a:pt x="84993" y="48007"/>
                  <a:pt x="86597" y="55270"/>
                </a:cubicBezTo>
                <a:cubicBezTo>
                  <a:pt x="88201" y="62534"/>
                  <a:pt x="89521" y="68382"/>
                  <a:pt x="91974" y="73665"/>
                </a:cubicBezTo>
                <a:cubicBezTo>
                  <a:pt x="94427" y="78948"/>
                  <a:pt x="97823" y="83004"/>
                  <a:pt x="101313" y="86966"/>
                </a:cubicBezTo>
                <a:cubicBezTo>
                  <a:pt x="104803" y="90928"/>
                  <a:pt x="110982" y="95692"/>
                  <a:pt x="112916" y="97437"/>
                </a:cubicBezTo>
              </a:path>
            </a:pathLst>
          </a:custGeom>
          <a:noFill/>
          <a:ln cap="flat" cmpd="sng" w="19050">
            <a:solidFill>
              <a:srgbClr val="000000"/>
            </a:solidFill>
            <a:prstDash val="dot"/>
            <a:round/>
            <a:headEnd len="med" w="med" type="none"/>
            <a:tailEnd len="med" w="med" type="none"/>
          </a:ln>
        </p:spPr>
      </p:sp>
      <p:sp>
        <p:nvSpPr>
          <p:cNvPr id="895" name="Google Shape;895;p51"/>
          <p:cNvSpPr txBox="1"/>
          <p:nvPr/>
        </p:nvSpPr>
        <p:spPr>
          <a:xfrm>
            <a:off x="3984750" y="1587575"/>
            <a:ext cx="11745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200">
                <a:latin typeface="Calibri"/>
                <a:ea typeface="Calibri"/>
                <a:cs typeface="Calibri"/>
                <a:sym typeface="Calibri"/>
              </a:rPr>
              <a:t>Updraft</a:t>
            </a:r>
            <a:endParaRPr b="1" sz="2200">
              <a:latin typeface="Calibri"/>
              <a:ea typeface="Calibri"/>
              <a:cs typeface="Calibri"/>
              <a:sym typeface="Calibri"/>
            </a:endParaRPr>
          </a:p>
        </p:txBody>
      </p:sp>
      <p:sp>
        <p:nvSpPr>
          <p:cNvPr id="896" name="Google Shape;896;p51"/>
          <p:cNvSpPr txBox="1"/>
          <p:nvPr/>
        </p:nvSpPr>
        <p:spPr>
          <a:xfrm>
            <a:off x="3287485" y="2706748"/>
            <a:ext cx="425100" cy="785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900">
                <a:solidFill>
                  <a:srgbClr val="0000FF"/>
                </a:solidFill>
                <a:latin typeface="Calibri"/>
                <a:ea typeface="Calibri"/>
                <a:cs typeface="Calibri"/>
                <a:sym typeface="Calibri"/>
              </a:rPr>
              <a:t>H</a:t>
            </a:r>
            <a:endParaRPr b="1" sz="3900">
              <a:solidFill>
                <a:srgbClr val="0000FF"/>
              </a:solidFill>
              <a:latin typeface="Calibri"/>
              <a:ea typeface="Calibri"/>
              <a:cs typeface="Calibri"/>
              <a:sym typeface="Calibri"/>
            </a:endParaRPr>
          </a:p>
        </p:txBody>
      </p:sp>
      <p:sp>
        <p:nvSpPr>
          <p:cNvPr id="897" name="Google Shape;897;p51"/>
          <p:cNvSpPr txBox="1"/>
          <p:nvPr/>
        </p:nvSpPr>
        <p:spPr>
          <a:xfrm>
            <a:off x="5550438" y="2682600"/>
            <a:ext cx="425100" cy="785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900">
                <a:solidFill>
                  <a:srgbClr val="FF0000"/>
                </a:solidFill>
                <a:latin typeface="Calibri"/>
                <a:ea typeface="Calibri"/>
                <a:cs typeface="Calibri"/>
                <a:sym typeface="Calibri"/>
              </a:rPr>
              <a:t>L</a:t>
            </a:r>
            <a:endParaRPr b="1" sz="4200">
              <a:solidFill>
                <a:srgbClr val="FF0000"/>
              </a:solidFill>
              <a:latin typeface="Calibri"/>
              <a:ea typeface="Calibri"/>
              <a:cs typeface="Calibri"/>
              <a:sym typeface="Calibri"/>
            </a:endParaRPr>
          </a:p>
        </p:txBody>
      </p:sp>
      <p:cxnSp>
        <p:nvCxnSpPr>
          <p:cNvPr id="898" name="Google Shape;898;p51"/>
          <p:cNvCxnSpPr/>
          <p:nvPr/>
        </p:nvCxnSpPr>
        <p:spPr>
          <a:xfrm flipH="1" rot="10800000">
            <a:off x="3744076" y="3075298"/>
            <a:ext cx="1837800" cy="24000"/>
          </a:xfrm>
          <a:prstGeom prst="straightConnector1">
            <a:avLst/>
          </a:prstGeom>
          <a:noFill/>
          <a:ln cap="flat" cmpd="sng" w="76200">
            <a:solidFill>
              <a:srgbClr val="0000FF"/>
            </a:solidFill>
            <a:prstDash val="solid"/>
            <a:round/>
            <a:headEnd len="med" w="med" type="none"/>
            <a:tailEnd len="med" w="med" type="stealth"/>
          </a:ln>
        </p:spPr>
      </p:cxnSp>
      <p:cxnSp>
        <p:nvCxnSpPr>
          <p:cNvPr id="899" name="Google Shape;899;p51"/>
          <p:cNvCxnSpPr/>
          <p:nvPr/>
        </p:nvCxnSpPr>
        <p:spPr>
          <a:xfrm rot="10800000">
            <a:off x="5731888" y="3456306"/>
            <a:ext cx="0" cy="877500"/>
          </a:xfrm>
          <a:prstGeom prst="straightConnector1">
            <a:avLst/>
          </a:prstGeom>
          <a:noFill/>
          <a:ln cap="flat" cmpd="sng" w="28575">
            <a:solidFill>
              <a:srgbClr val="595959"/>
            </a:solidFill>
            <a:prstDash val="solid"/>
            <a:round/>
            <a:headEnd len="med" w="med" type="none"/>
            <a:tailEnd len="med" w="med" type="triangle"/>
          </a:ln>
        </p:spPr>
      </p:cxn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4" name="Shape 904"/>
        <p:cNvGrpSpPr/>
        <p:nvPr/>
      </p:nvGrpSpPr>
      <p:grpSpPr>
        <a:xfrm>
          <a:off x="0" y="0"/>
          <a:ext cx="0" cy="0"/>
          <a:chOff x="0" y="0"/>
          <a:chExt cx="0" cy="0"/>
        </a:xfrm>
      </p:grpSpPr>
      <p:sp>
        <p:nvSpPr>
          <p:cNvPr id="905" name="Google Shape;905;p52"/>
          <p:cNvSpPr txBox="1"/>
          <p:nvPr>
            <p:ph type="title"/>
          </p:nvPr>
        </p:nvSpPr>
        <p:spPr>
          <a:xfrm>
            <a:off x="311700" y="148025"/>
            <a:ext cx="8520600" cy="588900"/>
          </a:xfrm>
          <a:prstGeom prst="rect">
            <a:avLst/>
          </a:prstGeom>
        </p:spPr>
        <p:txBody>
          <a:bodyPr anchorCtr="0" anchor="ctr" bIns="91425" lIns="91425" spcFirstLastPara="1" rIns="91425" wrap="square" tIns="91425">
            <a:normAutofit fontScale="90000"/>
          </a:bodyPr>
          <a:lstStyle/>
          <a:p>
            <a:pPr indent="0" lvl="0" marL="0" rtl="0" algn="ctr">
              <a:spcBef>
                <a:spcPts val="0"/>
              </a:spcBef>
              <a:spcAft>
                <a:spcPts val="0"/>
              </a:spcAft>
              <a:buSzPct val="38823"/>
              <a:buNone/>
            </a:pPr>
            <a:r>
              <a:rPr b="1" lang="en" sz="2550" u="sng"/>
              <a:t>Dynamic Lifting and Suppression</a:t>
            </a:r>
            <a:r>
              <a:rPr b="1" lang="en" sz="2300" u="sng"/>
              <a:t> </a:t>
            </a:r>
            <a:endParaRPr b="1" sz="2300" u="sng"/>
          </a:p>
          <a:p>
            <a:pPr indent="0" lvl="0" marL="0" rtl="0" algn="ctr">
              <a:spcBef>
                <a:spcPts val="0"/>
              </a:spcBef>
              <a:spcAft>
                <a:spcPts val="0"/>
              </a:spcAft>
              <a:buSzPct val="53353"/>
              <a:buNone/>
            </a:pPr>
            <a:r>
              <a:rPr b="1" lang="en" sz="1855"/>
              <a:t>(</a:t>
            </a:r>
            <a:r>
              <a:rPr lang="en" sz="1855"/>
              <a:t>an additional contribution to vertical motion</a:t>
            </a:r>
            <a:r>
              <a:rPr b="1" lang="en" sz="1855"/>
              <a:t>)</a:t>
            </a:r>
            <a:r>
              <a:rPr b="1" lang="en" sz="1855" u="sng"/>
              <a:t> </a:t>
            </a:r>
            <a:endParaRPr sz="1855"/>
          </a:p>
        </p:txBody>
      </p:sp>
      <p:cxnSp>
        <p:nvCxnSpPr>
          <p:cNvPr id="906" name="Google Shape;906;p52"/>
          <p:cNvCxnSpPr/>
          <p:nvPr/>
        </p:nvCxnSpPr>
        <p:spPr>
          <a:xfrm>
            <a:off x="207975" y="2704150"/>
            <a:ext cx="836400" cy="0"/>
          </a:xfrm>
          <a:prstGeom prst="straightConnector1">
            <a:avLst/>
          </a:prstGeom>
          <a:noFill/>
          <a:ln cap="flat" cmpd="sng" w="9525">
            <a:solidFill>
              <a:schemeClr val="dk2"/>
            </a:solidFill>
            <a:prstDash val="solid"/>
            <a:round/>
            <a:headEnd len="med" w="med" type="none"/>
            <a:tailEnd len="med" w="med" type="triangle"/>
          </a:ln>
        </p:spPr>
      </p:cxnSp>
      <p:cxnSp>
        <p:nvCxnSpPr>
          <p:cNvPr id="907" name="Google Shape;907;p52"/>
          <p:cNvCxnSpPr/>
          <p:nvPr/>
        </p:nvCxnSpPr>
        <p:spPr>
          <a:xfrm>
            <a:off x="207975" y="2495550"/>
            <a:ext cx="1267800" cy="0"/>
          </a:xfrm>
          <a:prstGeom prst="straightConnector1">
            <a:avLst/>
          </a:prstGeom>
          <a:noFill/>
          <a:ln cap="flat" cmpd="sng" w="9525">
            <a:solidFill>
              <a:schemeClr val="dk2"/>
            </a:solidFill>
            <a:prstDash val="solid"/>
            <a:round/>
            <a:headEnd len="med" w="med" type="none"/>
            <a:tailEnd len="med" w="med" type="triangle"/>
          </a:ln>
        </p:spPr>
      </p:cxnSp>
      <p:cxnSp>
        <p:nvCxnSpPr>
          <p:cNvPr id="908" name="Google Shape;908;p52"/>
          <p:cNvCxnSpPr/>
          <p:nvPr/>
        </p:nvCxnSpPr>
        <p:spPr>
          <a:xfrm>
            <a:off x="207975" y="2286950"/>
            <a:ext cx="1565100" cy="0"/>
          </a:xfrm>
          <a:prstGeom prst="straightConnector1">
            <a:avLst/>
          </a:prstGeom>
          <a:noFill/>
          <a:ln cap="flat" cmpd="sng" w="9525">
            <a:solidFill>
              <a:schemeClr val="dk2"/>
            </a:solidFill>
            <a:prstDash val="solid"/>
            <a:round/>
            <a:headEnd len="med" w="med" type="none"/>
            <a:tailEnd len="med" w="med" type="triangle"/>
          </a:ln>
        </p:spPr>
      </p:cxnSp>
      <p:cxnSp>
        <p:nvCxnSpPr>
          <p:cNvPr id="909" name="Google Shape;909;p52"/>
          <p:cNvCxnSpPr/>
          <p:nvPr/>
        </p:nvCxnSpPr>
        <p:spPr>
          <a:xfrm>
            <a:off x="207975" y="2078350"/>
            <a:ext cx="1968300" cy="0"/>
          </a:xfrm>
          <a:prstGeom prst="straightConnector1">
            <a:avLst/>
          </a:prstGeom>
          <a:noFill/>
          <a:ln cap="flat" cmpd="sng" w="9525">
            <a:solidFill>
              <a:schemeClr val="dk2"/>
            </a:solidFill>
            <a:prstDash val="solid"/>
            <a:round/>
            <a:headEnd len="med" w="med" type="none"/>
            <a:tailEnd len="med" w="med" type="triangle"/>
          </a:ln>
        </p:spPr>
      </p:cxnSp>
      <p:sp>
        <p:nvSpPr>
          <p:cNvPr id="910" name="Google Shape;910;p52"/>
          <p:cNvSpPr/>
          <p:nvPr/>
        </p:nvSpPr>
        <p:spPr>
          <a:xfrm>
            <a:off x="1736651" y="2302639"/>
            <a:ext cx="562900" cy="534389"/>
          </a:xfrm>
          <a:custGeom>
            <a:rect b="b" l="l" r="r" t="t"/>
            <a:pathLst>
              <a:path extrusionOk="0" h="25210" w="26555">
                <a:moveTo>
                  <a:pt x="3019" y="22946"/>
                </a:moveTo>
                <a:cubicBezTo>
                  <a:pt x="2547" y="21908"/>
                  <a:pt x="566" y="19220"/>
                  <a:pt x="189" y="16720"/>
                </a:cubicBezTo>
                <a:cubicBezTo>
                  <a:pt x="-188" y="14220"/>
                  <a:pt x="189" y="10212"/>
                  <a:pt x="755" y="7948"/>
                </a:cubicBezTo>
                <a:cubicBezTo>
                  <a:pt x="1321" y="5684"/>
                  <a:pt x="2029" y="4411"/>
                  <a:pt x="3585" y="3137"/>
                </a:cubicBezTo>
                <a:cubicBezTo>
                  <a:pt x="5142" y="1864"/>
                  <a:pt x="7547" y="684"/>
                  <a:pt x="10094" y="307"/>
                </a:cubicBezTo>
                <a:cubicBezTo>
                  <a:pt x="12641" y="-70"/>
                  <a:pt x="16367" y="-165"/>
                  <a:pt x="18867" y="873"/>
                </a:cubicBezTo>
                <a:cubicBezTo>
                  <a:pt x="21367" y="1911"/>
                  <a:pt x="23820" y="4033"/>
                  <a:pt x="25093" y="6533"/>
                </a:cubicBezTo>
                <a:cubicBezTo>
                  <a:pt x="26367" y="9033"/>
                  <a:pt x="26602" y="13560"/>
                  <a:pt x="26508" y="15871"/>
                </a:cubicBezTo>
                <a:cubicBezTo>
                  <a:pt x="26414" y="18182"/>
                  <a:pt x="26319" y="18843"/>
                  <a:pt x="24527" y="20399"/>
                </a:cubicBezTo>
                <a:cubicBezTo>
                  <a:pt x="22735" y="21956"/>
                  <a:pt x="17216" y="24408"/>
                  <a:pt x="15754" y="25210"/>
                </a:cubicBezTo>
              </a:path>
            </a:pathLst>
          </a:custGeom>
          <a:noFill/>
          <a:ln cap="flat" cmpd="sng" w="28575">
            <a:solidFill>
              <a:schemeClr val="dk2"/>
            </a:solidFill>
            <a:prstDash val="solid"/>
            <a:round/>
            <a:headEnd len="med" w="med" type="none"/>
            <a:tailEnd len="med" w="med" type="stealth"/>
          </a:ln>
        </p:spPr>
      </p:sp>
      <p:sp>
        <p:nvSpPr>
          <p:cNvPr id="911" name="Google Shape;911;p52"/>
          <p:cNvSpPr txBox="1"/>
          <p:nvPr/>
        </p:nvSpPr>
        <p:spPr>
          <a:xfrm>
            <a:off x="207975" y="1180388"/>
            <a:ext cx="2264100" cy="80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000">
                <a:latin typeface="Calibri"/>
                <a:ea typeface="Calibri"/>
                <a:cs typeface="Calibri"/>
                <a:sym typeface="Calibri"/>
              </a:rPr>
              <a:t>Background westerly shear</a:t>
            </a:r>
            <a:endParaRPr b="1" sz="2000">
              <a:latin typeface="Calibri"/>
              <a:ea typeface="Calibri"/>
              <a:cs typeface="Calibri"/>
              <a:sym typeface="Calibri"/>
            </a:endParaRPr>
          </a:p>
        </p:txBody>
      </p:sp>
      <p:cxnSp>
        <p:nvCxnSpPr>
          <p:cNvPr id="912" name="Google Shape;912;p52"/>
          <p:cNvCxnSpPr/>
          <p:nvPr/>
        </p:nvCxnSpPr>
        <p:spPr>
          <a:xfrm flipH="1" rot="10800000">
            <a:off x="207964" y="3311049"/>
            <a:ext cx="1971000" cy="9000"/>
          </a:xfrm>
          <a:prstGeom prst="straightConnector1">
            <a:avLst/>
          </a:prstGeom>
          <a:noFill/>
          <a:ln cap="flat" cmpd="sng" w="76200">
            <a:solidFill>
              <a:srgbClr val="0000FF"/>
            </a:solidFill>
            <a:prstDash val="solid"/>
            <a:round/>
            <a:headEnd len="med" w="med" type="none"/>
            <a:tailEnd len="med" w="med" type="stealth"/>
          </a:ln>
        </p:spPr>
      </p:cxnSp>
      <p:sp>
        <p:nvSpPr>
          <p:cNvPr id="913" name="Google Shape;913;p52"/>
          <p:cNvSpPr txBox="1"/>
          <p:nvPr/>
        </p:nvSpPr>
        <p:spPr>
          <a:xfrm>
            <a:off x="253475" y="3458400"/>
            <a:ext cx="1707300" cy="477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900">
                <a:solidFill>
                  <a:srgbClr val="0000FF"/>
                </a:solidFill>
                <a:latin typeface="Calibri"/>
                <a:ea typeface="Calibri"/>
                <a:cs typeface="Calibri"/>
                <a:sym typeface="Calibri"/>
              </a:rPr>
              <a:t>Shear Vector</a:t>
            </a:r>
            <a:endParaRPr b="1" sz="1900">
              <a:solidFill>
                <a:srgbClr val="0000FF"/>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 name="Shape 99"/>
        <p:cNvGrpSpPr/>
        <p:nvPr/>
      </p:nvGrpSpPr>
      <p:grpSpPr>
        <a:xfrm>
          <a:off x="0" y="0"/>
          <a:ext cx="0" cy="0"/>
          <a:chOff x="0" y="0"/>
          <a:chExt cx="0" cy="0"/>
        </a:xfrm>
      </p:grpSpPr>
      <p:cxnSp>
        <p:nvCxnSpPr>
          <p:cNvPr id="100" name="Google Shape;100;p17"/>
          <p:cNvCxnSpPr/>
          <p:nvPr/>
        </p:nvCxnSpPr>
        <p:spPr>
          <a:xfrm>
            <a:off x="3448765" y="2475546"/>
            <a:ext cx="0" cy="1786200"/>
          </a:xfrm>
          <a:prstGeom prst="straightConnector1">
            <a:avLst/>
          </a:prstGeom>
          <a:noFill/>
          <a:ln cap="flat" cmpd="sng" w="9525">
            <a:solidFill>
              <a:schemeClr val="dk2"/>
            </a:solidFill>
            <a:prstDash val="solid"/>
            <a:round/>
            <a:headEnd len="med" w="med" type="none"/>
            <a:tailEnd len="med" w="med" type="none"/>
          </a:ln>
        </p:spPr>
      </p:cxnSp>
      <p:cxnSp>
        <p:nvCxnSpPr>
          <p:cNvPr id="101" name="Google Shape;101;p17"/>
          <p:cNvCxnSpPr/>
          <p:nvPr/>
        </p:nvCxnSpPr>
        <p:spPr>
          <a:xfrm>
            <a:off x="2960769" y="4111849"/>
            <a:ext cx="2703900" cy="0"/>
          </a:xfrm>
          <a:prstGeom prst="straightConnector1">
            <a:avLst/>
          </a:prstGeom>
          <a:noFill/>
          <a:ln cap="flat" cmpd="sng" w="9525">
            <a:solidFill>
              <a:schemeClr val="dk2"/>
            </a:solidFill>
            <a:prstDash val="solid"/>
            <a:round/>
            <a:headEnd len="med" w="med" type="none"/>
            <a:tailEnd len="med" w="med" type="none"/>
          </a:ln>
        </p:spPr>
      </p:cxnSp>
      <p:cxnSp>
        <p:nvCxnSpPr>
          <p:cNvPr id="102" name="Google Shape;102;p17"/>
          <p:cNvCxnSpPr/>
          <p:nvPr/>
        </p:nvCxnSpPr>
        <p:spPr>
          <a:xfrm flipH="1" rot="10800000">
            <a:off x="3583008" y="2657673"/>
            <a:ext cx="1968000" cy="827700"/>
          </a:xfrm>
          <a:prstGeom prst="straightConnector1">
            <a:avLst/>
          </a:prstGeom>
          <a:noFill/>
          <a:ln cap="flat" cmpd="sng" w="9525">
            <a:solidFill>
              <a:schemeClr val="dk1"/>
            </a:solidFill>
            <a:prstDash val="solid"/>
            <a:round/>
            <a:headEnd len="med" w="med" type="none"/>
            <a:tailEnd len="med" w="med" type="none"/>
          </a:ln>
        </p:spPr>
      </p:cxnSp>
      <p:cxnSp>
        <p:nvCxnSpPr>
          <p:cNvPr id="103" name="Google Shape;103;p17"/>
          <p:cNvCxnSpPr/>
          <p:nvPr/>
        </p:nvCxnSpPr>
        <p:spPr>
          <a:xfrm flipH="1">
            <a:off x="4033683" y="3010073"/>
            <a:ext cx="684600" cy="283500"/>
          </a:xfrm>
          <a:prstGeom prst="straightConnector1">
            <a:avLst/>
          </a:prstGeom>
          <a:noFill/>
          <a:ln cap="flat" cmpd="sng" w="19050">
            <a:solidFill>
              <a:srgbClr val="9900FF"/>
            </a:solidFill>
            <a:prstDash val="solid"/>
            <a:round/>
            <a:headEnd len="med" w="med" type="none"/>
            <a:tailEnd len="med" w="med" type="triangle"/>
          </a:ln>
        </p:spPr>
      </p:cxnSp>
      <p:cxnSp>
        <p:nvCxnSpPr>
          <p:cNvPr id="104" name="Google Shape;104;p17"/>
          <p:cNvCxnSpPr/>
          <p:nvPr/>
        </p:nvCxnSpPr>
        <p:spPr>
          <a:xfrm flipH="1">
            <a:off x="4410733" y="2967773"/>
            <a:ext cx="414600" cy="177600"/>
          </a:xfrm>
          <a:prstGeom prst="straightConnector1">
            <a:avLst/>
          </a:prstGeom>
          <a:noFill/>
          <a:ln cap="flat" cmpd="sng" w="9525">
            <a:solidFill>
              <a:srgbClr val="9900FF"/>
            </a:solidFill>
            <a:prstDash val="solid"/>
            <a:round/>
            <a:headEnd len="med" w="med" type="none"/>
            <a:tailEnd len="med" w="med" type="triangle"/>
          </a:ln>
        </p:spPr>
      </p:cxnSp>
      <p:sp>
        <p:nvSpPr>
          <p:cNvPr id="105" name="Google Shape;105;p17"/>
          <p:cNvSpPr/>
          <p:nvPr/>
        </p:nvSpPr>
        <p:spPr>
          <a:xfrm>
            <a:off x="4725192" y="2893916"/>
            <a:ext cx="165000" cy="183900"/>
          </a:xfrm>
          <a:prstGeom prst="flowChartSummingJunction">
            <a:avLst/>
          </a:prstGeom>
          <a:solidFill>
            <a:schemeClr val="l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06" name="Google Shape;106;p17"/>
          <p:cNvCxnSpPr/>
          <p:nvPr/>
        </p:nvCxnSpPr>
        <p:spPr>
          <a:xfrm flipH="1" rot="8755593">
            <a:off x="4320028" y="2419933"/>
            <a:ext cx="111913" cy="683539"/>
          </a:xfrm>
          <a:prstGeom prst="straightConnector1">
            <a:avLst/>
          </a:prstGeom>
          <a:noFill/>
          <a:ln cap="flat" cmpd="sng" w="38100">
            <a:solidFill>
              <a:srgbClr val="FF9900"/>
            </a:solidFill>
            <a:prstDash val="solid"/>
            <a:round/>
            <a:headEnd len="med" w="med" type="none"/>
            <a:tailEnd len="med" w="med" type="triangle"/>
          </a:ln>
        </p:spPr>
      </p:cxnSp>
      <p:cxnSp>
        <p:nvCxnSpPr>
          <p:cNvPr id="107" name="Google Shape;107;p17"/>
          <p:cNvCxnSpPr/>
          <p:nvPr/>
        </p:nvCxnSpPr>
        <p:spPr>
          <a:xfrm rot="10800000">
            <a:off x="3727319" y="2675161"/>
            <a:ext cx="288300" cy="592200"/>
          </a:xfrm>
          <a:prstGeom prst="straightConnector1">
            <a:avLst/>
          </a:prstGeom>
          <a:noFill/>
          <a:ln cap="flat" cmpd="sng" w="38100">
            <a:solidFill>
              <a:srgbClr val="FF9900"/>
            </a:solidFill>
            <a:prstDash val="solid"/>
            <a:round/>
            <a:headEnd len="med" w="med" type="none"/>
            <a:tailEnd len="med" w="med" type="triangle"/>
          </a:ln>
        </p:spPr>
      </p:cxnSp>
      <p:sp>
        <p:nvSpPr>
          <p:cNvPr id="108" name="Google Shape;108;p17"/>
          <p:cNvSpPr/>
          <p:nvPr/>
        </p:nvSpPr>
        <p:spPr>
          <a:xfrm rot="1389297">
            <a:off x="3658152" y="2905456"/>
            <a:ext cx="509375" cy="390431"/>
          </a:xfrm>
          <a:custGeom>
            <a:rect b="b" l="l" r="r" t="t"/>
            <a:pathLst>
              <a:path extrusionOk="0" h="15618" w="20376">
                <a:moveTo>
                  <a:pt x="0" y="8842"/>
                </a:moveTo>
                <a:cubicBezTo>
                  <a:pt x="0" y="5460"/>
                  <a:pt x="1758" y="-487"/>
                  <a:pt x="5094" y="69"/>
                </a:cubicBezTo>
                <a:cubicBezTo>
                  <a:pt x="7331" y="442"/>
                  <a:pt x="9355" y="2680"/>
                  <a:pt x="9905" y="4880"/>
                </a:cubicBezTo>
                <a:cubicBezTo>
                  <a:pt x="10409" y="6895"/>
                  <a:pt x="8020" y="9691"/>
                  <a:pt x="5943" y="9691"/>
                </a:cubicBezTo>
                <a:cubicBezTo>
                  <a:pt x="4056" y="9691"/>
                  <a:pt x="4470" y="5210"/>
                  <a:pt x="5943" y="4031"/>
                </a:cubicBezTo>
                <a:cubicBezTo>
                  <a:pt x="7663" y="2655"/>
                  <a:pt x="10564" y="1766"/>
                  <a:pt x="12452" y="2899"/>
                </a:cubicBezTo>
                <a:cubicBezTo>
                  <a:pt x="15277" y="4594"/>
                  <a:pt x="16411" y="9696"/>
                  <a:pt x="14716" y="12521"/>
                </a:cubicBezTo>
                <a:cubicBezTo>
                  <a:pt x="13745" y="14139"/>
                  <a:pt x="10103" y="14091"/>
                  <a:pt x="9056" y="12521"/>
                </a:cubicBezTo>
                <a:cubicBezTo>
                  <a:pt x="8344" y="11453"/>
                  <a:pt x="9442" y="9886"/>
                  <a:pt x="10188" y="8842"/>
                </a:cubicBezTo>
                <a:cubicBezTo>
                  <a:pt x="11630" y="6823"/>
                  <a:pt x="16436" y="5490"/>
                  <a:pt x="17546" y="7710"/>
                </a:cubicBezTo>
                <a:cubicBezTo>
                  <a:pt x="18734" y="10086"/>
                  <a:pt x="17407" y="16945"/>
                  <a:pt x="15282" y="15351"/>
                </a:cubicBezTo>
                <a:cubicBezTo>
                  <a:pt x="13018" y="13653"/>
                  <a:pt x="17691" y="9454"/>
                  <a:pt x="20376" y="8559"/>
                </a:cubicBezTo>
              </a:path>
            </a:pathLst>
          </a:custGeom>
          <a:noFill/>
          <a:ln cap="flat" cmpd="sng" w="9525">
            <a:solidFill>
              <a:srgbClr val="FF0000"/>
            </a:solidFill>
            <a:prstDash val="solid"/>
            <a:round/>
            <a:headEnd len="med" w="med" type="none"/>
            <a:tailEnd len="med" w="med" type="none"/>
          </a:ln>
        </p:spPr>
      </p:sp>
      <p:sp>
        <p:nvSpPr>
          <p:cNvPr id="109" name="Google Shape;109;p17"/>
          <p:cNvSpPr/>
          <p:nvPr/>
        </p:nvSpPr>
        <p:spPr>
          <a:xfrm rot="2374248">
            <a:off x="4121287" y="2656169"/>
            <a:ext cx="509375" cy="390431"/>
          </a:xfrm>
          <a:custGeom>
            <a:rect b="b" l="l" r="r" t="t"/>
            <a:pathLst>
              <a:path extrusionOk="0" h="15618" w="20376">
                <a:moveTo>
                  <a:pt x="0" y="8842"/>
                </a:moveTo>
                <a:cubicBezTo>
                  <a:pt x="0" y="5460"/>
                  <a:pt x="1758" y="-487"/>
                  <a:pt x="5094" y="69"/>
                </a:cubicBezTo>
                <a:cubicBezTo>
                  <a:pt x="7331" y="442"/>
                  <a:pt x="9355" y="2680"/>
                  <a:pt x="9905" y="4880"/>
                </a:cubicBezTo>
                <a:cubicBezTo>
                  <a:pt x="10409" y="6895"/>
                  <a:pt x="8020" y="9691"/>
                  <a:pt x="5943" y="9691"/>
                </a:cubicBezTo>
                <a:cubicBezTo>
                  <a:pt x="4056" y="9691"/>
                  <a:pt x="4470" y="5210"/>
                  <a:pt x="5943" y="4031"/>
                </a:cubicBezTo>
                <a:cubicBezTo>
                  <a:pt x="7663" y="2655"/>
                  <a:pt x="10564" y="1766"/>
                  <a:pt x="12452" y="2899"/>
                </a:cubicBezTo>
                <a:cubicBezTo>
                  <a:pt x="15277" y="4594"/>
                  <a:pt x="16411" y="9696"/>
                  <a:pt x="14716" y="12521"/>
                </a:cubicBezTo>
                <a:cubicBezTo>
                  <a:pt x="13745" y="14139"/>
                  <a:pt x="10103" y="14091"/>
                  <a:pt x="9056" y="12521"/>
                </a:cubicBezTo>
                <a:cubicBezTo>
                  <a:pt x="8344" y="11453"/>
                  <a:pt x="9442" y="9886"/>
                  <a:pt x="10188" y="8842"/>
                </a:cubicBezTo>
                <a:cubicBezTo>
                  <a:pt x="11630" y="6823"/>
                  <a:pt x="16436" y="5490"/>
                  <a:pt x="17546" y="7710"/>
                </a:cubicBezTo>
                <a:cubicBezTo>
                  <a:pt x="18734" y="10086"/>
                  <a:pt x="17407" y="16945"/>
                  <a:pt x="15282" y="15351"/>
                </a:cubicBezTo>
                <a:cubicBezTo>
                  <a:pt x="13018" y="13653"/>
                  <a:pt x="17691" y="9454"/>
                  <a:pt x="20376" y="8559"/>
                </a:cubicBezTo>
              </a:path>
            </a:pathLst>
          </a:custGeom>
          <a:noFill/>
          <a:ln cap="flat" cmpd="sng" w="9525">
            <a:solidFill>
              <a:srgbClr val="FF0000"/>
            </a:solidFill>
            <a:prstDash val="solid"/>
            <a:round/>
            <a:headEnd len="med" w="med" type="none"/>
            <a:tailEnd len="med" w="med" type="none"/>
          </a:ln>
        </p:spPr>
      </p:sp>
      <p:sp>
        <p:nvSpPr>
          <p:cNvPr id="110" name="Google Shape;110;p17"/>
          <p:cNvSpPr txBox="1"/>
          <p:nvPr/>
        </p:nvSpPr>
        <p:spPr>
          <a:xfrm>
            <a:off x="1956250" y="522350"/>
            <a:ext cx="5221500" cy="1308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3400">
                <a:latin typeface="Calibri"/>
                <a:ea typeface="Calibri"/>
                <a:cs typeface="Calibri"/>
                <a:sym typeface="Calibri"/>
              </a:rPr>
              <a:t>Start with </a:t>
            </a:r>
            <a:endParaRPr sz="3400">
              <a:latin typeface="Calibri"/>
              <a:ea typeface="Calibri"/>
              <a:cs typeface="Calibri"/>
              <a:sym typeface="Calibri"/>
            </a:endParaRPr>
          </a:p>
          <a:p>
            <a:pPr indent="0" lvl="0" marL="0" rtl="0" algn="ctr">
              <a:spcBef>
                <a:spcPts val="0"/>
              </a:spcBef>
              <a:spcAft>
                <a:spcPts val="0"/>
              </a:spcAft>
              <a:buNone/>
            </a:pPr>
            <a:r>
              <a:rPr b="1" lang="en" sz="3900" u="sng">
                <a:latin typeface="Calibri"/>
                <a:ea typeface="Calibri"/>
                <a:cs typeface="Calibri"/>
                <a:sym typeface="Calibri"/>
              </a:rPr>
              <a:t>Crosswise</a:t>
            </a:r>
            <a:r>
              <a:rPr b="1" lang="en" sz="3900" u="sng">
                <a:latin typeface="Calibri"/>
                <a:ea typeface="Calibri"/>
                <a:cs typeface="Calibri"/>
                <a:sym typeface="Calibri"/>
              </a:rPr>
              <a:t> Vorticity </a:t>
            </a:r>
            <a:endParaRPr sz="3500"/>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8" name="Shape 918"/>
        <p:cNvGrpSpPr/>
        <p:nvPr/>
      </p:nvGrpSpPr>
      <p:grpSpPr>
        <a:xfrm>
          <a:off x="0" y="0"/>
          <a:ext cx="0" cy="0"/>
          <a:chOff x="0" y="0"/>
          <a:chExt cx="0" cy="0"/>
        </a:xfrm>
      </p:grpSpPr>
      <p:sp>
        <p:nvSpPr>
          <p:cNvPr id="919" name="Google Shape;919;p53"/>
          <p:cNvSpPr txBox="1"/>
          <p:nvPr>
            <p:ph type="title"/>
          </p:nvPr>
        </p:nvSpPr>
        <p:spPr>
          <a:xfrm>
            <a:off x="311700" y="148025"/>
            <a:ext cx="8520600" cy="588900"/>
          </a:xfrm>
          <a:prstGeom prst="rect">
            <a:avLst/>
          </a:prstGeom>
        </p:spPr>
        <p:txBody>
          <a:bodyPr anchorCtr="0" anchor="ctr" bIns="91425" lIns="91425" spcFirstLastPara="1" rIns="91425" wrap="square" tIns="91425">
            <a:normAutofit fontScale="90000"/>
          </a:bodyPr>
          <a:lstStyle/>
          <a:p>
            <a:pPr indent="0" lvl="0" marL="0" rtl="0" algn="ctr">
              <a:spcBef>
                <a:spcPts val="0"/>
              </a:spcBef>
              <a:spcAft>
                <a:spcPts val="0"/>
              </a:spcAft>
              <a:buSzPct val="38823"/>
              <a:buNone/>
            </a:pPr>
            <a:r>
              <a:rPr b="1" lang="en" sz="2550" u="sng"/>
              <a:t>Dynamic Lifting and Suppression</a:t>
            </a:r>
            <a:r>
              <a:rPr b="1" lang="en" sz="2300" u="sng"/>
              <a:t> </a:t>
            </a:r>
            <a:endParaRPr b="1" sz="2300" u="sng"/>
          </a:p>
          <a:p>
            <a:pPr indent="0" lvl="0" marL="0" rtl="0" algn="ctr">
              <a:spcBef>
                <a:spcPts val="0"/>
              </a:spcBef>
              <a:spcAft>
                <a:spcPts val="0"/>
              </a:spcAft>
              <a:buClr>
                <a:schemeClr val="dk1"/>
              </a:buClr>
              <a:buSzPct val="53353"/>
              <a:buFont typeface="Arial"/>
              <a:buNone/>
            </a:pPr>
            <a:r>
              <a:rPr b="1" lang="en" sz="1855"/>
              <a:t>(</a:t>
            </a:r>
            <a:r>
              <a:rPr lang="en" sz="1855"/>
              <a:t>an additional contribution to vertical motion</a:t>
            </a:r>
            <a:r>
              <a:rPr b="1" lang="en" sz="1855"/>
              <a:t>)</a:t>
            </a:r>
            <a:r>
              <a:rPr b="1" lang="en" sz="1855" u="sng"/>
              <a:t> </a:t>
            </a:r>
            <a:endParaRPr sz="1855"/>
          </a:p>
        </p:txBody>
      </p:sp>
      <p:sp>
        <p:nvSpPr>
          <p:cNvPr id="920" name="Google Shape;920;p53"/>
          <p:cNvSpPr/>
          <p:nvPr/>
        </p:nvSpPr>
        <p:spPr>
          <a:xfrm>
            <a:off x="3160550" y="1582640"/>
            <a:ext cx="2822900" cy="2549125"/>
          </a:xfrm>
          <a:custGeom>
            <a:rect b="b" l="l" r="r" t="t"/>
            <a:pathLst>
              <a:path extrusionOk="0" h="101965" w="112916">
                <a:moveTo>
                  <a:pt x="0" y="101965"/>
                </a:moveTo>
                <a:cubicBezTo>
                  <a:pt x="1651" y="101163"/>
                  <a:pt x="6555" y="100220"/>
                  <a:pt x="9904" y="97154"/>
                </a:cubicBezTo>
                <a:cubicBezTo>
                  <a:pt x="13253" y="94088"/>
                  <a:pt x="17922" y="88051"/>
                  <a:pt x="20092" y="83570"/>
                </a:cubicBezTo>
                <a:cubicBezTo>
                  <a:pt x="22262" y="79089"/>
                  <a:pt x="22215" y="74939"/>
                  <a:pt x="22922" y="70269"/>
                </a:cubicBezTo>
                <a:cubicBezTo>
                  <a:pt x="23630" y="65600"/>
                  <a:pt x="23535" y="62203"/>
                  <a:pt x="24337" y="55553"/>
                </a:cubicBezTo>
                <a:cubicBezTo>
                  <a:pt x="25139" y="48903"/>
                  <a:pt x="25988" y="37536"/>
                  <a:pt x="27733" y="30367"/>
                </a:cubicBezTo>
                <a:cubicBezTo>
                  <a:pt x="29478" y="23198"/>
                  <a:pt x="32025" y="17160"/>
                  <a:pt x="34808" y="12538"/>
                </a:cubicBezTo>
                <a:cubicBezTo>
                  <a:pt x="37591" y="7916"/>
                  <a:pt x="40185" y="4661"/>
                  <a:pt x="44430" y="2633"/>
                </a:cubicBezTo>
                <a:cubicBezTo>
                  <a:pt x="48675" y="605"/>
                  <a:pt x="55090" y="-669"/>
                  <a:pt x="60278" y="369"/>
                </a:cubicBezTo>
                <a:cubicBezTo>
                  <a:pt x="65466" y="1407"/>
                  <a:pt x="71881" y="3907"/>
                  <a:pt x="75560" y="8859"/>
                </a:cubicBezTo>
                <a:cubicBezTo>
                  <a:pt x="79239" y="13812"/>
                  <a:pt x="80513" y="22349"/>
                  <a:pt x="82352" y="30084"/>
                </a:cubicBezTo>
                <a:cubicBezTo>
                  <a:pt x="84192" y="37819"/>
                  <a:pt x="84993" y="48007"/>
                  <a:pt x="86597" y="55270"/>
                </a:cubicBezTo>
                <a:cubicBezTo>
                  <a:pt x="88201" y="62534"/>
                  <a:pt x="89521" y="68382"/>
                  <a:pt x="91974" y="73665"/>
                </a:cubicBezTo>
                <a:cubicBezTo>
                  <a:pt x="94427" y="78948"/>
                  <a:pt x="97823" y="83004"/>
                  <a:pt x="101313" y="86966"/>
                </a:cubicBezTo>
                <a:cubicBezTo>
                  <a:pt x="104803" y="90928"/>
                  <a:pt x="110982" y="95692"/>
                  <a:pt x="112916" y="97437"/>
                </a:cubicBezTo>
              </a:path>
            </a:pathLst>
          </a:custGeom>
          <a:noFill/>
          <a:ln cap="flat" cmpd="sng" w="19050">
            <a:solidFill>
              <a:schemeClr val="dk1"/>
            </a:solidFill>
            <a:prstDash val="dot"/>
            <a:round/>
            <a:headEnd len="med" w="med" type="none"/>
            <a:tailEnd len="med" w="med" type="none"/>
          </a:ln>
        </p:spPr>
      </p:sp>
      <p:sp>
        <p:nvSpPr>
          <p:cNvPr id="921" name="Google Shape;921;p53"/>
          <p:cNvSpPr txBox="1"/>
          <p:nvPr/>
        </p:nvSpPr>
        <p:spPr>
          <a:xfrm>
            <a:off x="4060950" y="1054175"/>
            <a:ext cx="1174500" cy="477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900">
                <a:latin typeface="Calibri"/>
                <a:ea typeface="Calibri"/>
                <a:cs typeface="Calibri"/>
                <a:sym typeface="Calibri"/>
              </a:rPr>
              <a:t>Updraft</a:t>
            </a:r>
            <a:endParaRPr b="1" sz="1900">
              <a:latin typeface="Calibri"/>
              <a:ea typeface="Calibri"/>
              <a:cs typeface="Calibri"/>
              <a:sym typeface="Calibri"/>
            </a:endParaRPr>
          </a:p>
        </p:txBody>
      </p:sp>
      <p:cxnSp>
        <p:nvCxnSpPr>
          <p:cNvPr id="922" name="Google Shape;922;p53"/>
          <p:cNvCxnSpPr/>
          <p:nvPr/>
        </p:nvCxnSpPr>
        <p:spPr>
          <a:xfrm rot="10800000">
            <a:off x="4572000" y="1848425"/>
            <a:ext cx="0" cy="2157900"/>
          </a:xfrm>
          <a:prstGeom prst="straightConnector1">
            <a:avLst/>
          </a:prstGeom>
          <a:noFill/>
          <a:ln cap="flat" cmpd="sng" w="9525">
            <a:solidFill>
              <a:schemeClr val="dk2"/>
            </a:solidFill>
            <a:prstDash val="solid"/>
            <a:round/>
            <a:headEnd len="med" w="med" type="none"/>
            <a:tailEnd len="med" w="med" type="triangle"/>
          </a:ln>
        </p:spPr>
      </p:cxnSp>
      <p:cxnSp>
        <p:nvCxnSpPr>
          <p:cNvPr id="923" name="Google Shape;923;p53"/>
          <p:cNvCxnSpPr/>
          <p:nvPr/>
        </p:nvCxnSpPr>
        <p:spPr>
          <a:xfrm rot="10800000">
            <a:off x="4770150" y="2525825"/>
            <a:ext cx="0" cy="1480500"/>
          </a:xfrm>
          <a:prstGeom prst="straightConnector1">
            <a:avLst/>
          </a:prstGeom>
          <a:noFill/>
          <a:ln cap="flat" cmpd="sng" w="9525">
            <a:solidFill>
              <a:schemeClr val="dk2"/>
            </a:solidFill>
            <a:prstDash val="solid"/>
            <a:round/>
            <a:headEnd len="med" w="med" type="none"/>
            <a:tailEnd len="med" w="med" type="triangle"/>
          </a:ln>
        </p:spPr>
      </p:cxnSp>
      <p:cxnSp>
        <p:nvCxnSpPr>
          <p:cNvPr id="924" name="Google Shape;924;p53"/>
          <p:cNvCxnSpPr/>
          <p:nvPr/>
        </p:nvCxnSpPr>
        <p:spPr>
          <a:xfrm rot="10800000">
            <a:off x="4973700" y="3063425"/>
            <a:ext cx="0" cy="942900"/>
          </a:xfrm>
          <a:prstGeom prst="straightConnector1">
            <a:avLst/>
          </a:prstGeom>
          <a:noFill/>
          <a:ln cap="flat" cmpd="sng" w="9525">
            <a:solidFill>
              <a:schemeClr val="dk2"/>
            </a:solidFill>
            <a:prstDash val="solid"/>
            <a:round/>
            <a:headEnd len="med" w="med" type="none"/>
            <a:tailEnd len="med" w="med" type="triangle"/>
          </a:ln>
        </p:spPr>
      </p:cxnSp>
      <p:cxnSp>
        <p:nvCxnSpPr>
          <p:cNvPr id="925" name="Google Shape;925;p53"/>
          <p:cNvCxnSpPr/>
          <p:nvPr/>
        </p:nvCxnSpPr>
        <p:spPr>
          <a:xfrm rot="10800000">
            <a:off x="4416975" y="2525825"/>
            <a:ext cx="0" cy="1480500"/>
          </a:xfrm>
          <a:prstGeom prst="straightConnector1">
            <a:avLst/>
          </a:prstGeom>
          <a:noFill/>
          <a:ln cap="flat" cmpd="sng" w="9525">
            <a:solidFill>
              <a:schemeClr val="dk2"/>
            </a:solidFill>
            <a:prstDash val="solid"/>
            <a:round/>
            <a:headEnd len="med" w="med" type="none"/>
            <a:tailEnd len="med" w="med" type="triangle"/>
          </a:ln>
        </p:spPr>
      </p:cxnSp>
      <p:cxnSp>
        <p:nvCxnSpPr>
          <p:cNvPr id="926" name="Google Shape;926;p53"/>
          <p:cNvCxnSpPr/>
          <p:nvPr/>
        </p:nvCxnSpPr>
        <p:spPr>
          <a:xfrm rot="10800000">
            <a:off x="4185750" y="3063425"/>
            <a:ext cx="0" cy="942900"/>
          </a:xfrm>
          <a:prstGeom prst="straightConnector1">
            <a:avLst/>
          </a:prstGeom>
          <a:noFill/>
          <a:ln cap="flat" cmpd="sng" w="9525">
            <a:solidFill>
              <a:schemeClr val="dk2"/>
            </a:solidFill>
            <a:prstDash val="solid"/>
            <a:round/>
            <a:headEnd len="med" w="med" type="none"/>
            <a:tailEnd len="med" w="med" type="triangle"/>
          </a:ln>
        </p:spPr>
      </p:cxnSp>
      <p:cxnSp>
        <p:nvCxnSpPr>
          <p:cNvPr id="927" name="Google Shape;927;p53"/>
          <p:cNvCxnSpPr/>
          <p:nvPr/>
        </p:nvCxnSpPr>
        <p:spPr>
          <a:xfrm>
            <a:off x="207975" y="2704150"/>
            <a:ext cx="836400" cy="0"/>
          </a:xfrm>
          <a:prstGeom prst="straightConnector1">
            <a:avLst/>
          </a:prstGeom>
          <a:noFill/>
          <a:ln cap="flat" cmpd="sng" w="9525">
            <a:solidFill>
              <a:schemeClr val="dk2"/>
            </a:solidFill>
            <a:prstDash val="solid"/>
            <a:round/>
            <a:headEnd len="med" w="med" type="none"/>
            <a:tailEnd len="med" w="med" type="triangle"/>
          </a:ln>
        </p:spPr>
      </p:cxnSp>
      <p:cxnSp>
        <p:nvCxnSpPr>
          <p:cNvPr id="928" name="Google Shape;928;p53"/>
          <p:cNvCxnSpPr/>
          <p:nvPr/>
        </p:nvCxnSpPr>
        <p:spPr>
          <a:xfrm>
            <a:off x="207975" y="2495550"/>
            <a:ext cx="1267800" cy="0"/>
          </a:xfrm>
          <a:prstGeom prst="straightConnector1">
            <a:avLst/>
          </a:prstGeom>
          <a:noFill/>
          <a:ln cap="flat" cmpd="sng" w="9525">
            <a:solidFill>
              <a:schemeClr val="dk2"/>
            </a:solidFill>
            <a:prstDash val="solid"/>
            <a:round/>
            <a:headEnd len="med" w="med" type="none"/>
            <a:tailEnd len="med" w="med" type="triangle"/>
          </a:ln>
        </p:spPr>
      </p:cxnSp>
      <p:cxnSp>
        <p:nvCxnSpPr>
          <p:cNvPr id="929" name="Google Shape;929;p53"/>
          <p:cNvCxnSpPr/>
          <p:nvPr/>
        </p:nvCxnSpPr>
        <p:spPr>
          <a:xfrm>
            <a:off x="207975" y="2286950"/>
            <a:ext cx="1565100" cy="0"/>
          </a:xfrm>
          <a:prstGeom prst="straightConnector1">
            <a:avLst/>
          </a:prstGeom>
          <a:noFill/>
          <a:ln cap="flat" cmpd="sng" w="9525">
            <a:solidFill>
              <a:schemeClr val="dk2"/>
            </a:solidFill>
            <a:prstDash val="solid"/>
            <a:round/>
            <a:headEnd len="med" w="med" type="none"/>
            <a:tailEnd len="med" w="med" type="triangle"/>
          </a:ln>
        </p:spPr>
      </p:cxnSp>
      <p:cxnSp>
        <p:nvCxnSpPr>
          <p:cNvPr id="930" name="Google Shape;930;p53"/>
          <p:cNvCxnSpPr/>
          <p:nvPr/>
        </p:nvCxnSpPr>
        <p:spPr>
          <a:xfrm>
            <a:off x="207975" y="2078350"/>
            <a:ext cx="1968300" cy="0"/>
          </a:xfrm>
          <a:prstGeom prst="straightConnector1">
            <a:avLst/>
          </a:prstGeom>
          <a:noFill/>
          <a:ln cap="flat" cmpd="sng" w="9525">
            <a:solidFill>
              <a:schemeClr val="dk2"/>
            </a:solidFill>
            <a:prstDash val="solid"/>
            <a:round/>
            <a:headEnd len="med" w="med" type="none"/>
            <a:tailEnd len="med" w="med" type="triangle"/>
          </a:ln>
        </p:spPr>
      </p:cxnSp>
      <p:sp>
        <p:nvSpPr>
          <p:cNvPr id="931" name="Google Shape;931;p53"/>
          <p:cNvSpPr/>
          <p:nvPr/>
        </p:nvSpPr>
        <p:spPr>
          <a:xfrm>
            <a:off x="1736651" y="2302639"/>
            <a:ext cx="562900" cy="534389"/>
          </a:xfrm>
          <a:custGeom>
            <a:rect b="b" l="l" r="r" t="t"/>
            <a:pathLst>
              <a:path extrusionOk="0" h="25210" w="26555">
                <a:moveTo>
                  <a:pt x="3019" y="22946"/>
                </a:moveTo>
                <a:cubicBezTo>
                  <a:pt x="2547" y="21908"/>
                  <a:pt x="566" y="19220"/>
                  <a:pt x="189" y="16720"/>
                </a:cubicBezTo>
                <a:cubicBezTo>
                  <a:pt x="-188" y="14220"/>
                  <a:pt x="189" y="10212"/>
                  <a:pt x="755" y="7948"/>
                </a:cubicBezTo>
                <a:cubicBezTo>
                  <a:pt x="1321" y="5684"/>
                  <a:pt x="2029" y="4411"/>
                  <a:pt x="3585" y="3137"/>
                </a:cubicBezTo>
                <a:cubicBezTo>
                  <a:pt x="5142" y="1864"/>
                  <a:pt x="7547" y="684"/>
                  <a:pt x="10094" y="307"/>
                </a:cubicBezTo>
                <a:cubicBezTo>
                  <a:pt x="12641" y="-70"/>
                  <a:pt x="16367" y="-165"/>
                  <a:pt x="18867" y="873"/>
                </a:cubicBezTo>
                <a:cubicBezTo>
                  <a:pt x="21367" y="1911"/>
                  <a:pt x="23820" y="4033"/>
                  <a:pt x="25093" y="6533"/>
                </a:cubicBezTo>
                <a:cubicBezTo>
                  <a:pt x="26367" y="9033"/>
                  <a:pt x="26602" y="13560"/>
                  <a:pt x="26508" y="15871"/>
                </a:cubicBezTo>
                <a:cubicBezTo>
                  <a:pt x="26414" y="18182"/>
                  <a:pt x="26319" y="18843"/>
                  <a:pt x="24527" y="20399"/>
                </a:cubicBezTo>
                <a:cubicBezTo>
                  <a:pt x="22735" y="21956"/>
                  <a:pt x="17216" y="24408"/>
                  <a:pt x="15754" y="25210"/>
                </a:cubicBezTo>
              </a:path>
            </a:pathLst>
          </a:custGeom>
          <a:noFill/>
          <a:ln cap="flat" cmpd="sng" w="28575">
            <a:solidFill>
              <a:schemeClr val="dk2"/>
            </a:solidFill>
            <a:prstDash val="solid"/>
            <a:round/>
            <a:headEnd len="med" w="med" type="none"/>
            <a:tailEnd len="med" w="med" type="stealth"/>
          </a:ln>
        </p:spPr>
      </p:sp>
      <p:sp>
        <p:nvSpPr>
          <p:cNvPr id="932" name="Google Shape;932;p53"/>
          <p:cNvSpPr/>
          <p:nvPr/>
        </p:nvSpPr>
        <p:spPr>
          <a:xfrm>
            <a:off x="4862883" y="2206810"/>
            <a:ext cx="663875" cy="630250"/>
          </a:xfrm>
          <a:custGeom>
            <a:rect b="b" l="l" r="r" t="t"/>
            <a:pathLst>
              <a:path extrusionOk="0" h="25210" w="26555">
                <a:moveTo>
                  <a:pt x="3019" y="22946"/>
                </a:moveTo>
                <a:cubicBezTo>
                  <a:pt x="2547" y="21908"/>
                  <a:pt x="566" y="19220"/>
                  <a:pt x="189" y="16720"/>
                </a:cubicBezTo>
                <a:cubicBezTo>
                  <a:pt x="-188" y="14220"/>
                  <a:pt x="189" y="10212"/>
                  <a:pt x="755" y="7948"/>
                </a:cubicBezTo>
                <a:cubicBezTo>
                  <a:pt x="1321" y="5684"/>
                  <a:pt x="2029" y="4411"/>
                  <a:pt x="3585" y="3137"/>
                </a:cubicBezTo>
                <a:cubicBezTo>
                  <a:pt x="5142" y="1864"/>
                  <a:pt x="7547" y="684"/>
                  <a:pt x="10094" y="307"/>
                </a:cubicBezTo>
                <a:cubicBezTo>
                  <a:pt x="12641" y="-70"/>
                  <a:pt x="16367" y="-165"/>
                  <a:pt x="18867" y="873"/>
                </a:cubicBezTo>
                <a:cubicBezTo>
                  <a:pt x="21367" y="1911"/>
                  <a:pt x="23820" y="4033"/>
                  <a:pt x="25093" y="6533"/>
                </a:cubicBezTo>
                <a:cubicBezTo>
                  <a:pt x="26367" y="9033"/>
                  <a:pt x="26602" y="13560"/>
                  <a:pt x="26508" y="15871"/>
                </a:cubicBezTo>
                <a:cubicBezTo>
                  <a:pt x="26414" y="18182"/>
                  <a:pt x="26319" y="18843"/>
                  <a:pt x="24527" y="20399"/>
                </a:cubicBezTo>
                <a:cubicBezTo>
                  <a:pt x="22735" y="21956"/>
                  <a:pt x="17216" y="24408"/>
                  <a:pt x="15754" y="25210"/>
                </a:cubicBezTo>
              </a:path>
            </a:pathLst>
          </a:custGeom>
          <a:noFill/>
          <a:ln cap="flat" cmpd="sng" w="28575">
            <a:solidFill>
              <a:schemeClr val="dk2"/>
            </a:solidFill>
            <a:prstDash val="solid"/>
            <a:round/>
            <a:headEnd len="med" w="med" type="none"/>
            <a:tailEnd len="med" w="med" type="stealth"/>
          </a:ln>
        </p:spPr>
      </p:sp>
      <p:sp>
        <p:nvSpPr>
          <p:cNvPr id="933" name="Google Shape;933;p53"/>
          <p:cNvSpPr/>
          <p:nvPr/>
        </p:nvSpPr>
        <p:spPr>
          <a:xfrm flipH="1">
            <a:off x="3712572" y="2206800"/>
            <a:ext cx="625569" cy="630250"/>
          </a:xfrm>
          <a:custGeom>
            <a:rect b="b" l="l" r="r" t="t"/>
            <a:pathLst>
              <a:path extrusionOk="0" h="25210" w="26555">
                <a:moveTo>
                  <a:pt x="3019" y="22946"/>
                </a:moveTo>
                <a:cubicBezTo>
                  <a:pt x="2547" y="21908"/>
                  <a:pt x="566" y="19220"/>
                  <a:pt x="189" y="16720"/>
                </a:cubicBezTo>
                <a:cubicBezTo>
                  <a:pt x="-188" y="14220"/>
                  <a:pt x="189" y="10212"/>
                  <a:pt x="755" y="7948"/>
                </a:cubicBezTo>
                <a:cubicBezTo>
                  <a:pt x="1321" y="5684"/>
                  <a:pt x="2029" y="4411"/>
                  <a:pt x="3585" y="3137"/>
                </a:cubicBezTo>
                <a:cubicBezTo>
                  <a:pt x="5142" y="1864"/>
                  <a:pt x="7547" y="684"/>
                  <a:pt x="10094" y="307"/>
                </a:cubicBezTo>
                <a:cubicBezTo>
                  <a:pt x="12641" y="-70"/>
                  <a:pt x="16367" y="-165"/>
                  <a:pt x="18867" y="873"/>
                </a:cubicBezTo>
                <a:cubicBezTo>
                  <a:pt x="21367" y="1911"/>
                  <a:pt x="23820" y="4033"/>
                  <a:pt x="25093" y="6533"/>
                </a:cubicBezTo>
                <a:cubicBezTo>
                  <a:pt x="26367" y="9033"/>
                  <a:pt x="26602" y="13560"/>
                  <a:pt x="26508" y="15871"/>
                </a:cubicBezTo>
                <a:cubicBezTo>
                  <a:pt x="26414" y="18182"/>
                  <a:pt x="26319" y="18843"/>
                  <a:pt x="24527" y="20399"/>
                </a:cubicBezTo>
                <a:cubicBezTo>
                  <a:pt x="22735" y="21956"/>
                  <a:pt x="17216" y="24408"/>
                  <a:pt x="15754" y="25210"/>
                </a:cubicBezTo>
              </a:path>
            </a:pathLst>
          </a:custGeom>
          <a:noFill/>
          <a:ln cap="flat" cmpd="sng" w="28575">
            <a:solidFill>
              <a:schemeClr val="dk2"/>
            </a:solidFill>
            <a:prstDash val="solid"/>
            <a:round/>
            <a:headEnd len="med" w="med" type="none"/>
            <a:tailEnd len="med" w="med" type="stealth"/>
          </a:ln>
        </p:spPr>
      </p:sp>
      <p:cxnSp>
        <p:nvCxnSpPr>
          <p:cNvPr id="934" name="Google Shape;934;p53"/>
          <p:cNvCxnSpPr/>
          <p:nvPr/>
        </p:nvCxnSpPr>
        <p:spPr>
          <a:xfrm flipH="1" rot="10800000">
            <a:off x="207964" y="3311049"/>
            <a:ext cx="1971000" cy="9000"/>
          </a:xfrm>
          <a:prstGeom prst="straightConnector1">
            <a:avLst/>
          </a:prstGeom>
          <a:noFill/>
          <a:ln cap="flat" cmpd="sng" w="76200">
            <a:solidFill>
              <a:srgbClr val="0000FF"/>
            </a:solidFill>
            <a:prstDash val="solid"/>
            <a:round/>
            <a:headEnd len="med" w="med" type="none"/>
            <a:tailEnd len="med" w="med" type="stealth"/>
          </a:ln>
        </p:spPr>
      </p:cxnSp>
      <p:sp>
        <p:nvSpPr>
          <p:cNvPr id="935" name="Google Shape;935;p53"/>
          <p:cNvSpPr txBox="1"/>
          <p:nvPr/>
        </p:nvSpPr>
        <p:spPr>
          <a:xfrm>
            <a:off x="2299550" y="4342025"/>
            <a:ext cx="4869900" cy="677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600">
                <a:solidFill>
                  <a:schemeClr val="dk1"/>
                </a:solidFill>
                <a:latin typeface="Calibri"/>
                <a:ea typeface="Calibri"/>
                <a:cs typeface="Calibri"/>
                <a:sym typeface="Calibri"/>
              </a:rPr>
              <a:t>Think of a log in a stream</a:t>
            </a:r>
            <a:endParaRPr b="1" sz="1600">
              <a:solidFill>
                <a:schemeClr val="dk1"/>
              </a:solidFill>
              <a:latin typeface="Calibri"/>
              <a:ea typeface="Calibri"/>
              <a:cs typeface="Calibri"/>
              <a:sym typeface="Calibri"/>
            </a:endParaRPr>
          </a:p>
          <a:p>
            <a:pPr indent="0" lvl="0" marL="0" rtl="0" algn="ctr">
              <a:spcBef>
                <a:spcPts val="0"/>
              </a:spcBef>
              <a:spcAft>
                <a:spcPts val="0"/>
              </a:spcAft>
              <a:buNone/>
            </a:pPr>
            <a:r>
              <a:rPr b="1" lang="en" sz="1600">
                <a:solidFill>
                  <a:schemeClr val="dk1"/>
                </a:solidFill>
                <a:latin typeface="Calibri"/>
                <a:ea typeface="Calibri"/>
                <a:cs typeface="Calibri"/>
                <a:sym typeface="Calibri"/>
              </a:rPr>
              <a:t>(</a:t>
            </a:r>
            <a:r>
              <a:rPr lang="en" sz="1600">
                <a:solidFill>
                  <a:schemeClr val="dk1"/>
                </a:solidFill>
                <a:latin typeface="Calibri"/>
                <a:ea typeface="Calibri"/>
                <a:cs typeface="Calibri"/>
                <a:sym typeface="Calibri"/>
              </a:rPr>
              <a:t>mass build-up upshear, mass deficit downshear</a:t>
            </a:r>
            <a:r>
              <a:rPr b="1" lang="en" sz="1600">
                <a:solidFill>
                  <a:schemeClr val="dk1"/>
                </a:solidFill>
                <a:latin typeface="Calibri"/>
                <a:ea typeface="Calibri"/>
                <a:cs typeface="Calibri"/>
                <a:sym typeface="Calibri"/>
              </a:rPr>
              <a:t>)</a:t>
            </a:r>
            <a:endParaRPr b="1" sz="1600">
              <a:solidFill>
                <a:schemeClr val="dk1"/>
              </a:solidFill>
              <a:latin typeface="Calibri"/>
              <a:ea typeface="Calibri"/>
              <a:cs typeface="Calibri"/>
              <a:sym typeface="Calibri"/>
            </a:endParaRPr>
          </a:p>
        </p:txBody>
      </p:sp>
      <p:sp>
        <p:nvSpPr>
          <p:cNvPr id="936" name="Google Shape;936;p53"/>
          <p:cNvSpPr txBox="1"/>
          <p:nvPr/>
        </p:nvSpPr>
        <p:spPr>
          <a:xfrm>
            <a:off x="3287485" y="2173348"/>
            <a:ext cx="425100" cy="785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900">
                <a:solidFill>
                  <a:srgbClr val="0000FF"/>
                </a:solidFill>
                <a:latin typeface="Calibri"/>
                <a:ea typeface="Calibri"/>
                <a:cs typeface="Calibri"/>
                <a:sym typeface="Calibri"/>
              </a:rPr>
              <a:t>H</a:t>
            </a:r>
            <a:endParaRPr b="1" sz="3900">
              <a:solidFill>
                <a:srgbClr val="0000FF"/>
              </a:solidFill>
              <a:latin typeface="Calibri"/>
              <a:ea typeface="Calibri"/>
              <a:cs typeface="Calibri"/>
              <a:sym typeface="Calibri"/>
            </a:endParaRPr>
          </a:p>
        </p:txBody>
      </p:sp>
      <p:sp>
        <p:nvSpPr>
          <p:cNvPr id="937" name="Google Shape;937;p53"/>
          <p:cNvSpPr txBox="1"/>
          <p:nvPr/>
        </p:nvSpPr>
        <p:spPr>
          <a:xfrm>
            <a:off x="5550438" y="2149200"/>
            <a:ext cx="425100" cy="785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900">
                <a:solidFill>
                  <a:srgbClr val="FF0000"/>
                </a:solidFill>
                <a:latin typeface="Calibri"/>
                <a:ea typeface="Calibri"/>
                <a:cs typeface="Calibri"/>
                <a:sym typeface="Calibri"/>
              </a:rPr>
              <a:t>L</a:t>
            </a:r>
            <a:endParaRPr b="1" sz="4200">
              <a:solidFill>
                <a:srgbClr val="FF0000"/>
              </a:solidFill>
              <a:latin typeface="Calibri"/>
              <a:ea typeface="Calibri"/>
              <a:cs typeface="Calibri"/>
              <a:sym typeface="Calibri"/>
            </a:endParaRPr>
          </a:p>
        </p:txBody>
      </p:sp>
      <p:sp>
        <p:nvSpPr>
          <p:cNvPr id="938" name="Google Shape;938;p53"/>
          <p:cNvSpPr txBox="1"/>
          <p:nvPr/>
        </p:nvSpPr>
        <p:spPr>
          <a:xfrm>
            <a:off x="253475" y="3458400"/>
            <a:ext cx="1707300" cy="477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900">
                <a:solidFill>
                  <a:srgbClr val="0000FF"/>
                </a:solidFill>
                <a:latin typeface="Calibri"/>
                <a:ea typeface="Calibri"/>
                <a:cs typeface="Calibri"/>
                <a:sym typeface="Calibri"/>
              </a:rPr>
              <a:t>Shear Vector</a:t>
            </a:r>
            <a:endParaRPr b="1" sz="1900">
              <a:solidFill>
                <a:srgbClr val="0000FF"/>
              </a:solidFill>
              <a:latin typeface="Calibri"/>
              <a:ea typeface="Calibri"/>
              <a:cs typeface="Calibri"/>
              <a:sym typeface="Calibri"/>
            </a:endParaRPr>
          </a:p>
        </p:txBody>
      </p:sp>
      <p:sp>
        <p:nvSpPr>
          <p:cNvPr id="939" name="Google Shape;939;p53"/>
          <p:cNvSpPr txBox="1"/>
          <p:nvPr/>
        </p:nvSpPr>
        <p:spPr>
          <a:xfrm>
            <a:off x="207975" y="1180388"/>
            <a:ext cx="2264100" cy="80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000">
                <a:latin typeface="Calibri"/>
                <a:ea typeface="Calibri"/>
                <a:cs typeface="Calibri"/>
                <a:sym typeface="Calibri"/>
              </a:rPr>
              <a:t>Background westerly shear</a:t>
            </a:r>
            <a:endParaRPr b="1" sz="2000">
              <a:latin typeface="Calibri"/>
              <a:ea typeface="Calibri"/>
              <a:cs typeface="Calibri"/>
              <a:sym typeface="Calibri"/>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4" name="Shape 944"/>
        <p:cNvGrpSpPr/>
        <p:nvPr/>
      </p:nvGrpSpPr>
      <p:grpSpPr>
        <a:xfrm>
          <a:off x="0" y="0"/>
          <a:ext cx="0" cy="0"/>
          <a:chOff x="0" y="0"/>
          <a:chExt cx="0" cy="0"/>
        </a:xfrm>
      </p:grpSpPr>
      <p:cxnSp>
        <p:nvCxnSpPr>
          <p:cNvPr id="945" name="Google Shape;945;p54"/>
          <p:cNvCxnSpPr/>
          <p:nvPr/>
        </p:nvCxnSpPr>
        <p:spPr>
          <a:xfrm rot="10800000">
            <a:off x="5731888" y="2922906"/>
            <a:ext cx="0" cy="877500"/>
          </a:xfrm>
          <a:prstGeom prst="straightConnector1">
            <a:avLst/>
          </a:prstGeom>
          <a:noFill/>
          <a:ln cap="flat" cmpd="sng" w="28575">
            <a:solidFill>
              <a:schemeClr val="dk1"/>
            </a:solidFill>
            <a:prstDash val="solid"/>
            <a:round/>
            <a:headEnd len="med" w="med" type="none"/>
            <a:tailEnd len="med" w="med" type="triangle"/>
          </a:ln>
        </p:spPr>
      </p:cxnSp>
      <p:cxnSp>
        <p:nvCxnSpPr>
          <p:cNvPr id="946" name="Google Shape;946;p54"/>
          <p:cNvCxnSpPr/>
          <p:nvPr/>
        </p:nvCxnSpPr>
        <p:spPr>
          <a:xfrm>
            <a:off x="3506191" y="2856750"/>
            <a:ext cx="0" cy="1009800"/>
          </a:xfrm>
          <a:prstGeom prst="straightConnector1">
            <a:avLst/>
          </a:prstGeom>
          <a:noFill/>
          <a:ln cap="flat" cmpd="sng" w="28575">
            <a:solidFill>
              <a:schemeClr val="dk1"/>
            </a:solidFill>
            <a:prstDash val="solid"/>
            <a:round/>
            <a:headEnd len="med" w="med" type="none"/>
            <a:tailEnd len="med" w="med" type="triangle"/>
          </a:ln>
        </p:spPr>
      </p:cxnSp>
      <p:sp>
        <p:nvSpPr>
          <p:cNvPr id="947" name="Google Shape;947;p54"/>
          <p:cNvSpPr txBox="1"/>
          <p:nvPr/>
        </p:nvSpPr>
        <p:spPr>
          <a:xfrm>
            <a:off x="3849863" y="2618713"/>
            <a:ext cx="1707300" cy="477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900">
                <a:solidFill>
                  <a:srgbClr val="0000FF"/>
                </a:solidFill>
                <a:latin typeface="Calibri"/>
                <a:ea typeface="Calibri"/>
                <a:cs typeface="Calibri"/>
                <a:sym typeface="Calibri"/>
              </a:rPr>
              <a:t>Shear Vector</a:t>
            </a:r>
            <a:endParaRPr b="1" sz="1900">
              <a:solidFill>
                <a:srgbClr val="0000FF"/>
              </a:solidFill>
              <a:latin typeface="Calibri"/>
              <a:ea typeface="Calibri"/>
              <a:cs typeface="Calibri"/>
              <a:sym typeface="Calibri"/>
            </a:endParaRPr>
          </a:p>
        </p:txBody>
      </p:sp>
      <p:sp>
        <p:nvSpPr>
          <p:cNvPr id="948" name="Google Shape;948;p54"/>
          <p:cNvSpPr/>
          <p:nvPr/>
        </p:nvSpPr>
        <p:spPr>
          <a:xfrm>
            <a:off x="3160550" y="1582640"/>
            <a:ext cx="2822900" cy="2549125"/>
          </a:xfrm>
          <a:custGeom>
            <a:rect b="b" l="l" r="r" t="t"/>
            <a:pathLst>
              <a:path extrusionOk="0" h="101965" w="112916">
                <a:moveTo>
                  <a:pt x="0" y="101965"/>
                </a:moveTo>
                <a:cubicBezTo>
                  <a:pt x="1651" y="101163"/>
                  <a:pt x="6555" y="100220"/>
                  <a:pt x="9904" y="97154"/>
                </a:cubicBezTo>
                <a:cubicBezTo>
                  <a:pt x="13253" y="94088"/>
                  <a:pt x="17922" y="88051"/>
                  <a:pt x="20092" y="83570"/>
                </a:cubicBezTo>
                <a:cubicBezTo>
                  <a:pt x="22262" y="79089"/>
                  <a:pt x="22215" y="74939"/>
                  <a:pt x="22922" y="70269"/>
                </a:cubicBezTo>
                <a:cubicBezTo>
                  <a:pt x="23630" y="65600"/>
                  <a:pt x="23535" y="62203"/>
                  <a:pt x="24337" y="55553"/>
                </a:cubicBezTo>
                <a:cubicBezTo>
                  <a:pt x="25139" y="48903"/>
                  <a:pt x="25988" y="37536"/>
                  <a:pt x="27733" y="30367"/>
                </a:cubicBezTo>
                <a:cubicBezTo>
                  <a:pt x="29478" y="23198"/>
                  <a:pt x="32025" y="17160"/>
                  <a:pt x="34808" y="12538"/>
                </a:cubicBezTo>
                <a:cubicBezTo>
                  <a:pt x="37591" y="7916"/>
                  <a:pt x="40185" y="4661"/>
                  <a:pt x="44430" y="2633"/>
                </a:cubicBezTo>
                <a:cubicBezTo>
                  <a:pt x="48675" y="605"/>
                  <a:pt x="55090" y="-669"/>
                  <a:pt x="60278" y="369"/>
                </a:cubicBezTo>
                <a:cubicBezTo>
                  <a:pt x="65466" y="1407"/>
                  <a:pt x="71881" y="3907"/>
                  <a:pt x="75560" y="8859"/>
                </a:cubicBezTo>
                <a:cubicBezTo>
                  <a:pt x="79239" y="13812"/>
                  <a:pt x="80513" y="22349"/>
                  <a:pt x="82352" y="30084"/>
                </a:cubicBezTo>
                <a:cubicBezTo>
                  <a:pt x="84192" y="37819"/>
                  <a:pt x="84993" y="48007"/>
                  <a:pt x="86597" y="55270"/>
                </a:cubicBezTo>
                <a:cubicBezTo>
                  <a:pt x="88201" y="62534"/>
                  <a:pt x="89521" y="68382"/>
                  <a:pt x="91974" y="73665"/>
                </a:cubicBezTo>
                <a:cubicBezTo>
                  <a:pt x="94427" y="78948"/>
                  <a:pt x="97823" y="83004"/>
                  <a:pt x="101313" y="86966"/>
                </a:cubicBezTo>
                <a:cubicBezTo>
                  <a:pt x="104803" y="90928"/>
                  <a:pt x="110982" y="95692"/>
                  <a:pt x="112916" y="97437"/>
                </a:cubicBezTo>
              </a:path>
            </a:pathLst>
          </a:custGeom>
          <a:noFill/>
          <a:ln cap="flat" cmpd="sng" w="19050">
            <a:solidFill>
              <a:schemeClr val="dk1"/>
            </a:solidFill>
            <a:prstDash val="dot"/>
            <a:round/>
            <a:headEnd len="med" w="med" type="none"/>
            <a:tailEnd len="med" w="med" type="none"/>
          </a:ln>
        </p:spPr>
      </p:sp>
      <p:sp>
        <p:nvSpPr>
          <p:cNvPr id="949" name="Google Shape;949;p54"/>
          <p:cNvSpPr txBox="1"/>
          <p:nvPr/>
        </p:nvSpPr>
        <p:spPr>
          <a:xfrm>
            <a:off x="3287485" y="2173348"/>
            <a:ext cx="425100" cy="785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900">
                <a:solidFill>
                  <a:srgbClr val="0000FF"/>
                </a:solidFill>
                <a:latin typeface="Calibri"/>
                <a:ea typeface="Calibri"/>
                <a:cs typeface="Calibri"/>
                <a:sym typeface="Calibri"/>
              </a:rPr>
              <a:t>H</a:t>
            </a:r>
            <a:endParaRPr b="1" sz="3900">
              <a:solidFill>
                <a:srgbClr val="0000FF"/>
              </a:solidFill>
              <a:latin typeface="Calibri"/>
              <a:ea typeface="Calibri"/>
              <a:cs typeface="Calibri"/>
              <a:sym typeface="Calibri"/>
            </a:endParaRPr>
          </a:p>
        </p:txBody>
      </p:sp>
      <p:sp>
        <p:nvSpPr>
          <p:cNvPr id="950" name="Google Shape;950;p54"/>
          <p:cNvSpPr txBox="1"/>
          <p:nvPr/>
        </p:nvSpPr>
        <p:spPr>
          <a:xfrm>
            <a:off x="5550438" y="2149200"/>
            <a:ext cx="425100" cy="785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900">
                <a:solidFill>
                  <a:srgbClr val="FF0000"/>
                </a:solidFill>
                <a:latin typeface="Calibri"/>
                <a:ea typeface="Calibri"/>
                <a:cs typeface="Calibri"/>
                <a:sym typeface="Calibri"/>
              </a:rPr>
              <a:t>L</a:t>
            </a:r>
            <a:endParaRPr b="1" sz="4200">
              <a:solidFill>
                <a:srgbClr val="FF0000"/>
              </a:solidFill>
              <a:latin typeface="Calibri"/>
              <a:ea typeface="Calibri"/>
              <a:cs typeface="Calibri"/>
              <a:sym typeface="Calibri"/>
            </a:endParaRPr>
          </a:p>
        </p:txBody>
      </p:sp>
      <p:sp>
        <p:nvSpPr>
          <p:cNvPr id="951" name="Google Shape;951;p54"/>
          <p:cNvSpPr txBox="1"/>
          <p:nvPr/>
        </p:nvSpPr>
        <p:spPr>
          <a:xfrm>
            <a:off x="1751425" y="4389125"/>
            <a:ext cx="5561400" cy="677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600">
                <a:solidFill>
                  <a:schemeClr val="dk1"/>
                </a:solidFill>
                <a:latin typeface="Calibri"/>
                <a:ea typeface="Calibri"/>
                <a:cs typeface="Calibri"/>
                <a:sym typeface="Calibri"/>
              </a:rPr>
              <a:t>Dynamic subsidence occurs upshear and dynamic lifting downshear – “</a:t>
            </a:r>
            <a:r>
              <a:rPr b="1" lang="en" sz="1600">
                <a:solidFill>
                  <a:schemeClr val="dk1"/>
                </a:solidFill>
                <a:latin typeface="Calibri"/>
                <a:ea typeface="Calibri"/>
                <a:cs typeface="Calibri"/>
                <a:sym typeface="Calibri"/>
              </a:rPr>
              <a:t>Updraft-in-shear effect”</a:t>
            </a:r>
            <a:endParaRPr b="1" sz="1600">
              <a:solidFill>
                <a:schemeClr val="dk1"/>
              </a:solidFill>
              <a:latin typeface="Calibri"/>
              <a:ea typeface="Calibri"/>
              <a:cs typeface="Calibri"/>
              <a:sym typeface="Calibri"/>
            </a:endParaRPr>
          </a:p>
        </p:txBody>
      </p:sp>
      <p:sp>
        <p:nvSpPr>
          <p:cNvPr id="952" name="Google Shape;952;p54"/>
          <p:cNvSpPr txBox="1"/>
          <p:nvPr>
            <p:ph type="title"/>
          </p:nvPr>
        </p:nvSpPr>
        <p:spPr>
          <a:xfrm>
            <a:off x="311700" y="148025"/>
            <a:ext cx="8520600" cy="588900"/>
          </a:xfrm>
          <a:prstGeom prst="rect">
            <a:avLst/>
          </a:prstGeom>
        </p:spPr>
        <p:txBody>
          <a:bodyPr anchorCtr="0" anchor="ctr" bIns="91425" lIns="91425" spcFirstLastPara="1" rIns="91425" wrap="square" tIns="91425">
            <a:normAutofit fontScale="90000"/>
          </a:bodyPr>
          <a:lstStyle/>
          <a:p>
            <a:pPr indent="0" lvl="0" marL="0" rtl="0" algn="ctr">
              <a:spcBef>
                <a:spcPts val="0"/>
              </a:spcBef>
              <a:spcAft>
                <a:spcPts val="0"/>
              </a:spcAft>
              <a:buSzPct val="38823"/>
              <a:buNone/>
            </a:pPr>
            <a:r>
              <a:rPr b="1" lang="en" sz="2550" u="sng"/>
              <a:t>Dynamic Lifting and Suppression</a:t>
            </a:r>
            <a:r>
              <a:rPr b="1" lang="en" sz="2300" u="sng"/>
              <a:t> </a:t>
            </a:r>
            <a:endParaRPr b="1" sz="2300" u="sng"/>
          </a:p>
          <a:p>
            <a:pPr indent="0" lvl="0" marL="0" rtl="0" algn="ctr">
              <a:spcBef>
                <a:spcPts val="0"/>
              </a:spcBef>
              <a:spcAft>
                <a:spcPts val="0"/>
              </a:spcAft>
              <a:buSzPct val="53353"/>
              <a:buNone/>
            </a:pPr>
            <a:r>
              <a:t/>
            </a:r>
            <a:endParaRPr sz="1855"/>
          </a:p>
        </p:txBody>
      </p:sp>
      <p:cxnSp>
        <p:nvCxnSpPr>
          <p:cNvPr id="953" name="Google Shape;953;p54"/>
          <p:cNvCxnSpPr/>
          <p:nvPr/>
        </p:nvCxnSpPr>
        <p:spPr>
          <a:xfrm flipH="1" rot="10800000">
            <a:off x="3744076" y="2541898"/>
            <a:ext cx="1837800" cy="24000"/>
          </a:xfrm>
          <a:prstGeom prst="straightConnector1">
            <a:avLst/>
          </a:prstGeom>
          <a:noFill/>
          <a:ln cap="flat" cmpd="sng" w="76200">
            <a:solidFill>
              <a:srgbClr val="0000FF"/>
            </a:solidFill>
            <a:prstDash val="solid"/>
            <a:round/>
            <a:headEnd len="med" w="med" type="none"/>
            <a:tailEnd len="med" w="med" type="stealth"/>
          </a:ln>
        </p:spPr>
      </p:cxnSp>
      <p:sp>
        <p:nvSpPr>
          <p:cNvPr id="954" name="Google Shape;954;p54"/>
          <p:cNvSpPr txBox="1"/>
          <p:nvPr/>
        </p:nvSpPr>
        <p:spPr>
          <a:xfrm>
            <a:off x="4060950" y="1054175"/>
            <a:ext cx="1174500" cy="477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900">
                <a:latin typeface="Calibri"/>
                <a:ea typeface="Calibri"/>
                <a:cs typeface="Calibri"/>
                <a:sym typeface="Calibri"/>
              </a:rPr>
              <a:t>Updraft</a:t>
            </a:r>
            <a:endParaRPr b="1" sz="1900">
              <a:latin typeface="Calibri"/>
              <a:ea typeface="Calibri"/>
              <a:cs typeface="Calibri"/>
              <a:sym typeface="Calibri"/>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9" name="Shape 959"/>
        <p:cNvGrpSpPr/>
        <p:nvPr/>
      </p:nvGrpSpPr>
      <p:grpSpPr>
        <a:xfrm>
          <a:off x="0" y="0"/>
          <a:ext cx="0" cy="0"/>
          <a:chOff x="0" y="0"/>
          <a:chExt cx="0" cy="0"/>
        </a:xfrm>
      </p:grpSpPr>
      <p:cxnSp>
        <p:nvCxnSpPr>
          <p:cNvPr id="960" name="Google Shape;960;p55"/>
          <p:cNvCxnSpPr/>
          <p:nvPr/>
        </p:nvCxnSpPr>
        <p:spPr>
          <a:xfrm rot="10800000">
            <a:off x="5731888" y="2922906"/>
            <a:ext cx="0" cy="877500"/>
          </a:xfrm>
          <a:prstGeom prst="straightConnector1">
            <a:avLst/>
          </a:prstGeom>
          <a:noFill/>
          <a:ln cap="flat" cmpd="sng" w="28575">
            <a:solidFill>
              <a:schemeClr val="dk1"/>
            </a:solidFill>
            <a:prstDash val="solid"/>
            <a:round/>
            <a:headEnd len="med" w="med" type="none"/>
            <a:tailEnd len="med" w="med" type="triangle"/>
          </a:ln>
        </p:spPr>
      </p:cxnSp>
      <p:sp>
        <p:nvSpPr>
          <p:cNvPr id="961" name="Google Shape;961;p55"/>
          <p:cNvSpPr/>
          <p:nvPr/>
        </p:nvSpPr>
        <p:spPr>
          <a:xfrm>
            <a:off x="3160550" y="1582640"/>
            <a:ext cx="2822900" cy="2549125"/>
          </a:xfrm>
          <a:custGeom>
            <a:rect b="b" l="l" r="r" t="t"/>
            <a:pathLst>
              <a:path extrusionOk="0" h="101965" w="112916">
                <a:moveTo>
                  <a:pt x="0" y="101965"/>
                </a:moveTo>
                <a:cubicBezTo>
                  <a:pt x="1651" y="101163"/>
                  <a:pt x="6555" y="100220"/>
                  <a:pt x="9904" y="97154"/>
                </a:cubicBezTo>
                <a:cubicBezTo>
                  <a:pt x="13253" y="94088"/>
                  <a:pt x="17922" y="88051"/>
                  <a:pt x="20092" y="83570"/>
                </a:cubicBezTo>
                <a:cubicBezTo>
                  <a:pt x="22262" y="79089"/>
                  <a:pt x="22215" y="74939"/>
                  <a:pt x="22922" y="70269"/>
                </a:cubicBezTo>
                <a:cubicBezTo>
                  <a:pt x="23630" y="65600"/>
                  <a:pt x="23535" y="62203"/>
                  <a:pt x="24337" y="55553"/>
                </a:cubicBezTo>
                <a:cubicBezTo>
                  <a:pt x="25139" y="48903"/>
                  <a:pt x="25988" y="37536"/>
                  <a:pt x="27733" y="30367"/>
                </a:cubicBezTo>
                <a:cubicBezTo>
                  <a:pt x="29478" y="23198"/>
                  <a:pt x="32025" y="17160"/>
                  <a:pt x="34808" y="12538"/>
                </a:cubicBezTo>
                <a:cubicBezTo>
                  <a:pt x="37591" y="7916"/>
                  <a:pt x="40185" y="4661"/>
                  <a:pt x="44430" y="2633"/>
                </a:cubicBezTo>
                <a:cubicBezTo>
                  <a:pt x="48675" y="605"/>
                  <a:pt x="55090" y="-669"/>
                  <a:pt x="60278" y="369"/>
                </a:cubicBezTo>
                <a:cubicBezTo>
                  <a:pt x="65466" y="1407"/>
                  <a:pt x="71881" y="3907"/>
                  <a:pt x="75560" y="8859"/>
                </a:cubicBezTo>
                <a:cubicBezTo>
                  <a:pt x="79239" y="13812"/>
                  <a:pt x="80513" y="22349"/>
                  <a:pt x="82352" y="30084"/>
                </a:cubicBezTo>
                <a:cubicBezTo>
                  <a:pt x="84192" y="37819"/>
                  <a:pt x="84993" y="48007"/>
                  <a:pt x="86597" y="55270"/>
                </a:cubicBezTo>
                <a:cubicBezTo>
                  <a:pt x="88201" y="62534"/>
                  <a:pt x="89521" y="68382"/>
                  <a:pt x="91974" y="73665"/>
                </a:cubicBezTo>
                <a:cubicBezTo>
                  <a:pt x="94427" y="78948"/>
                  <a:pt x="97823" y="83004"/>
                  <a:pt x="101313" y="86966"/>
                </a:cubicBezTo>
                <a:cubicBezTo>
                  <a:pt x="104803" y="90928"/>
                  <a:pt x="110982" y="95692"/>
                  <a:pt x="112916" y="97437"/>
                </a:cubicBezTo>
              </a:path>
            </a:pathLst>
          </a:custGeom>
          <a:noFill/>
          <a:ln cap="flat" cmpd="sng" w="19050">
            <a:solidFill>
              <a:schemeClr val="dk1"/>
            </a:solidFill>
            <a:prstDash val="dot"/>
            <a:round/>
            <a:headEnd len="med" w="med" type="none"/>
            <a:tailEnd len="med" w="med" type="none"/>
          </a:ln>
        </p:spPr>
      </p:sp>
      <p:pic>
        <p:nvPicPr>
          <p:cNvPr id="962" name="Google Shape;962;p55"/>
          <p:cNvPicPr preferRelativeResize="0"/>
          <p:nvPr/>
        </p:nvPicPr>
        <p:blipFill>
          <a:blip r:embed="rId3">
            <a:alphaModFix/>
          </a:blip>
          <a:stretch>
            <a:fillRect/>
          </a:stretch>
        </p:blipFill>
        <p:spPr>
          <a:xfrm flipH="1">
            <a:off x="5550373" y="1714383"/>
            <a:ext cx="720875" cy="1142375"/>
          </a:xfrm>
          <a:prstGeom prst="rect">
            <a:avLst/>
          </a:prstGeom>
          <a:noFill/>
          <a:ln>
            <a:noFill/>
          </a:ln>
        </p:spPr>
      </p:pic>
      <p:sp>
        <p:nvSpPr>
          <p:cNvPr id="963" name="Google Shape;963;p55"/>
          <p:cNvSpPr txBox="1"/>
          <p:nvPr/>
        </p:nvSpPr>
        <p:spPr>
          <a:xfrm>
            <a:off x="1751425" y="4389125"/>
            <a:ext cx="5561400" cy="431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600">
                <a:solidFill>
                  <a:schemeClr val="dk1"/>
                </a:solidFill>
                <a:latin typeface="Calibri"/>
                <a:ea typeface="Calibri"/>
                <a:cs typeface="Calibri"/>
                <a:sym typeface="Calibri"/>
              </a:rPr>
              <a:t>Generates a </a:t>
            </a:r>
            <a:r>
              <a:rPr b="1" lang="en" sz="1600">
                <a:solidFill>
                  <a:schemeClr val="dk1"/>
                </a:solidFill>
                <a:latin typeface="Calibri"/>
                <a:ea typeface="Calibri"/>
                <a:cs typeface="Calibri"/>
                <a:sym typeface="Calibri"/>
              </a:rPr>
              <a:t>vacuum</a:t>
            </a:r>
            <a:r>
              <a:rPr lang="en" sz="1600">
                <a:solidFill>
                  <a:schemeClr val="dk1"/>
                </a:solidFill>
                <a:latin typeface="Calibri"/>
                <a:ea typeface="Calibri"/>
                <a:cs typeface="Calibri"/>
                <a:sym typeface="Calibri"/>
              </a:rPr>
              <a:t> causing deep lifting downshear of updraft </a:t>
            </a:r>
            <a:endParaRPr b="1" sz="1600">
              <a:solidFill>
                <a:schemeClr val="dk1"/>
              </a:solidFill>
              <a:latin typeface="Calibri"/>
              <a:ea typeface="Calibri"/>
              <a:cs typeface="Calibri"/>
              <a:sym typeface="Calibri"/>
            </a:endParaRPr>
          </a:p>
        </p:txBody>
      </p:sp>
      <p:sp>
        <p:nvSpPr>
          <p:cNvPr id="964" name="Google Shape;964;p55"/>
          <p:cNvSpPr txBox="1"/>
          <p:nvPr>
            <p:ph type="title"/>
          </p:nvPr>
        </p:nvSpPr>
        <p:spPr>
          <a:xfrm>
            <a:off x="311700" y="148025"/>
            <a:ext cx="8520600" cy="588900"/>
          </a:xfrm>
          <a:prstGeom prst="rect">
            <a:avLst/>
          </a:prstGeom>
        </p:spPr>
        <p:txBody>
          <a:bodyPr anchorCtr="0" anchor="ctr" bIns="91425" lIns="91425" spcFirstLastPara="1" rIns="91425" wrap="square" tIns="91425">
            <a:normAutofit fontScale="90000"/>
          </a:bodyPr>
          <a:lstStyle/>
          <a:p>
            <a:pPr indent="0" lvl="0" marL="0" rtl="0" algn="ctr">
              <a:spcBef>
                <a:spcPts val="0"/>
              </a:spcBef>
              <a:spcAft>
                <a:spcPts val="0"/>
              </a:spcAft>
              <a:buSzPct val="38823"/>
              <a:buNone/>
            </a:pPr>
            <a:r>
              <a:rPr b="1" lang="en" sz="2550" u="sng"/>
              <a:t>Dynamic Lifting and Suppression</a:t>
            </a:r>
            <a:r>
              <a:rPr b="1" lang="en" sz="2300" u="sng"/>
              <a:t> </a:t>
            </a:r>
            <a:endParaRPr b="1" sz="2300" u="sng"/>
          </a:p>
          <a:p>
            <a:pPr indent="0" lvl="0" marL="0" rtl="0" algn="ctr">
              <a:spcBef>
                <a:spcPts val="0"/>
              </a:spcBef>
              <a:spcAft>
                <a:spcPts val="0"/>
              </a:spcAft>
              <a:buSzPct val="53353"/>
              <a:buNone/>
            </a:pPr>
            <a:r>
              <a:t/>
            </a:r>
            <a:endParaRPr sz="1855"/>
          </a:p>
        </p:txBody>
      </p:sp>
      <p:cxnSp>
        <p:nvCxnSpPr>
          <p:cNvPr id="965" name="Google Shape;965;p55"/>
          <p:cNvCxnSpPr/>
          <p:nvPr/>
        </p:nvCxnSpPr>
        <p:spPr>
          <a:xfrm flipH="1" rot="10800000">
            <a:off x="3744076" y="2541898"/>
            <a:ext cx="1837800" cy="24000"/>
          </a:xfrm>
          <a:prstGeom prst="straightConnector1">
            <a:avLst/>
          </a:prstGeom>
          <a:noFill/>
          <a:ln cap="flat" cmpd="sng" w="76200">
            <a:solidFill>
              <a:srgbClr val="0000FF"/>
            </a:solidFill>
            <a:prstDash val="solid"/>
            <a:round/>
            <a:headEnd len="med" w="med" type="none"/>
            <a:tailEnd len="med" w="med" type="stealth"/>
          </a:ln>
        </p:spPr>
      </p:cxnSp>
      <p:sp>
        <p:nvSpPr>
          <p:cNvPr id="966" name="Google Shape;966;p55"/>
          <p:cNvSpPr txBox="1"/>
          <p:nvPr/>
        </p:nvSpPr>
        <p:spPr>
          <a:xfrm>
            <a:off x="3849863" y="2618713"/>
            <a:ext cx="1707300" cy="477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900">
                <a:solidFill>
                  <a:srgbClr val="0000FF"/>
                </a:solidFill>
                <a:latin typeface="Calibri"/>
                <a:ea typeface="Calibri"/>
                <a:cs typeface="Calibri"/>
                <a:sym typeface="Calibri"/>
              </a:rPr>
              <a:t>Shear Vector</a:t>
            </a:r>
            <a:endParaRPr b="1" sz="1900">
              <a:solidFill>
                <a:srgbClr val="0000FF"/>
              </a:solidFill>
              <a:latin typeface="Calibri"/>
              <a:ea typeface="Calibri"/>
              <a:cs typeface="Calibri"/>
              <a:sym typeface="Calibri"/>
            </a:endParaRPr>
          </a:p>
        </p:txBody>
      </p:sp>
      <p:sp>
        <p:nvSpPr>
          <p:cNvPr id="967" name="Google Shape;967;p55"/>
          <p:cNvSpPr txBox="1"/>
          <p:nvPr/>
        </p:nvSpPr>
        <p:spPr>
          <a:xfrm>
            <a:off x="4060950" y="1054175"/>
            <a:ext cx="1174500" cy="477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900">
                <a:latin typeface="Calibri"/>
                <a:ea typeface="Calibri"/>
                <a:cs typeface="Calibri"/>
                <a:sym typeface="Calibri"/>
              </a:rPr>
              <a:t>Updraft</a:t>
            </a:r>
            <a:endParaRPr b="1" sz="1900">
              <a:latin typeface="Calibri"/>
              <a:ea typeface="Calibri"/>
              <a:cs typeface="Calibri"/>
              <a:sym typeface="Calibri"/>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2" name="Shape 972"/>
        <p:cNvGrpSpPr/>
        <p:nvPr/>
      </p:nvGrpSpPr>
      <p:grpSpPr>
        <a:xfrm>
          <a:off x="0" y="0"/>
          <a:ext cx="0" cy="0"/>
          <a:chOff x="0" y="0"/>
          <a:chExt cx="0" cy="0"/>
        </a:xfrm>
      </p:grpSpPr>
      <p:sp>
        <p:nvSpPr>
          <p:cNvPr id="973" name="Google Shape;973;p56"/>
          <p:cNvSpPr/>
          <p:nvPr/>
        </p:nvSpPr>
        <p:spPr>
          <a:xfrm>
            <a:off x="5070600" y="1283438"/>
            <a:ext cx="1673700" cy="2292300"/>
          </a:xfrm>
          <a:prstGeom prst="can">
            <a:avLst>
              <a:gd fmla="val 25000" name="adj"/>
            </a:avLst>
          </a:prstGeom>
          <a:no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974" name="Google Shape;974;p56"/>
          <p:cNvSpPr txBox="1"/>
          <p:nvPr/>
        </p:nvSpPr>
        <p:spPr>
          <a:xfrm>
            <a:off x="304800" y="533400"/>
            <a:ext cx="3132900" cy="56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500" u="sng">
                <a:solidFill>
                  <a:schemeClr val="dk1"/>
                </a:solidFill>
                <a:latin typeface="Calibri"/>
                <a:ea typeface="Calibri"/>
                <a:cs typeface="Calibri"/>
                <a:sym typeface="Calibri"/>
              </a:rPr>
              <a:t>Straight Hodograph</a:t>
            </a:r>
            <a:endParaRPr/>
          </a:p>
        </p:txBody>
      </p:sp>
      <p:sp>
        <p:nvSpPr>
          <p:cNvPr id="975" name="Google Shape;975;p56"/>
          <p:cNvSpPr txBox="1"/>
          <p:nvPr/>
        </p:nvSpPr>
        <p:spPr>
          <a:xfrm>
            <a:off x="6850778" y="2170099"/>
            <a:ext cx="4251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000">
                <a:solidFill>
                  <a:srgbClr val="FF0000"/>
                </a:solidFill>
                <a:latin typeface="Calibri"/>
                <a:ea typeface="Calibri"/>
                <a:cs typeface="Calibri"/>
                <a:sym typeface="Calibri"/>
              </a:rPr>
              <a:t>L</a:t>
            </a:r>
            <a:endParaRPr b="1" sz="3000">
              <a:solidFill>
                <a:srgbClr val="FF0000"/>
              </a:solidFill>
              <a:latin typeface="Calibri"/>
              <a:ea typeface="Calibri"/>
              <a:cs typeface="Calibri"/>
              <a:sym typeface="Calibri"/>
            </a:endParaRPr>
          </a:p>
        </p:txBody>
      </p:sp>
      <p:sp>
        <p:nvSpPr>
          <p:cNvPr id="976" name="Google Shape;976;p56"/>
          <p:cNvSpPr txBox="1"/>
          <p:nvPr/>
        </p:nvSpPr>
        <p:spPr>
          <a:xfrm>
            <a:off x="4559651" y="1178226"/>
            <a:ext cx="4251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000">
                <a:solidFill>
                  <a:srgbClr val="0000FF"/>
                </a:solidFill>
                <a:latin typeface="Calibri"/>
                <a:ea typeface="Calibri"/>
                <a:cs typeface="Calibri"/>
                <a:sym typeface="Calibri"/>
              </a:rPr>
              <a:t>H</a:t>
            </a:r>
            <a:endParaRPr b="1" sz="3000">
              <a:solidFill>
                <a:srgbClr val="0000FF"/>
              </a:solidFill>
              <a:latin typeface="Calibri"/>
              <a:ea typeface="Calibri"/>
              <a:cs typeface="Calibri"/>
              <a:sym typeface="Calibri"/>
            </a:endParaRPr>
          </a:p>
        </p:txBody>
      </p:sp>
      <p:sp>
        <p:nvSpPr>
          <p:cNvPr id="977" name="Google Shape;977;p56"/>
          <p:cNvSpPr txBox="1"/>
          <p:nvPr/>
        </p:nvSpPr>
        <p:spPr>
          <a:xfrm>
            <a:off x="4568276" y="2140176"/>
            <a:ext cx="4251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000">
                <a:solidFill>
                  <a:srgbClr val="0000FF"/>
                </a:solidFill>
                <a:latin typeface="Calibri"/>
                <a:ea typeface="Calibri"/>
                <a:cs typeface="Calibri"/>
                <a:sym typeface="Calibri"/>
              </a:rPr>
              <a:t>H</a:t>
            </a:r>
            <a:endParaRPr b="1" sz="3000">
              <a:solidFill>
                <a:srgbClr val="0000FF"/>
              </a:solidFill>
              <a:latin typeface="Calibri"/>
              <a:ea typeface="Calibri"/>
              <a:cs typeface="Calibri"/>
              <a:sym typeface="Calibri"/>
            </a:endParaRPr>
          </a:p>
        </p:txBody>
      </p:sp>
      <p:sp>
        <p:nvSpPr>
          <p:cNvPr id="978" name="Google Shape;978;p56"/>
          <p:cNvSpPr txBox="1"/>
          <p:nvPr/>
        </p:nvSpPr>
        <p:spPr>
          <a:xfrm>
            <a:off x="4599767" y="3026276"/>
            <a:ext cx="4251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400">
                <a:solidFill>
                  <a:srgbClr val="0000FF"/>
                </a:solidFill>
                <a:latin typeface="Calibri"/>
                <a:ea typeface="Calibri"/>
                <a:cs typeface="Calibri"/>
                <a:sym typeface="Calibri"/>
              </a:rPr>
              <a:t>H</a:t>
            </a:r>
            <a:endParaRPr sz="2400">
              <a:solidFill>
                <a:srgbClr val="0000FF"/>
              </a:solidFill>
              <a:latin typeface="Calibri"/>
              <a:ea typeface="Calibri"/>
              <a:cs typeface="Calibri"/>
              <a:sym typeface="Calibri"/>
            </a:endParaRPr>
          </a:p>
        </p:txBody>
      </p:sp>
      <p:sp>
        <p:nvSpPr>
          <p:cNvPr id="979" name="Google Shape;979;p56"/>
          <p:cNvSpPr txBox="1"/>
          <p:nvPr/>
        </p:nvSpPr>
        <p:spPr>
          <a:xfrm>
            <a:off x="6855578" y="3026274"/>
            <a:ext cx="4251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400">
                <a:solidFill>
                  <a:srgbClr val="FF0000"/>
                </a:solidFill>
                <a:latin typeface="Calibri"/>
                <a:ea typeface="Calibri"/>
                <a:cs typeface="Calibri"/>
                <a:sym typeface="Calibri"/>
              </a:rPr>
              <a:t>L</a:t>
            </a:r>
            <a:endParaRPr sz="2400">
              <a:solidFill>
                <a:srgbClr val="FF0000"/>
              </a:solidFill>
              <a:latin typeface="Calibri"/>
              <a:ea typeface="Calibri"/>
              <a:cs typeface="Calibri"/>
              <a:sym typeface="Calibri"/>
            </a:endParaRPr>
          </a:p>
        </p:txBody>
      </p:sp>
      <p:cxnSp>
        <p:nvCxnSpPr>
          <p:cNvPr id="980" name="Google Shape;980;p56"/>
          <p:cNvCxnSpPr/>
          <p:nvPr/>
        </p:nvCxnSpPr>
        <p:spPr>
          <a:xfrm>
            <a:off x="5225688" y="3385133"/>
            <a:ext cx="1363500" cy="300"/>
          </a:xfrm>
          <a:prstGeom prst="straightConnector1">
            <a:avLst/>
          </a:prstGeom>
          <a:noFill/>
          <a:ln cap="flat" cmpd="sng" w="19050">
            <a:solidFill>
              <a:srgbClr val="0000FF"/>
            </a:solidFill>
            <a:prstDash val="solid"/>
            <a:round/>
            <a:headEnd len="med" w="med" type="none"/>
            <a:tailEnd len="med" w="med" type="triangle"/>
          </a:ln>
        </p:spPr>
      </p:cxnSp>
      <p:sp>
        <p:nvSpPr>
          <p:cNvPr id="981" name="Google Shape;981;p56"/>
          <p:cNvSpPr/>
          <p:nvPr/>
        </p:nvSpPr>
        <p:spPr>
          <a:xfrm>
            <a:off x="5089838" y="3180273"/>
            <a:ext cx="1669250" cy="210075"/>
          </a:xfrm>
          <a:custGeom>
            <a:rect b="b" l="l" r="r" t="t"/>
            <a:pathLst>
              <a:path extrusionOk="0" h="8403" w="66770">
                <a:moveTo>
                  <a:pt x="0" y="7649"/>
                </a:moveTo>
                <a:cubicBezTo>
                  <a:pt x="1082" y="7007"/>
                  <a:pt x="3188" y="4983"/>
                  <a:pt x="6492" y="3799"/>
                </a:cubicBezTo>
                <a:cubicBezTo>
                  <a:pt x="9796" y="2615"/>
                  <a:pt x="14740" y="1126"/>
                  <a:pt x="19824" y="543"/>
                </a:cubicBezTo>
                <a:cubicBezTo>
                  <a:pt x="24909" y="-40"/>
                  <a:pt x="30871" y="-203"/>
                  <a:pt x="36999" y="301"/>
                </a:cubicBezTo>
                <a:cubicBezTo>
                  <a:pt x="43127" y="805"/>
                  <a:pt x="51631" y="2217"/>
                  <a:pt x="56593" y="3567"/>
                </a:cubicBezTo>
                <a:cubicBezTo>
                  <a:pt x="61555" y="4917"/>
                  <a:pt x="65074" y="7597"/>
                  <a:pt x="66770" y="8403"/>
                </a:cubicBezTo>
              </a:path>
            </a:pathLst>
          </a:custGeom>
          <a:noFill/>
          <a:ln cap="flat" cmpd="sng" w="19050">
            <a:solidFill>
              <a:schemeClr val="dk2"/>
            </a:solidFill>
            <a:prstDash val="dash"/>
            <a:round/>
            <a:headEnd len="med" w="med" type="none"/>
            <a:tailEnd len="med" w="med" type="none"/>
          </a:ln>
        </p:spPr>
      </p:sp>
      <p:sp>
        <p:nvSpPr>
          <p:cNvPr id="982" name="Google Shape;982;p56"/>
          <p:cNvSpPr txBox="1"/>
          <p:nvPr/>
        </p:nvSpPr>
        <p:spPr>
          <a:xfrm>
            <a:off x="6830153" y="1139624"/>
            <a:ext cx="4251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000">
                <a:solidFill>
                  <a:srgbClr val="FF0000"/>
                </a:solidFill>
                <a:latin typeface="Calibri"/>
                <a:ea typeface="Calibri"/>
                <a:cs typeface="Calibri"/>
                <a:sym typeface="Calibri"/>
              </a:rPr>
              <a:t>L</a:t>
            </a:r>
            <a:endParaRPr b="1" sz="3000">
              <a:solidFill>
                <a:srgbClr val="FF0000"/>
              </a:solidFill>
              <a:latin typeface="Calibri"/>
              <a:ea typeface="Calibri"/>
              <a:cs typeface="Calibri"/>
              <a:sym typeface="Calibri"/>
            </a:endParaRPr>
          </a:p>
        </p:txBody>
      </p:sp>
      <p:cxnSp>
        <p:nvCxnSpPr>
          <p:cNvPr id="983" name="Google Shape;983;p56"/>
          <p:cNvCxnSpPr/>
          <p:nvPr/>
        </p:nvCxnSpPr>
        <p:spPr>
          <a:xfrm>
            <a:off x="5225688" y="1501320"/>
            <a:ext cx="1363500" cy="300"/>
          </a:xfrm>
          <a:prstGeom prst="straightConnector1">
            <a:avLst/>
          </a:prstGeom>
          <a:noFill/>
          <a:ln cap="flat" cmpd="sng" w="19050">
            <a:solidFill>
              <a:srgbClr val="0000FF"/>
            </a:solidFill>
            <a:prstDash val="solid"/>
            <a:round/>
            <a:headEnd len="med" w="med" type="none"/>
            <a:tailEnd len="med" w="med" type="triangle"/>
          </a:ln>
        </p:spPr>
      </p:cxnSp>
      <p:cxnSp>
        <p:nvCxnSpPr>
          <p:cNvPr id="984" name="Google Shape;984;p56"/>
          <p:cNvCxnSpPr/>
          <p:nvPr/>
        </p:nvCxnSpPr>
        <p:spPr>
          <a:xfrm>
            <a:off x="5225688" y="2493195"/>
            <a:ext cx="1363500" cy="300"/>
          </a:xfrm>
          <a:prstGeom prst="straightConnector1">
            <a:avLst/>
          </a:prstGeom>
          <a:noFill/>
          <a:ln cap="flat" cmpd="sng" w="19050">
            <a:solidFill>
              <a:srgbClr val="0000FF"/>
            </a:solidFill>
            <a:prstDash val="solid"/>
            <a:round/>
            <a:headEnd len="med" w="med" type="none"/>
            <a:tailEnd len="med" w="med" type="triangle"/>
          </a:ln>
        </p:spPr>
      </p:cxnSp>
      <p:sp>
        <p:nvSpPr>
          <p:cNvPr id="985" name="Google Shape;985;p56"/>
          <p:cNvSpPr txBox="1"/>
          <p:nvPr/>
        </p:nvSpPr>
        <p:spPr>
          <a:xfrm>
            <a:off x="579050" y="1228650"/>
            <a:ext cx="33153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Let's look at the straight hodograph case…</a:t>
            </a:r>
            <a:endParaRPr/>
          </a:p>
        </p:txBody>
      </p:sp>
      <p:cxnSp>
        <p:nvCxnSpPr>
          <p:cNvPr id="986" name="Google Shape;986;p56"/>
          <p:cNvCxnSpPr/>
          <p:nvPr/>
        </p:nvCxnSpPr>
        <p:spPr>
          <a:xfrm flipH="1" rot="10800000">
            <a:off x="1222700" y="2455875"/>
            <a:ext cx="905400" cy="11700"/>
          </a:xfrm>
          <a:prstGeom prst="straightConnector1">
            <a:avLst/>
          </a:prstGeom>
          <a:noFill/>
          <a:ln cap="flat" cmpd="sng" w="38100">
            <a:solidFill>
              <a:srgbClr val="FF0000"/>
            </a:solidFill>
            <a:prstDash val="solid"/>
            <a:round/>
            <a:headEnd len="med" w="med" type="none"/>
            <a:tailEnd len="med" w="med" type="none"/>
          </a:ln>
        </p:spPr>
      </p:cxnSp>
      <p:cxnSp>
        <p:nvCxnSpPr>
          <p:cNvPr id="987" name="Google Shape;987;p56"/>
          <p:cNvCxnSpPr/>
          <p:nvPr/>
        </p:nvCxnSpPr>
        <p:spPr>
          <a:xfrm flipH="1" rot="10800000">
            <a:off x="2131050" y="2456550"/>
            <a:ext cx="925800" cy="2400"/>
          </a:xfrm>
          <a:prstGeom prst="straightConnector1">
            <a:avLst/>
          </a:prstGeom>
          <a:noFill/>
          <a:ln cap="flat" cmpd="sng" w="38100">
            <a:solidFill>
              <a:srgbClr val="00FF00"/>
            </a:solidFill>
            <a:prstDash val="solid"/>
            <a:round/>
            <a:headEnd len="med" w="med" type="none"/>
            <a:tailEnd len="med" w="med" type="none"/>
          </a:ln>
        </p:spPr>
      </p:cxnSp>
      <p:cxnSp>
        <p:nvCxnSpPr>
          <p:cNvPr id="988" name="Google Shape;988;p56"/>
          <p:cNvCxnSpPr/>
          <p:nvPr/>
        </p:nvCxnSpPr>
        <p:spPr>
          <a:xfrm flipH="1" rot="10800000">
            <a:off x="438300" y="2467600"/>
            <a:ext cx="789000" cy="9900"/>
          </a:xfrm>
          <a:prstGeom prst="straightConnector1">
            <a:avLst/>
          </a:prstGeom>
          <a:noFill/>
          <a:ln cap="flat" cmpd="sng" w="38100">
            <a:solidFill>
              <a:srgbClr val="FF00FF"/>
            </a:solidFill>
            <a:prstDash val="solid"/>
            <a:round/>
            <a:headEnd len="med" w="med" type="none"/>
            <a:tailEnd len="med" w="med" type="none"/>
          </a:ln>
        </p:spPr>
      </p:cxnSp>
      <p:sp>
        <p:nvSpPr>
          <p:cNvPr id="989" name="Google Shape;989;p56"/>
          <p:cNvSpPr txBox="1"/>
          <p:nvPr/>
        </p:nvSpPr>
        <p:spPr>
          <a:xfrm>
            <a:off x="5320200" y="806450"/>
            <a:ext cx="1174500" cy="477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900"/>
              <a:t>Updraft</a:t>
            </a:r>
            <a:endParaRPr b="1" sz="1900"/>
          </a:p>
        </p:txBody>
      </p:sp>
      <p:sp>
        <p:nvSpPr>
          <p:cNvPr id="990" name="Google Shape;990;p56"/>
          <p:cNvSpPr txBox="1"/>
          <p:nvPr/>
        </p:nvSpPr>
        <p:spPr>
          <a:xfrm>
            <a:off x="5582125" y="3514250"/>
            <a:ext cx="1486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t>Right-Mover</a:t>
            </a:r>
            <a:endParaRPr b="1"/>
          </a:p>
        </p:txBody>
      </p:sp>
      <p:sp>
        <p:nvSpPr>
          <p:cNvPr id="991" name="Google Shape;991;p56"/>
          <p:cNvSpPr txBox="1"/>
          <p:nvPr/>
        </p:nvSpPr>
        <p:spPr>
          <a:xfrm>
            <a:off x="5402924" y="2841875"/>
            <a:ext cx="1363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999999"/>
                </a:solidFill>
              </a:rPr>
              <a:t>Left-Mover</a:t>
            </a:r>
            <a:endParaRPr b="1">
              <a:solidFill>
                <a:srgbClr val="999999"/>
              </a:solidFill>
            </a:endParaRPr>
          </a:p>
        </p:txBody>
      </p:sp>
      <p:sp>
        <p:nvSpPr>
          <p:cNvPr id="992" name="Google Shape;992;p56"/>
          <p:cNvSpPr txBox="1"/>
          <p:nvPr/>
        </p:nvSpPr>
        <p:spPr>
          <a:xfrm>
            <a:off x="1879500" y="1786125"/>
            <a:ext cx="14865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500">
                <a:solidFill>
                  <a:srgbClr val="0000FF"/>
                </a:solidFill>
              </a:rPr>
              <a:t>Shear Vectors</a:t>
            </a:r>
            <a:endParaRPr sz="1500">
              <a:solidFill>
                <a:srgbClr val="0000FF"/>
              </a:solidFill>
            </a:endParaRPr>
          </a:p>
        </p:txBody>
      </p:sp>
      <p:cxnSp>
        <p:nvCxnSpPr>
          <p:cNvPr id="993" name="Google Shape;993;p56"/>
          <p:cNvCxnSpPr/>
          <p:nvPr/>
        </p:nvCxnSpPr>
        <p:spPr>
          <a:xfrm>
            <a:off x="438290" y="2232788"/>
            <a:ext cx="789900" cy="0"/>
          </a:xfrm>
          <a:prstGeom prst="straightConnector1">
            <a:avLst/>
          </a:prstGeom>
          <a:noFill/>
          <a:ln cap="flat" cmpd="sng" w="19050">
            <a:solidFill>
              <a:srgbClr val="0000FF"/>
            </a:solidFill>
            <a:prstDash val="solid"/>
            <a:round/>
            <a:headEnd len="med" w="med" type="none"/>
            <a:tailEnd len="med" w="med" type="triangle"/>
          </a:ln>
        </p:spPr>
      </p:cxnSp>
      <p:cxnSp>
        <p:nvCxnSpPr>
          <p:cNvPr id="994" name="Google Shape;994;p56"/>
          <p:cNvCxnSpPr/>
          <p:nvPr/>
        </p:nvCxnSpPr>
        <p:spPr>
          <a:xfrm>
            <a:off x="1300206" y="2232788"/>
            <a:ext cx="799200" cy="0"/>
          </a:xfrm>
          <a:prstGeom prst="straightConnector1">
            <a:avLst/>
          </a:prstGeom>
          <a:noFill/>
          <a:ln cap="flat" cmpd="sng" w="19050">
            <a:solidFill>
              <a:srgbClr val="0000FF"/>
            </a:solidFill>
            <a:prstDash val="solid"/>
            <a:round/>
            <a:headEnd len="med" w="med" type="none"/>
            <a:tailEnd len="med" w="med" type="triangle"/>
          </a:ln>
        </p:spPr>
      </p:cxnSp>
      <p:cxnSp>
        <p:nvCxnSpPr>
          <p:cNvPr id="995" name="Google Shape;995;p56"/>
          <p:cNvCxnSpPr/>
          <p:nvPr/>
        </p:nvCxnSpPr>
        <p:spPr>
          <a:xfrm>
            <a:off x="2190890" y="2232788"/>
            <a:ext cx="863700" cy="0"/>
          </a:xfrm>
          <a:prstGeom prst="straightConnector1">
            <a:avLst/>
          </a:prstGeom>
          <a:noFill/>
          <a:ln cap="flat" cmpd="sng" w="19050">
            <a:solidFill>
              <a:srgbClr val="0000FF"/>
            </a:solidFill>
            <a:prstDash val="solid"/>
            <a:round/>
            <a:headEnd len="med" w="med" type="none"/>
            <a:tailEnd len="med" w="med" type="triangle"/>
          </a:ln>
        </p:spPr>
      </p:cxnSp>
      <p:grpSp>
        <p:nvGrpSpPr>
          <p:cNvPr id="996" name="Google Shape;996;p56"/>
          <p:cNvGrpSpPr/>
          <p:nvPr/>
        </p:nvGrpSpPr>
        <p:grpSpPr>
          <a:xfrm>
            <a:off x="7606724" y="3946300"/>
            <a:ext cx="1911521" cy="1218700"/>
            <a:chOff x="7606724" y="3946300"/>
            <a:chExt cx="1911521" cy="1218700"/>
          </a:xfrm>
        </p:grpSpPr>
        <p:cxnSp>
          <p:nvCxnSpPr>
            <p:cNvPr id="997" name="Google Shape;997;p56"/>
            <p:cNvCxnSpPr/>
            <p:nvPr/>
          </p:nvCxnSpPr>
          <p:spPr>
            <a:xfrm rot="10800000">
              <a:off x="7716325" y="4989200"/>
              <a:ext cx="852900" cy="0"/>
            </a:xfrm>
            <a:prstGeom prst="straightConnector1">
              <a:avLst/>
            </a:prstGeom>
            <a:noFill/>
            <a:ln cap="flat" cmpd="sng" w="28575">
              <a:solidFill>
                <a:schemeClr val="dk2"/>
              </a:solidFill>
              <a:prstDash val="solid"/>
              <a:round/>
              <a:headEnd len="med" w="med" type="none"/>
              <a:tailEnd len="med" w="med" type="none"/>
            </a:ln>
          </p:spPr>
        </p:cxnSp>
        <p:cxnSp>
          <p:nvCxnSpPr>
            <p:cNvPr id="998" name="Google Shape;998;p56"/>
            <p:cNvCxnSpPr/>
            <p:nvPr/>
          </p:nvCxnSpPr>
          <p:spPr>
            <a:xfrm flipH="1">
              <a:off x="7716420" y="4491531"/>
              <a:ext cx="238800" cy="515700"/>
            </a:xfrm>
            <a:prstGeom prst="straightConnector1">
              <a:avLst/>
            </a:prstGeom>
            <a:noFill/>
            <a:ln cap="flat" cmpd="sng" w="28575">
              <a:solidFill>
                <a:schemeClr val="dk2"/>
              </a:solidFill>
              <a:prstDash val="dash"/>
              <a:round/>
              <a:headEnd len="med" w="med" type="none"/>
              <a:tailEnd len="med" w="med" type="none"/>
            </a:ln>
          </p:spPr>
        </p:cxnSp>
        <p:sp>
          <p:nvSpPr>
            <p:cNvPr id="999" name="Google Shape;999;p56"/>
            <p:cNvSpPr txBox="1"/>
            <p:nvPr/>
          </p:nvSpPr>
          <p:spPr>
            <a:xfrm>
              <a:off x="7606724" y="3946300"/>
              <a:ext cx="3486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t>z</a:t>
              </a:r>
              <a:endParaRPr sz="1200"/>
            </a:p>
          </p:txBody>
        </p:sp>
        <p:sp>
          <p:nvSpPr>
            <p:cNvPr id="1000" name="Google Shape;1000;p56"/>
            <p:cNvSpPr txBox="1"/>
            <p:nvPr/>
          </p:nvSpPr>
          <p:spPr>
            <a:xfrm>
              <a:off x="8522006" y="4795700"/>
              <a:ext cx="4809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t>east</a:t>
              </a:r>
              <a:endParaRPr sz="1200"/>
            </a:p>
          </p:txBody>
        </p:sp>
        <p:sp>
          <p:nvSpPr>
            <p:cNvPr id="1001" name="Google Shape;1001;p56"/>
            <p:cNvSpPr txBox="1"/>
            <p:nvPr/>
          </p:nvSpPr>
          <p:spPr>
            <a:xfrm>
              <a:off x="7881445" y="4204815"/>
              <a:ext cx="16368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t>North (into page)</a:t>
              </a:r>
              <a:endParaRPr sz="1200"/>
            </a:p>
          </p:txBody>
        </p:sp>
        <p:cxnSp>
          <p:nvCxnSpPr>
            <p:cNvPr id="1002" name="Google Shape;1002;p56"/>
            <p:cNvCxnSpPr/>
            <p:nvPr/>
          </p:nvCxnSpPr>
          <p:spPr>
            <a:xfrm>
              <a:off x="7731025" y="4230625"/>
              <a:ext cx="0" cy="758700"/>
            </a:xfrm>
            <a:prstGeom prst="straightConnector1">
              <a:avLst/>
            </a:prstGeom>
            <a:noFill/>
            <a:ln cap="flat" cmpd="sng" w="28575">
              <a:solidFill>
                <a:schemeClr val="dk2"/>
              </a:solidFill>
              <a:prstDash val="solid"/>
              <a:round/>
              <a:headEnd len="med" w="med" type="none"/>
              <a:tailEnd len="med" w="med" type="none"/>
            </a:ln>
          </p:spPr>
        </p:cxnSp>
      </p:gr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7" name="Shape 1007"/>
        <p:cNvGrpSpPr/>
        <p:nvPr/>
      </p:nvGrpSpPr>
      <p:grpSpPr>
        <a:xfrm>
          <a:off x="0" y="0"/>
          <a:ext cx="0" cy="0"/>
          <a:chOff x="0" y="0"/>
          <a:chExt cx="0" cy="0"/>
        </a:xfrm>
      </p:grpSpPr>
      <p:sp>
        <p:nvSpPr>
          <p:cNvPr id="1008" name="Google Shape;1008;p57"/>
          <p:cNvSpPr/>
          <p:nvPr/>
        </p:nvSpPr>
        <p:spPr>
          <a:xfrm>
            <a:off x="5070600" y="1283438"/>
            <a:ext cx="1673700" cy="2292300"/>
          </a:xfrm>
          <a:prstGeom prst="can">
            <a:avLst>
              <a:gd fmla="val 25000" name="adj"/>
            </a:avLst>
          </a:prstGeom>
          <a:no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009" name="Google Shape;1009;p57"/>
          <p:cNvSpPr txBox="1"/>
          <p:nvPr/>
        </p:nvSpPr>
        <p:spPr>
          <a:xfrm>
            <a:off x="304800" y="533400"/>
            <a:ext cx="3132900" cy="56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500" u="sng">
                <a:solidFill>
                  <a:schemeClr val="dk1"/>
                </a:solidFill>
                <a:latin typeface="Calibri"/>
                <a:ea typeface="Calibri"/>
                <a:cs typeface="Calibri"/>
                <a:sym typeface="Calibri"/>
              </a:rPr>
              <a:t>Straight Hodograph</a:t>
            </a:r>
            <a:endParaRPr/>
          </a:p>
        </p:txBody>
      </p:sp>
      <p:sp>
        <p:nvSpPr>
          <p:cNvPr id="1010" name="Google Shape;1010;p57"/>
          <p:cNvSpPr txBox="1"/>
          <p:nvPr/>
        </p:nvSpPr>
        <p:spPr>
          <a:xfrm>
            <a:off x="6850778" y="2170099"/>
            <a:ext cx="4251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000">
                <a:solidFill>
                  <a:srgbClr val="FF0000"/>
                </a:solidFill>
                <a:latin typeface="Calibri"/>
                <a:ea typeface="Calibri"/>
                <a:cs typeface="Calibri"/>
                <a:sym typeface="Calibri"/>
              </a:rPr>
              <a:t>L</a:t>
            </a:r>
            <a:endParaRPr b="1" sz="3000">
              <a:solidFill>
                <a:srgbClr val="FF0000"/>
              </a:solidFill>
              <a:latin typeface="Calibri"/>
              <a:ea typeface="Calibri"/>
              <a:cs typeface="Calibri"/>
              <a:sym typeface="Calibri"/>
            </a:endParaRPr>
          </a:p>
        </p:txBody>
      </p:sp>
      <p:sp>
        <p:nvSpPr>
          <p:cNvPr id="1011" name="Google Shape;1011;p57"/>
          <p:cNvSpPr txBox="1"/>
          <p:nvPr/>
        </p:nvSpPr>
        <p:spPr>
          <a:xfrm>
            <a:off x="4559651" y="1178226"/>
            <a:ext cx="4251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000">
                <a:solidFill>
                  <a:srgbClr val="0000FF"/>
                </a:solidFill>
                <a:latin typeface="Calibri"/>
                <a:ea typeface="Calibri"/>
                <a:cs typeface="Calibri"/>
                <a:sym typeface="Calibri"/>
              </a:rPr>
              <a:t>H</a:t>
            </a:r>
            <a:endParaRPr b="1" sz="3000">
              <a:solidFill>
                <a:srgbClr val="0000FF"/>
              </a:solidFill>
              <a:latin typeface="Calibri"/>
              <a:ea typeface="Calibri"/>
              <a:cs typeface="Calibri"/>
              <a:sym typeface="Calibri"/>
            </a:endParaRPr>
          </a:p>
        </p:txBody>
      </p:sp>
      <p:sp>
        <p:nvSpPr>
          <p:cNvPr id="1012" name="Google Shape;1012;p57"/>
          <p:cNvSpPr txBox="1"/>
          <p:nvPr/>
        </p:nvSpPr>
        <p:spPr>
          <a:xfrm>
            <a:off x="4568276" y="2140176"/>
            <a:ext cx="4251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000">
                <a:solidFill>
                  <a:srgbClr val="0000FF"/>
                </a:solidFill>
                <a:latin typeface="Calibri"/>
                <a:ea typeface="Calibri"/>
                <a:cs typeface="Calibri"/>
                <a:sym typeface="Calibri"/>
              </a:rPr>
              <a:t>H</a:t>
            </a:r>
            <a:endParaRPr b="1" sz="3000">
              <a:solidFill>
                <a:srgbClr val="0000FF"/>
              </a:solidFill>
              <a:latin typeface="Calibri"/>
              <a:ea typeface="Calibri"/>
              <a:cs typeface="Calibri"/>
              <a:sym typeface="Calibri"/>
            </a:endParaRPr>
          </a:p>
        </p:txBody>
      </p:sp>
      <p:sp>
        <p:nvSpPr>
          <p:cNvPr id="1013" name="Google Shape;1013;p57"/>
          <p:cNvSpPr txBox="1"/>
          <p:nvPr/>
        </p:nvSpPr>
        <p:spPr>
          <a:xfrm>
            <a:off x="4599767" y="3026276"/>
            <a:ext cx="4251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400">
                <a:solidFill>
                  <a:srgbClr val="0000FF"/>
                </a:solidFill>
                <a:latin typeface="Calibri"/>
                <a:ea typeface="Calibri"/>
                <a:cs typeface="Calibri"/>
                <a:sym typeface="Calibri"/>
              </a:rPr>
              <a:t>H</a:t>
            </a:r>
            <a:endParaRPr sz="2400">
              <a:solidFill>
                <a:srgbClr val="0000FF"/>
              </a:solidFill>
              <a:latin typeface="Calibri"/>
              <a:ea typeface="Calibri"/>
              <a:cs typeface="Calibri"/>
              <a:sym typeface="Calibri"/>
            </a:endParaRPr>
          </a:p>
        </p:txBody>
      </p:sp>
      <p:sp>
        <p:nvSpPr>
          <p:cNvPr id="1014" name="Google Shape;1014;p57"/>
          <p:cNvSpPr txBox="1"/>
          <p:nvPr/>
        </p:nvSpPr>
        <p:spPr>
          <a:xfrm>
            <a:off x="6855578" y="3026274"/>
            <a:ext cx="4251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400">
                <a:solidFill>
                  <a:srgbClr val="FF0000"/>
                </a:solidFill>
                <a:latin typeface="Calibri"/>
                <a:ea typeface="Calibri"/>
                <a:cs typeface="Calibri"/>
                <a:sym typeface="Calibri"/>
              </a:rPr>
              <a:t>L</a:t>
            </a:r>
            <a:endParaRPr sz="2400">
              <a:solidFill>
                <a:srgbClr val="FF0000"/>
              </a:solidFill>
              <a:latin typeface="Calibri"/>
              <a:ea typeface="Calibri"/>
              <a:cs typeface="Calibri"/>
              <a:sym typeface="Calibri"/>
            </a:endParaRPr>
          </a:p>
        </p:txBody>
      </p:sp>
      <p:sp>
        <p:nvSpPr>
          <p:cNvPr id="1015" name="Google Shape;1015;p57"/>
          <p:cNvSpPr/>
          <p:nvPr/>
        </p:nvSpPr>
        <p:spPr>
          <a:xfrm>
            <a:off x="5089838" y="3180273"/>
            <a:ext cx="1669250" cy="210075"/>
          </a:xfrm>
          <a:custGeom>
            <a:rect b="b" l="l" r="r" t="t"/>
            <a:pathLst>
              <a:path extrusionOk="0" h="8403" w="66770">
                <a:moveTo>
                  <a:pt x="0" y="7649"/>
                </a:moveTo>
                <a:cubicBezTo>
                  <a:pt x="1082" y="7007"/>
                  <a:pt x="3188" y="4983"/>
                  <a:pt x="6492" y="3799"/>
                </a:cubicBezTo>
                <a:cubicBezTo>
                  <a:pt x="9796" y="2615"/>
                  <a:pt x="14740" y="1126"/>
                  <a:pt x="19824" y="543"/>
                </a:cubicBezTo>
                <a:cubicBezTo>
                  <a:pt x="24909" y="-40"/>
                  <a:pt x="30871" y="-203"/>
                  <a:pt x="36999" y="301"/>
                </a:cubicBezTo>
                <a:cubicBezTo>
                  <a:pt x="43127" y="805"/>
                  <a:pt x="51631" y="2217"/>
                  <a:pt x="56593" y="3567"/>
                </a:cubicBezTo>
                <a:cubicBezTo>
                  <a:pt x="61555" y="4917"/>
                  <a:pt x="65074" y="7597"/>
                  <a:pt x="66770" y="8403"/>
                </a:cubicBezTo>
              </a:path>
            </a:pathLst>
          </a:custGeom>
          <a:noFill/>
          <a:ln cap="flat" cmpd="sng" w="19050">
            <a:solidFill>
              <a:schemeClr val="dk2"/>
            </a:solidFill>
            <a:prstDash val="dash"/>
            <a:round/>
            <a:headEnd len="med" w="med" type="none"/>
            <a:tailEnd len="med" w="med" type="none"/>
          </a:ln>
        </p:spPr>
      </p:sp>
      <p:sp>
        <p:nvSpPr>
          <p:cNvPr id="1016" name="Google Shape;1016;p57"/>
          <p:cNvSpPr txBox="1"/>
          <p:nvPr/>
        </p:nvSpPr>
        <p:spPr>
          <a:xfrm>
            <a:off x="6830153" y="1139624"/>
            <a:ext cx="4251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000">
                <a:solidFill>
                  <a:srgbClr val="FF0000"/>
                </a:solidFill>
                <a:latin typeface="Calibri"/>
                <a:ea typeface="Calibri"/>
                <a:cs typeface="Calibri"/>
                <a:sym typeface="Calibri"/>
              </a:rPr>
              <a:t>L</a:t>
            </a:r>
            <a:endParaRPr b="1" sz="3000">
              <a:solidFill>
                <a:srgbClr val="FF0000"/>
              </a:solidFill>
              <a:latin typeface="Calibri"/>
              <a:ea typeface="Calibri"/>
              <a:cs typeface="Calibri"/>
              <a:sym typeface="Calibri"/>
            </a:endParaRPr>
          </a:p>
        </p:txBody>
      </p:sp>
      <p:sp>
        <p:nvSpPr>
          <p:cNvPr id="1017" name="Google Shape;1017;p57"/>
          <p:cNvSpPr txBox="1"/>
          <p:nvPr/>
        </p:nvSpPr>
        <p:spPr>
          <a:xfrm>
            <a:off x="579050" y="1228650"/>
            <a:ext cx="33153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Let's look at the straight hodograph case…</a:t>
            </a:r>
            <a:endParaRPr/>
          </a:p>
        </p:txBody>
      </p:sp>
      <p:sp>
        <p:nvSpPr>
          <p:cNvPr id="1018" name="Google Shape;1018;p57"/>
          <p:cNvSpPr txBox="1"/>
          <p:nvPr/>
        </p:nvSpPr>
        <p:spPr>
          <a:xfrm>
            <a:off x="5582125" y="3514250"/>
            <a:ext cx="1486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t>Right-Mover</a:t>
            </a:r>
            <a:endParaRPr b="1"/>
          </a:p>
        </p:txBody>
      </p:sp>
      <p:sp>
        <p:nvSpPr>
          <p:cNvPr id="1019" name="Google Shape;1019;p57"/>
          <p:cNvSpPr txBox="1"/>
          <p:nvPr/>
        </p:nvSpPr>
        <p:spPr>
          <a:xfrm>
            <a:off x="5402924" y="2841875"/>
            <a:ext cx="1363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999999"/>
                </a:solidFill>
              </a:rPr>
              <a:t>Left-Mover</a:t>
            </a:r>
            <a:endParaRPr b="1">
              <a:solidFill>
                <a:srgbClr val="999999"/>
              </a:solidFill>
            </a:endParaRPr>
          </a:p>
        </p:txBody>
      </p:sp>
      <p:cxnSp>
        <p:nvCxnSpPr>
          <p:cNvPr id="1020" name="Google Shape;1020;p57"/>
          <p:cNvCxnSpPr/>
          <p:nvPr/>
        </p:nvCxnSpPr>
        <p:spPr>
          <a:xfrm rot="10800000">
            <a:off x="7298950" y="1963749"/>
            <a:ext cx="0" cy="1337400"/>
          </a:xfrm>
          <a:prstGeom prst="straightConnector1">
            <a:avLst/>
          </a:prstGeom>
          <a:noFill/>
          <a:ln cap="flat" cmpd="sng" w="76200">
            <a:solidFill>
              <a:schemeClr val="dk1"/>
            </a:solidFill>
            <a:prstDash val="solid"/>
            <a:round/>
            <a:headEnd len="med" w="med" type="none"/>
            <a:tailEnd len="med" w="med" type="triangle"/>
          </a:ln>
        </p:spPr>
      </p:cxnSp>
      <p:cxnSp>
        <p:nvCxnSpPr>
          <p:cNvPr id="1021" name="Google Shape;1021;p57"/>
          <p:cNvCxnSpPr/>
          <p:nvPr/>
        </p:nvCxnSpPr>
        <p:spPr>
          <a:xfrm>
            <a:off x="4521660" y="1971546"/>
            <a:ext cx="0" cy="1342800"/>
          </a:xfrm>
          <a:prstGeom prst="straightConnector1">
            <a:avLst/>
          </a:prstGeom>
          <a:noFill/>
          <a:ln cap="flat" cmpd="sng" w="76200">
            <a:solidFill>
              <a:schemeClr val="dk1"/>
            </a:solidFill>
            <a:prstDash val="solid"/>
            <a:round/>
            <a:headEnd len="med" w="med" type="none"/>
            <a:tailEnd len="med" w="med" type="triangle"/>
          </a:ln>
        </p:spPr>
      </p:cxnSp>
      <p:sp>
        <p:nvSpPr>
          <p:cNvPr id="1022" name="Google Shape;1022;p57"/>
          <p:cNvSpPr txBox="1"/>
          <p:nvPr/>
        </p:nvSpPr>
        <p:spPr>
          <a:xfrm>
            <a:off x="7361923" y="2604000"/>
            <a:ext cx="1363500" cy="969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700">
                <a:solidFill>
                  <a:srgbClr val="FF0000"/>
                </a:solidFill>
                <a:latin typeface="Calibri"/>
                <a:ea typeface="Calibri"/>
                <a:cs typeface="Calibri"/>
                <a:sym typeface="Calibri"/>
              </a:rPr>
              <a:t>dynamic</a:t>
            </a:r>
            <a:endParaRPr b="1" sz="1700">
              <a:solidFill>
                <a:srgbClr val="FF0000"/>
              </a:solidFill>
              <a:latin typeface="Calibri"/>
              <a:ea typeface="Calibri"/>
              <a:cs typeface="Calibri"/>
              <a:sym typeface="Calibri"/>
            </a:endParaRPr>
          </a:p>
          <a:p>
            <a:pPr indent="0" lvl="0" marL="0" rtl="0" algn="l">
              <a:spcBef>
                <a:spcPts val="0"/>
              </a:spcBef>
              <a:spcAft>
                <a:spcPts val="0"/>
              </a:spcAft>
              <a:buNone/>
            </a:pPr>
            <a:r>
              <a:rPr b="1" lang="en" sz="1700">
                <a:solidFill>
                  <a:srgbClr val="FF0000"/>
                </a:solidFill>
                <a:latin typeface="Calibri"/>
                <a:ea typeface="Calibri"/>
                <a:cs typeface="Calibri"/>
                <a:sym typeface="Calibri"/>
              </a:rPr>
              <a:t>lifting downshear!</a:t>
            </a:r>
            <a:endParaRPr b="1" sz="1700">
              <a:solidFill>
                <a:srgbClr val="FF0000"/>
              </a:solidFill>
              <a:latin typeface="Calibri"/>
              <a:ea typeface="Calibri"/>
              <a:cs typeface="Calibri"/>
              <a:sym typeface="Calibri"/>
            </a:endParaRPr>
          </a:p>
        </p:txBody>
      </p:sp>
      <p:sp>
        <p:nvSpPr>
          <p:cNvPr id="1023" name="Google Shape;1023;p57"/>
          <p:cNvSpPr txBox="1"/>
          <p:nvPr/>
        </p:nvSpPr>
        <p:spPr>
          <a:xfrm>
            <a:off x="3249647" y="2614509"/>
            <a:ext cx="1293900" cy="969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700">
                <a:solidFill>
                  <a:srgbClr val="0000FF"/>
                </a:solidFill>
                <a:latin typeface="Calibri"/>
                <a:ea typeface="Calibri"/>
                <a:cs typeface="Calibri"/>
                <a:sym typeface="Calibri"/>
              </a:rPr>
              <a:t>dynamic</a:t>
            </a:r>
            <a:endParaRPr b="1" sz="1700">
              <a:solidFill>
                <a:srgbClr val="0000FF"/>
              </a:solidFill>
              <a:latin typeface="Calibri"/>
              <a:ea typeface="Calibri"/>
              <a:cs typeface="Calibri"/>
              <a:sym typeface="Calibri"/>
            </a:endParaRPr>
          </a:p>
          <a:p>
            <a:pPr indent="0" lvl="0" marL="0" rtl="0" algn="l">
              <a:spcBef>
                <a:spcPts val="0"/>
              </a:spcBef>
              <a:spcAft>
                <a:spcPts val="0"/>
              </a:spcAft>
              <a:buNone/>
            </a:pPr>
            <a:r>
              <a:rPr b="1" lang="en" sz="1700">
                <a:solidFill>
                  <a:srgbClr val="0000FF"/>
                </a:solidFill>
                <a:latin typeface="Calibri"/>
                <a:ea typeface="Calibri"/>
                <a:cs typeface="Calibri"/>
                <a:sym typeface="Calibri"/>
              </a:rPr>
              <a:t>subsidence</a:t>
            </a:r>
            <a:endParaRPr b="1" sz="1700">
              <a:solidFill>
                <a:srgbClr val="0000FF"/>
              </a:solidFill>
              <a:latin typeface="Calibri"/>
              <a:ea typeface="Calibri"/>
              <a:cs typeface="Calibri"/>
              <a:sym typeface="Calibri"/>
            </a:endParaRPr>
          </a:p>
          <a:p>
            <a:pPr indent="0" lvl="0" marL="0" rtl="0" algn="l">
              <a:spcBef>
                <a:spcPts val="0"/>
              </a:spcBef>
              <a:spcAft>
                <a:spcPts val="0"/>
              </a:spcAft>
              <a:buNone/>
            </a:pPr>
            <a:r>
              <a:rPr b="1" lang="en" sz="1700">
                <a:solidFill>
                  <a:srgbClr val="0000FF"/>
                </a:solidFill>
                <a:latin typeface="Calibri"/>
                <a:ea typeface="Calibri"/>
                <a:cs typeface="Calibri"/>
                <a:sym typeface="Calibri"/>
              </a:rPr>
              <a:t>upshear!</a:t>
            </a:r>
            <a:endParaRPr b="1" sz="1700">
              <a:solidFill>
                <a:srgbClr val="0000FF"/>
              </a:solidFill>
              <a:latin typeface="Calibri"/>
              <a:ea typeface="Calibri"/>
              <a:cs typeface="Calibri"/>
              <a:sym typeface="Calibri"/>
            </a:endParaRPr>
          </a:p>
        </p:txBody>
      </p:sp>
      <p:sp>
        <p:nvSpPr>
          <p:cNvPr id="1024" name="Google Shape;1024;p57"/>
          <p:cNvSpPr txBox="1"/>
          <p:nvPr/>
        </p:nvSpPr>
        <p:spPr>
          <a:xfrm>
            <a:off x="152400" y="3289375"/>
            <a:ext cx="3652500" cy="708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700">
                <a:solidFill>
                  <a:schemeClr val="dk1"/>
                </a:solidFill>
                <a:latin typeface="Calibri"/>
                <a:ea typeface="Calibri"/>
                <a:cs typeface="Calibri"/>
                <a:sym typeface="Calibri"/>
              </a:rPr>
              <a:t>Neither RM nor LM enhanced/suppressed</a:t>
            </a:r>
            <a:endParaRPr b="1" sz="1700">
              <a:latin typeface="Calibri"/>
              <a:ea typeface="Calibri"/>
              <a:cs typeface="Calibri"/>
              <a:sym typeface="Calibri"/>
            </a:endParaRPr>
          </a:p>
        </p:txBody>
      </p:sp>
      <p:cxnSp>
        <p:nvCxnSpPr>
          <p:cNvPr id="1025" name="Google Shape;1025;p57"/>
          <p:cNvCxnSpPr/>
          <p:nvPr/>
        </p:nvCxnSpPr>
        <p:spPr>
          <a:xfrm flipH="1" rot="10800000">
            <a:off x="1222700" y="2455875"/>
            <a:ext cx="905400" cy="11700"/>
          </a:xfrm>
          <a:prstGeom prst="straightConnector1">
            <a:avLst/>
          </a:prstGeom>
          <a:noFill/>
          <a:ln cap="flat" cmpd="sng" w="38100">
            <a:solidFill>
              <a:srgbClr val="FF0000"/>
            </a:solidFill>
            <a:prstDash val="solid"/>
            <a:round/>
            <a:headEnd len="med" w="med" type="none"/>
            <a:tailEnd len="med" w="med" type="none"/>
          </a:ln>
        </p:spPr>
      </p:cxnSp>
      <p:cxnSp>
        <p:nvCxnSpPr>
          <p:cNvPr id="1026" name="Google Shape;1026;p57"/>
          <p:cNvCxnSpPr/>
          <p:nvPr/>
        </p:nvCxnSpPr>
        <p:spPr>
          <a:xfrm flipH="1" rot="10800000">
            <a:off x="2131050" y="2456550"/>
            <a:ext cx="925800" cy="2400"/>
          </a:xfrm>
          <a:prstGeom prst="straightConnector1">
            <a:avLst/>
          </a:prstGeom>
          <a:noFill/>
          <a:ln cap="flat" cmpd="sng" w="38100">
            <a:solidFill>
              <a:srgbClr val="00FF00"/>
            </a:solidFill>
            <a:prstDash val="solid"/>
            <a:round/>
            <a:headEnd len="med" w="med" type="none"/>
            <a:tailEnd len="med" w="med" type="none"/>
          </a:ln>
        </p:spPr>
      </p:cxnSp>
      <p:cxnSp>
        <p:nvCxnSpPr>
          <p:cNvPr id="1027" name="Google Shape;1027;p57"/>
          <p:cNvCxnSpPr/>
          <p:nvPr/>
        </p:nvCxnSpPr>
        <p:spPr>
          <a:xfrm flipH="1" rot="10800000">
            <a:off x="438300" y="2467600"/>
            <a:ext cx="789000" cy="9900"/>
          </a:xfrm>
          <a:prstGeom prst="straightConnector1">
            <a:avLst/>
          </a:prstGeom>
          <a:noFill/>
          <a:ln cap="flat" cmpd="sng" w="38100">
            <a:solidFill>
              <a:srgbClr val="FF00FF"/>
            </a:solidFill>
            <a:prstDash val="solid"/>
            <a:round/>
            <a:headEnd len="med" w="med" type="none"/>
            <a:tailEnd len="med" w="med" type="none"/>
          </a:ln>
        </p:spPr>
      </p:cxnSp>
      <p:grpSp>
        <p:nvGrpSpPr>
          <p:cNvPr id="1028" name="Google Shape;1028;p57"/>
          <p:cNvGrpSpPr/>
          <p:nvPr/>
        </p:nvGrpSpPr>
        <p:grpSpPr>
          <a:xfrm>
            <a:off x="7606724" y="3946300"/>
            <a:ext cx="1911521" cy="1218700"/>
            <a:chOff x="7606724" y="3946300"/>
            <a:chExt cx="1911521" cy="1218700"/>
          </a:xfrm>
        </p:grpSpPr>
        <p:cxnSp>
          <p:nvCxnSpPr>
            <p:cNvPr id="1029" name="Google Shape;1029;p57"/>
            <p:cNvCxnSpPr/>
            <p:nvPr/>
          </p:nvCxnSpPr>
          <p:spPr>
            <a:xfrm rot="10800000">
              <a:off x="7716325" y="4989200"/>
              <a:ext cx="852900" cy="0"/>
            </a:xfrm>
            <a:prstGeom prst="straightConnector1">
              <a:avLst/>
            </a:prstGeom>
            <a:noFill/>
            <a:ln cap="flat" cmpd="sng" w="28575">
              <a:solidFill>
                <a:schemeClr val="dk2"/>
              </a:solidFill>
              <a:prstDash val="solid"/>
              <a:round/>
              <a:headEnd len="med" w="med" type="none"/>
              <a:tailEnd len="med" w="med" type="none"/>
            </a:ln>
          </p:spPr>
        </p:cxnSp>
        <p:cxnSp>
          <p:nvCxnSpPr>
            <p:cNvPr id="1030" name="Google Shape;1030;p57"/>
            <p:cNvCxnSpPr/>
            <p:nvPr/>
          </p:nvCxnSpPr>
          <p:spPr>
            <a:xfrm flipH="1">
              <a:off x="7716420" y="4491531"/>
              <a:ext cx="238800" cy="515700"/>
            </a:xfrm>
            <a:prstGeom prst="straightConnector1">
              <a:avLst/>
            </a:prstGeom>
            <a:noFill/>
            <a:ln cap="flat" cmpd="sng" w="28575">
              <a:solidFill>
                <a:schemeClr val="dk2"/>
              </a:solidFill>
              <a:prstDash val="dash"/>
              <a:round/>
              <a:headEnd len="med" w="med" type="none"/>
              <a:tailEnd len="med" w="med" type="none"/>
            </a:ln>
          </p:spPr>
        </p:cxnSp>
        <p:sp>
          <p:nvSpPr>
            <p:cNvPr id="1031" name="Google Shape;1031;p57"/>
            <p:cNvSpPr txBox="1"/>
            <p:nvPr/>
          </p:nvSpPr>
          <p:spPr>
            <a:xfrm>
              <a:off x="7606724" y="3946300"/>
              <a:ext cx="3486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t>z</a:t>
              </a:r>
              <a:endParaRPr sz="1200"/>
            </a:p>
          </p:txBody>
        </p:sp>
        <p:sp>
          <p:nvSpPr>
            <p:cNvPr id="1032" name="Google Shape;1032;p57"/>
            <p:cNvSpPr txBox="1"/>
            <p:nvPr/>
          </p:nvSpPr>
          <p:spPr>
            <a:xfrm>
              <a:off x="8522006" y="4795700"/>
              <a:ext cx="4809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t>east</a:t>
              </a:r>
              <a:endParaRPr sz="1200"/>
            </a:p>
          </p:txBody>
        </p:sp>
        <p:sp>
          <p:nvSpPr>
            <p:cNvPr id="1033" name="Google Shape;1033;p57"/>
            <p:cNvSpPr txBox="1"/>
            <p:nvPr/>
          </p:nvSpPr>
          <p:spPr>
            <a:xfrm>
              <a:off x="7881445" y="4204815"/>
              <a:ext cx="16368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t>North (into page)</a:t>
              </a:r>
              <a:endParaRPr sz="1200"/>
            </a:p>
          </p:txBody>
        </p:sp>
        <p:cxnSp>
          <p:nvCxnSpPr>
            <p:cNvPr id="1034" name="Google Shape;1034;p57"/>
            <p:cNvCxnSpPr/>
            <p:nvPr/>
          </p:nvCxnSpPr>
          <p:spPr>
            <a:xfrm>
              <a:off x="7731025" y="4230625"/>
              <a:ext cx="0" cy="758700"/>
            </a:xfrm>
            <a:prstGeom prst="straightConnector1">
              <a:avLst/>
            </a:prstGeom>
            <a:noFill/>
            <a:ln cap="flat" cmpd="sng" w="28575">
              <a:solidFill>
                <a:schemeClr val="dk2"/>
              </a:solidFill>
              <a:prstDash val="solid"/>
              <a:round/>
              <a:headEnd len="med" w="med" type="none"/>
              <a:tailEnd len="med" w="med" type="none"/>
            </a:ln>
          </p:spPr>
        </p:cxnSp>
      </p:gr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9" name="Shape 1039"/>
        <p:cNvGrpSpPr/>
        <p:nvPr/>
      </p:nvGrpSpPr>
      <p:grpSpPr>
        <a:xfrm>
          <a:off x="0" y="0"/>
          <a:ext cx="0" cy="0"/>
          <a:chOff x="0" y="0"/>
          <a:chExt cx="0" cy="0"/>
        </a:xfrm>
      </p:grpSpPr>
      <p:sp>
        <p:nvSpPr>
          <p:cNvPr id="1040" name="Google Shape;1040;p58"/>
          <p:cNvSpPr txBox="1"/>
          <p:nvPr/>
        </p:nvSpPr>
        <p:spPr>
          <a:xfrm>
            <a:off x="304800" y="533400"/>
            <a:ext cx="3132900" cy="56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500" u="sng">
                <a:solidFill>
                  <a:schemeClr val="dk1"/>
                </a:solidFill>
                <a:latin typeface="Calibri"/>
                <a:ea typeface="Calibri"/>
                <a:cs typeface="Calibri"/>
                <a:sym typeface="Calibri"/>
              </a:rPr>
              <a:t>Straight Hodograph</a:t>
            </a:r>
            <a:endParaRPr/>
          </a:p>
        </p:txBody>
      </p:sp>
      <p:pic>
        <p:nvPicPr>
          <p:cNvPr id="1041" name="Google Shape;1041;p58"/>
          <p:cNvPicPr preferRelativeResize="0"/>
          <p:nvPr/>
        </p:nvPicPr>
        <p:blipFill>
          <a:blip r:embed="rId3">
            <a:alphaModFix/>
          </a:blip>
          <a:stretch>
            <a:fillRect/>
          </a:stretch>
        </p:blipFill>
        <p:spPr>
          <a:xfrm>
            <a:off x="4376700" y="544600"/>
            <a:ext cx="4654049" cy="4054303"/>
          </a:xfrm>
          <a:prstGeom prst="rect">
            <a:avLst/>
          </a:prstGeom>
          <a:noFill/>
          <a:ln>
            <a:noFill/>
          </a:ln>
        </p:spPr>
      </p:pic>
      <p:sp>
        <p:nvSpPr>
          <p:cNvPr id="1042" name="Google Shape;1042;p58"/>
          <p:cNvSpPr txBox="1"/>
          <p:nvPr/>
        </p:nvSpPr>
        <p:spPr>
          <a:xfrm>
            <a:off x="96300" y="3331750"/>
            <a:ext cx="4071900" cy="708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700">
                <a:latin typeface="Calibri"/>
                <a:ea typeface="Calibri"/>
                <a:cs typeface="Calibri"/>
                <a:sym typeface="Calibri"/>
              </a:rPr>
              <a:t>Neither RM nor LM enhanced/suppressed</a:t>
            </a:r>
            <a:endParaRPr b="1" sz="1700">
              <a:latin typeface="Calibri"/>
              <a:ea typeface="Calibri"/>
              <a:cs typeface="Calibri"/>
              <a:sym typeface="Calibri"/>
            </a:endParaRPr>
          </a:p>
          <a:p>
            <a:pPr indent="0" lvl="0" marL="0" rtl="0" algn="l">
              <a:spcBef>
                <a:spcPts val="0"/>
              </a:spcBef>
              <a:spcAft>
                <a:spcPts val="0"/>
              </a:spcAft>
              <a:buNone/>
            </a:pPr>
            <a:r>
              <a:rPr b="1" lang="en" sz="1700">
                <a:latin typeface="Calibri"/>
                <a:ea typeface="Calibri"/>
                <a:cs typeface="Calibri"/>
                <a:sym typeface="Calibri"/>
              </a:rPr>
              <a:t>Mirror-image splitting cells!</a:t>
            </a:r>
            <a:endParaRPr b="1" sz="1700">
              <a:latin typeface="Calibri"/>
              <a:ea typeface="Calibri"/>
              <a:cs typeface="Calibri"/>
              <a:sym typeface="Calibri"/>
            </a:endParaRPr>
          </a:p>
        </p:txBody>
      </p:sp>
      <p:cxnSp>
        <p:nvCxnSpPr>
          <p:cNvPr id="1043" name="Google Shape;1043;p58"/>
          <p:cNvCxnSpPr/>
          <p:nvPr/>
        </p:nvCxnSpPr>
        <p:spPr>
          <a:xfrm flipH="1" rot="10800000">
            <a:off x="1222700" y="2455875"/>
            <a:ext cx="905400" cy="11700"/>
          </a:xfrm>
          <a:prstGeom prst="straightConnector1">
            <a:avLst/>
          </a:prstGeom>
          <a:noFill/>
          <a:ln cap="flat" cmpd="sng" w="38100">
            <a:solidFill>
              <a:srgbClr val="FF0000"/>
            </a:solidFill>
            <a:prstDash val="solid"/>
            <a:round/>
            <a:headEnd len="med" w="med" type="none"/>
            <a:tailEnd len="med" w="med" type="none"/>
          </a:ln>
        </p:spPr>
      </p:cxnSp>
      <p:cxnSp>
        <p:nvCxnSpPr>
          <p:cNvPr id="1044" name="Google Shape;1044;p58"/>
          <p:cNvCxnSpPr/>
          <p:nvPr/>
        </p:nvCxnSpPr>
        <p:spPr>
          <a:xfrm flipH="1" rot="10800000">
            <a:off x="2131050" y="2456550"/>
            <a:ext cx="925800" cy="2400"/>
          </a:xfrm>
          <a:prstGeom prst="straightConnector1">
            <a:avLst/>
          </a:prstGeom>
          <a:noFill/>
          <a:ln cap="flat" cmpd="sng" w="38100">
            <a:solidFill>
              <a:srgbClr val="00FF00"/>
            </a:solidFill>
            <a:prstDash val="solid"/>
            <a:round/>
            <a:headEnd len="med" w="med" type="none"/>
            <a:tailEnd len="med" w="med" type="none"/>
          </a:ln>
        </p:spPr>
      </p:cxnSp>
      <p:cxnSp>
        <p:nvCxnSpPr>
          <p:cNvPr id="1045" name="Google Shape;1045;p58"/>
          <p:cNvCxnSpPr/>
          <p:nvPr/>
        </p:nvCxnSpPr>
        <p:spPr>
          <a:xfrm flipH="1" rot="10800000">
            <a:off x="438300" y="2467600"/>
            <a:ext cx="789000" cy="9900"/>
          </a:xfrm>
          <a:prstGeom prst="straightConnector1">
            <a:avLst/>
          </a:prstGeom>
          <a:noFill/>
          <a:ln cap="flat" cmpd="sng" w="38100">
            <a:solidFill>
              <a:srgbClr val="FF00FF"/>
            </a:solidFill>
            <a:prstDash val="solid"/>
            <a:round/>
            <a:headEnd len="med" w="med" type="none"/>
            <a:tailEnd len="med" w="med" type="none"/>
          </a:ln>
        </p:spPr>
      </p:cxn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0" name="Shape 1050"/>
        <p:cNvGrpSpPr/>
        <p:nvPr/>
      </p:nvGrpSpPr>
      <p:grpSpPr>
        <a:xfrm>
          <a:off x="0" y="0"/>
          <a:ext cx="0" cy="0"/>
          <a:chOff x="0" y="0"/>
          <a:chExt cx="0" cy="0"/>
        </a:xfrm>
      </p:grpSpPr>
      <p:sp>
        <p:nvSpPr>
          <p:cNvPr id="1051" name="Google Shape;1051;p59"/>
          <p:cNvSpPr txBox="1"/>
          <p:nvPr/>
        </p:nvSpPr>
        <p:spPr>
          <a:xfrm>
            <a:off x="5936324" y="2841875"/>
            <a:ext cx="1363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999999"/>
                </a:solidFill>
              </a:rPr>
              <a:t>Left-Mover</a:t>
            </a:r>
            <a:endParaRPr b="1">
              <a:solidFill>
                <a:srgbClr val="999999"/>
              </a:solidFill>
            </a:endParaRPr>
          </a:p>
        </p:txBody>
      </p:sp>
      <p:cxnSp>
        <p:nvCxnSpPr>
          <p:cNvPr id="1052" name="Google Shape;1052;p59"/>
          <p:cNvCxnSpPr/>
          <p:nvPr/>
        </p:nvCxnSpPr>
        <p:spPr>
          <a:xfrm flipH="1" rot="10800000">
            <a:off x="1214250" y="2160688"/>
            <a:ext cx="1293900" cy="3900"/>
          </a:xfrm>
          <a:prstGeom prst="straightConnector1">
            <a:avLst/>
          </a:prstGeom>
          <a:noFill/>
          <a:ln cap="flat" cmpd="sng" w="38100">
            <a:solidFill>
              <a:srgbClr val="FF0000"/>
            </a:solidFill>
            <a:prstDash val="solid"/>
            <a:round/>
            <a:headEnd len="med" w="med" type="none"/>
            <a:tailEnd len="med" w="med" type="none"/>
          </a:ln>
        </p:spPr>
      </p:cxnSp>
      <p:cxnSp>
        <p:nvCxnSpPr>
          <p:cNvPr id="1053" name="Google Shape;1053;p59"/>
          <p:cNvCxnSpPr/>
          <p:nvPr/>
        </p:nvCxnSpPr>
        <p:spPr>
          <a:xfrm>
            <a:off x="2508150" y="2160700"/>
            <a:ext cx="20100" cy="1134900"/>
          </a:xfrm>
          <a:prstGeom prst="straightConnector1">
            <a:avLst/>
          </a:prstGeom>
          <a:noFill/>
          <a:ln cap="flat" cmpd="sng" w="38100">
            <a:solidFill>
              <a:srgbClr val="00FF00"/>
            </a:solidFill>
            <a:prstDash val="solid"/>
            <a:round/>
            <a:headEnd len="med" w="med" type="none"/>
            <a:tailEnd len="med" w="med" type="none"/>
          </a:ln>
        </p:spPr>
      </p:cxnSp>
      <p:cxnSp>
        <p:nvCxnSpPr>
          <p:cNvPr id="1054" name="Google Shape;1054;p59"/>
          <p:cNvCxnSpPr/>
          <p:nvPr/>
        </p:nvCxnSpPr>
        <p:spPr>
          <a:xfrm rot="10800000">
            <a:off x="1214250" y="2171950"/>
            <a:ext cx="6900" cy="1113300"/>
          </a:xfrm>
          <a:prstGeom prst="straightConnector1">
            <a:avLst/>
          </a:prstGeom>
          <a:noFill/>
          <a:ln cap="flat" cmpd="sng" w="38100">
            <a:solidFill>
              <a:srgbClr val="FF00FF"/>
            </a:solidFill>
            <a:prstDash val="solid"/>
            <a:round/>
            <a:headEnd len="med" w="med" type="none"/>
            <a:tailEnd len="med" w="med" type="none"/>
          </a:ln>
        </p:spPr>
      </p:cxnSp>
      <p:sp>
        <p:nvSpPr>
          <p:cNvPr id="1055" name="Google Shape;1055;p59"/>
          <p:cNvSpPr txBox="1"/>
          <p:nvPr/>
        </p:nvSpPr>
        <p:spPr>
          <a:xfrm>
            <a:off x="579050" y="1228650"/>
            <a:ext cx="471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Now, let’s do a half-circle hodograph!</a:t>
            </a:r>
            <a:endParaRPr/>
          </a:p>
        </p:txBody>
      </p:sp>
      <p:sp>
        <p:nvSpPr>
          <p:cNvPr id="1056" name="Google Shape;1056;p59"/>
          <p:cNvSpPr txBox="1"/>
          <p:nvPr/>
        </p:nvSpPr>
        <p:spPr>
          <a:xfrm>
            <a:off x="6696228" y="2172349"/>
            <a:ext cx="4251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000">
                <a:solidFill>
                  <a:srgbClr val="FF0000"/>
                </a:solidFill>
                <a:latin typeface="Calibri"/>
                <a:ea typeface="Calibri"/>
                <a:cs typeface="Calibri"/>
                <a:sym typeface="Calibri"/>
              </a:rPr>
              <a:t>L</a:t>
            </a:r>
            <a:endParaRPr b="1" sz="3000">
              <a:solidFill>
                <a:srgbClr val="FF0000"/>
              </a:solidFill>
              <a:latin typeface="Calibri"/>
              <a:ea typeface="Calibri"/>
              <a:cs typeface="Calibri"/>
              <a:sym typeface="Calibri"/>
            </a:endParaRPr>
          </a:p>
        </p:txBody>
      </p:sp>
      <p:sp>
        <p:nvSpPr>
          <p:cNvPr id="1057" name="Google Shape;1057;p59"/>
          <p:cNvSpPr txBox="1"/>
          <p:nvPr/>
        </p:nvSpPr>
        <p:spPr>
          <a:xfrm>
            <a:off x="5497826" y="931326"/>
            <a:ext cx="4251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000">
                <a:solidFill>
                  <a:srgbClr val="A4C2F4"/>
                </a:solidFill>
                <a:latin typeface="Calibri"/>
                <a:ea typeface="Calibri"/>
                <a:cs typeface="Calibri"/>
                <a:sym typeface="Calibri"/>
              </a:rPr>
              <a:t>H</a:t>
            </a:r>
            <a:endParaRPr b="1" sz="3000">
              <a:solidFill>
                <a:srgbClr val="A4C2F4"/>
              </a:solidFill>
              <a:latin typeface="Calibri"/>
              <a:ea typeface="Calibri"/>
              <a:cs typeface="Calibri"/>
              <a:sym typeface="Calibri"/>
            </a:endParaRPr>
          </a:p>
        </p:txBody>
      </p:sp>
      <p:sp>
        <p:nvSpPr>
          <p:cNvPr id="1058" name="Google Shape;1058;p59"/>
          <p:cNvSpPr/>
          <p:nvPr/>
        </p:nvSpPr>
        <p:spPr>
          <a:xfrm>
            <a:off x="5070600" y="1283438"/>
            <a:ext cx="1673700" cy="2292300"/>
          </a:xfrm>
          <a:prstGeom prst="can">
            <a:avLst>
              <a:gd fmla="val 25000" name="adj"/>
            </a:avLst>
          </a:prstGeom>
          <a:no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059" name="Google Shape;1059;p59"/>
          <p:cNvSpPr txBox="1"/>
          <p:nvPr/>
        </p:nvSpPr>
        <p:spPr>
          <a:xfrm>
            <a:off x="4681169" y="2118251"/>
            <a:ext cx="4251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000">
                <a:solidFill>
                  <a:srgbClr val="0000FF"/>
                </a:solidFill>
                <a:latin typeface="Calibri"/>
                <a:ea typeface="Calibri"/>
                <a:cs typeface="Calibri"/>
                <a:sym typeface="Calibri"/>
              </a:rPr>
              <a:t>H</a:t>
            </a:r>
            <a:endParaRPr b="1" sz="3000">
              <a:solidFill>
                <a:srgbClr val="0000FF"/>
              </a:solidFill>
              <a:latin typeface="Calibri"/>
              <a:ea typeface="Calibri"/>
              <a:cs typeface="Calibri"/>
              <a:sym typeface="Calibri"/>
            </a:endParaRPr>
          </a:p>
        </p:txBody>
      </p:sp>
      <p:sp>
        <p:nvSpPr>
          <p:cNvPr id="1060" name="Google Shape;1060;p59"/>
          <p:cNvSpPr txBox="1"/>
          <p:nvPr/>
        </p:nvSpPr>
        <p:spPr>
          <a:xfrm>
            <a:off x="5785226" y="3408876"/>
            <a:ext cx="4251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000">
                <a:solidFill>
                  <a:srgbClr val="0000FF"/>
                </a:solidFill>
                <a:latin typeface="Calibri"/>
                <a:ea typeface="Calibri"/>
                <a:cs typeface="Calibri"/>
                <a:sym typeface="Calibri"/>
              </a:rPr>
              <a:t>H</a:t>
            </a:r>
            <a:endParaRPr b="1" sz="3000">
              <a:solidFill>
                <a:srgbClr val="0000FF"/>
              </a:solidFill>
              <a:latin typeface="Calibri"/>
              <a:ea typeface="Calibri"/>
              <a:cs typeface="Calibri"/>
              <a:sym typeface="Calibri"/>
            </a:endParaRPr>
          </a:p>
        </p:txBody>
      </p:sp>
      <p:sp>
        <p:nvSpPr>
          <p:cNvPr id="1061" name="Google Shape;1061;p59"/>
          <p:cNvSpPr txBox="1"/>
          <p:nvPr/>
        </p:nvSpPr>
        <p:spPr>
          <a:xfrm>
            <a:off x="5579428" y="2623706"/>
            <a:ext cx="4251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000">
                <a:solidFill>
                  <a:srgbClr val="F4CCCC"/>
                </a:solidFill>
                <a:latin typeface="Calibri"/>
                <a:ea typeface="Calibri"/>
                <a:cs typeface="Calibri"/>
                <a:sym typeface="Calibri"/>
              </a:rPr>
              <a:t>L</a:t>
            </a:r>
            <a:endParaRPr b="1" sz="3000">
              <a:solidFill>
                <a:srgbClr val="F4CCCC"/>
              </a:solidFill>
              <a:latin typeface="Calibri"/>
              <a:ea typeface="Calibri"/>
              <a:cs typeface="Calibri"/>
              <a:sym typeface="Calibri"/>
            </a:endParaRPr>
          </a:p>
        </p:txBody>
      </p:sp>
      <p:sp>
        <p:nvSpPr>
          <p:cNvPr id="1062" name="Google Shape;1062;p59"/>
          <p:cNvSpPr/>
          <p:nvPr/>
        </p:nvSpPr>
        <p:spPr>
          <a:xfrm>
            <a:off x="5089838" y="3180273"/>
            <a:ext cx="1669250" cy="210075"/>
          </a:xfrm>
          <a:custGeom>
            <a:rect b="b" l="l" r="r" t="t"/>
            <a:pathLst>
              <a:path extrusionOk="0" h="8403" w="66770">
                <a:moveTo>
                  <a:pt x="0" y="7649"/>
                </a:moveTo>
                <a:cubicBezTo>
                  <a:pt x="1082" y="7007"/>
                  <a:pt x="3188" y="4983"/>
                  <a:pt x="6492" y="3799"/>
                </a:cubicBezTo>
                <a:cubicBezTo>
                  <a:pt x="9796" y="2615"/>
                  <a:pt x="14740" y="1126"/>
                  <a:pt x="19824" y="543"/>
                </a:cubicBezTo>
                <a:cubicBezTo>
                  <a:pt x="24909" y="-40"/>
                  <a:pt x="30871" y="-203"/>
                  <a:pt x="36999" y="301"/>
                </a:cubicBezTo>
                <a:cubicBezTo>
                  <a:pt x="43127" y="805"/>
                  <a:pt x="51631" y="2217"/>
                  <a:pt x="56593" y="3567"/>
                </a:cubicBezTo>
                <a:cubicBezTo>
                  <a:pt x="61555" y="4917"/>
                  <a:pt x="65074" y="7597"/>
                  <a:pt x="66770" y="8403"/>
                </a:cubicBezTo>
              </a:path>
            </a:pathLst>
          </a:custGeom>
          <a:noFill/>
          <a:ln cap="flat" cmpd="sng" w="19050">
            <a:solidFill>
              <a:schemeClr val="dk2"/>
            </a:solidFill>
            <a:prstDash val="dash"/>
            <a:round/>
            <a:headEnd len="med" w="med" type="none"/>
            <a:tailEnd len="med" w="med" type="none"/>
          </a:ln>
        </p:spPr>
      </p:sp>
      <p:sp>
        <p:nvSpPr>
          <p:cNvPr id="1063" name="Google Shape;1063;p59"/>
          <p:cNvSpPr txBox="1"/>
          <p:nvPr/>
        </p:nvSpPr>
        <p:spPr>
          <a:xfrm>
            <a:off x="5787411" y="1595648"/>
            <a:ext cx="4251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000">
                <a:solidFill>
                  <a:srgbClr val="FF0000"/>
                </a:solidFill>
                <a:latin typeface="Calibri"/>
                <a:ea typeface="Calibri"/>
                <a:cs typeface="Calibri"/>
                <a:sym typeface="Calibri"/>
              </a:rPr>
              <a:t>L</a:t>
            </a:r>
            <a:endParaRPr b="1" sz="3000">
              <a:solidFill>
                <a:srgbClr val="FF0000"/>
              </a:solidFill>
              <a:latin typeface="Calibri"/>
              <a:ea typeface="Calibri"/>
              <a:cs typeface="Calibri"/>
              <a:sym typeface="Calibri"/>
            </a:endParaRPr>
          </a:p>
        </p:txBody>
      </p:sp>
      <p:cxnSp>
        <p:nvCxnSpPr>
          <p:cNvPr id="1064" name="Google Shape;1064;p59"/>
          <p:cNvCxnSpPr/>
          <p:nvPr/>
        </p:nvCxnSpPr>
        <p:spPr>
          <a:xfrm>
            <a:off x="5704125" y="1293850"/>
            <a:ext cx="172500" cy="560100"/>
          </a:xfrm>
          <a:prstGeom prst="straightConnector1">
            <a:avLst/>
          </a:prstGeom>
          <a:noFill/>
          <a:ln cap="flat" cmpd="sng" w="19050">
            <a:solidFill>
              <a:srgbClr val="0000FF"/>
            </a:solidFill>
            <a:prstDash val="dash"/>
            <a:round/>
            <a:headEnd len="med" w="med" type="none"/>
            <a:tailEnd len="med" w="med" type="triangle"/>
          </a:ln>
        </p:spPr>
      </p:cxnSp>
      <p:cxnSp>
        <p:nvCxnSpPr>
          <p:cNvPr id="1065" name="Google Shape;1065;p59"/>
          <p:cNvCxnSpPr/>
          <p:nvPr/>
        </p:nvCxnSpPr>
        <p:spPr>
          <a:xfrm>
            <a:off x="5170003" y="2493195"/>
            <a:ext cx="1500300" cy="27300"/>
          </a:xfrm>
          <a:prstGeom prst="straightConnector1">
            <a:avLst/>
          </a:prstGeom>
          <a:noFill/>
          <a:ln cap="flat" cmpd="sng" w="19050">
            <a:solidFill>
              <a:srgbClr val="0000FF"/>
            </a:solidFill>
            <a:prstDash val="solid"/>
            <a:round/>
            <a:headEnd len="med" w="med" type="none"/>
            <a:tailEnd len="med" w="med" type="triangle"/>
          </a:ln>
        </p:spPr>
      </p:cxnSp>
      <p:sp>
        <p:nvSpPr>
          <p:cNvPr id="1066" name="Google Shape;1066;p59"/>
          <p:cNvSpPr txBox="1"/>
          <p:nvPr/>
        </p:nvSpPr>
        <p:spPr>
          <a:xfrm>
            <a:off x="6115525" y="3514250"/>
            <a:ext cx="1486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t>Right-Mover</a:t>
            </a:r>
            <a:endParaRPr b="1"/>
          </a:p>
        </p:txBody>
      </p:sp>
      <p:cxnSp>
        <p:nvCxnSpPr>
          <p:cNvPr id="1067" name="Google Shape;1067;p59"/>
          <p:cNvCxnSpPr/>
          <p:nvPr/>
        </p:nvCxnSpPr>
        <p:spPr>
          <a:xfrm rot="10800000">
            <a:off x="5764850" y="3050825"/>
            <a:ext cx="210000" cy="589200"/>
          </a:xfrm>
          <a:prstGeom prst="straightConnector1">
            <a:avLst/>
          </a:prstGeom>
          <a:noFill/>
          <a:ln cap="flat" cmpd="sng" w="19050">
            <a:solidFill>
              <a:srgbClr val="0000FF"/>
            </a:solidFill>
            <a:prstDash val="dash"/>
            <a:round/>
            <a:headEnd len="med" w="med" type="none"/>
            <a:tailEnd len="med" w="med" type="triangle"/>
          </a:ln>
        </p:spPr>
      </p:cxnSp>
      <p:sp>
        <p:nvSpPr>
          <p:cNvPr id="1068" name="Google Shape;1068;p59"/>
          <p:cNvSpPr txBox="1"/>
          <p:nvPr/>
        </p:nvSpPr>
        <p:spPr>
          <a:xfrm>
            <a:off x="304800" y="533400"/>
            <a:ext cx="3132900" cy="56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500" u="sng">
                <a:solidFill>
                  <a:schemeClr val="dk1"/>
                </a:solidFill>
                <a:latin typeface="Calibri"/>
                <a:ea typeface="Calibri"/>
                <a:cs typeface="Calibri"/>
                <a:sym typeface="Calibri"/>
              </a:rPr>
              <a:t>Half-Circle Hodograph</a:t>
            </a:r>
            <a:endParaRPr/>
          </a:p>
        </p:txBody>
      </p:sp>
      <p:cxnSp>
        <p:nvCxnSpPr>
          <p:cNvPr id="1069" name="Google Shape;1069;p59"/>
          <p:cNvCxnSpPr/>
          <p:nvPr/>
        </p:nvCxnSpPr>
        <p:spPr>
          <a:xfrm rot="10800000">
            <a:off x="1020425" y="2163550"/>
            <a:ext cx="0" cy="1129200"/>
          </a:xfrm>
          <a:prstGeom prst="straightConnector1">
            <a:avLst/>
          </a:prstGeom>
          <a:noFill/>
          <a:ln cap="flat" cmpd="sng" w="19050">
            <a:solidFill>
              <a:srgbClr val="0000FF"/>
            </a:solidFill>
            <a:prstDash val="solid"/>
            <a:round/>
            <a:headEnd len="med" w="med" type="none"/>
            <a:tailEnd len="med" w="med" type="triangle"/>
          </a:ln>
        </p:spPr>
      </p:cxnSp>
      <p:cxnSp>
        <p:nvCxnSpPr>
          <p:cNvPr id="1070" name="Google Shape;1070;p59"/>
          <p:cNvCxnSpPr/>
          <p:nvPr/>
        </p:nvCxnSpPr>
        <p:spPr>
          <a:xfrm>
            <a:off x="2718690" y="2164900"/>
            <a:ext cx="0" cy="1126500"/>
          </a:xfrm>
          <a:prstGeom prst="straightConnector1">
            <a:avLst/>
          </a:prstGeom>
          <a:noFill/>
          <a:ln cap="flat" cmpd="sng" w="19050">
            <a:solidFill>
              <a:srgbClr val="0000FF"/>
            </a:solidFill>
            <a:prstDash val="solid"/>
            <a:round/>
            <a:headEnd len="med" w="med" type="none"/>
            <a:tailEnd len="med" w="med" type="triangle"/>
          </a:ln>
        </p:spPr>
      </p:cxnSp>
      <p:cxnSp>
        <p:nvCxnSpPr>
          <p:cNvPr id="1071" name="Google Shape;1071;p59"/>
          <p:cNvCxnSpPr/>
          <p:nvPr/>
        </p:nvCxnSpPr>
        <p:spPr>
          <a:xfrm>
            <a:off x="1234040" y="2007700"/>
            <a:ext cx="1274400" cy="0"/>
          </a:xfrm>
          <a:prstGeom prst="straightConnector1">
            <a:avLst/>
          </a:prstGeom>
          <a:noFill/>
          <a:ln cap="flat" cmpd="sng" w="19050">
            <a:solidFill>
              <a:srgbClr val="0000FF"/>
            </a:solidFill>
            <a:prstDash val="solid"/>
            <a:round/>
            <a:headEnd len="med" w="med" type="none"/>
            <a:tailEnd len="med" w="med" type="triangle"/>
          </a:ln>
        </p:spPr>
      </p:cxnSp>
      <p:sp>
        <p:nvSpPr>
          <p:cNvPr id="1072" name="Google Shape;1072;p59"/>
          <p:cNvSpPr txBox="1"/>
          <p:nvPr/>
        </p:nvSpPr>
        <p:spPr>
          <a:xfrm>
            <a:off x="1774950" y="1577825"/>
            <a:ext cx="14865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500">
                <a:solidFill>
                  <a:srgbClr val="0000FF"/>
                </a:solidFill>
              </a:rPr>
              <a:t>Shear Vectors</a:t>
            </a:r>
            <a:endParaRPr sz="1500">
              <a:solidFill>
                <a:srgbClr val="0000FF"/>
              </a:solidFill>
            </a:endParaRPr>
          </a:p>
        </p:txBody>
      </p:sp>
      <p:grpSp>
        <p:nvGrpSpPr>
          <p:cNvPr id="1073" name="Google Shape;1073;p59"/>
          <p:cNvGrpSpPr/>
          <p:nvPr/>
        </p:nvGrpSpPr>
        <p:grpSpPr>
          <a:xfrm>
            <a:off x="7606724" y="3946300"/>
            <a:ext cx="1911521" cy="1218700"/>
            <a:chOff x="7606724" y="3946300"/>
            <a:chExt cx="1911521" cy="1218700"/>
          </a:xfrm>
        </p:grpSpPr>
        <p:cxnSp>
          <p:nvCxnSpPr>
            <p:cNvPr id="1074" name="Google Shape;1074;p59"/>
            <p:cNvCxnSpPr/>
            <p:nvPr/>
          </p:nvCxnSpPr>
          <p:spPr>
            <a:xfrm rot="10800000">
              <a:off x="7716325" y="4989200"/>
              <a:ext cx="852900" cy="0"/>
            </a:xfrm>
            <a:prstGeom prst="straightConnector1">
              <a:avLst/>
            </a:prstGeom>
            <a:noFill/>
            <a:ln cap="flat" cmpd="sng" w="28575">
              <a:solidFill>
                <a:schemeClr val="dk2"/>
              </a:solidFill>
              <a:prstDash val="solid"/>
              <a:round/>
              <a:headEnd len="med" w="med" type="none"/>
              <a:tailEnd len="med" w="med" type="none"/>
            </a:ln>
          </p:spPr>
        </p:cxnSp>
        <p:cxnSp>
          <p:nvCxnSpPr>
            <p:cNvPr id="1075" name="Google Shape;1075;p59"/>
            <p:cNvCxnSpPr/>
            <p:nvPr/>
          </p:nvCxnSpPr>
          <p:spPr>
            <a:xfrm flipH="1">
              <a:off x="7716420" y="4491531"/>
              <a:ext cx="238800" cy="515700"/>
            </a:xfrm>
            <a:prstGeom prst="straightConnector1">
              <a:avLst/>
            </a:prstGeom>
            <a:noFill/>
            <a:ln cap="flat" cmpd="sng" w="28575">
              <a:solidFill>
                <a:schemeClr val="dk2"/>
              </a:solidFill>
              <a:prstDash val="dash"/>
              <a:round/>
              <a:headEnd len="med" w="med" type="none"/>
              <a:tailEnd len="med" w="med" type="none"/>
            </a:ln>
          </p:spPr>
        </p:cxnSp>
        <p:sp>
          <p:nvSpPr>
            <p:cNvPr id="1076" name="Google Shape;1076;p59"/>
            <p:cNvSpPr txBox="1"/>
            <p:nvPr/>
          </p:nvSpPr>
          <p:spPr>
            <a:xfrm>
              <a:off x="7606724" y="3946300"/>
              <a:ext cx="3486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t>z</a:t>
              </a:r>
              <a:endParaRPr sz="1200"/>
            </a:p>
          </p:txBody>
        </p:sp>
        <p:sp>
          <p:nvSpPr>
            <p:cNvPr id="1077" name="Google Shape;1077;p59"/>
            <p:cNvSpPr txBox="1"/>
            <p:nvPr/>
          </p:nvSpPr>
          <p:spPr>
            <a:xfrm>
              <a:off x="8522006" y="4795700"/>
              <a:ext cx="4809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t>east</a:t>
              </a:r>
              <a:endParaRPr sz="1200"/>
            </a:p>
          </p:txBody>
        </p:sp>
        <p:sp>
          <p:nvSpPr>
            <p:cNvPr id="1078" name="Google Shape;1078;p59"/>
            <p:cNvSpPr txBox="1"/>
            <p:nvPr/>
          </p:nvSpPr>
          <p:spPr>
            <a:xfrm>
              <a:off x="7881445" y="4204815"/>
              <a:ext cx="16368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t>North (into page)</a:t>
              </a:r>
              <a:endParaRPr sz="1200"/>
            </a:p>
          </p:txBody>
        </p:sp>
        <p:cxnSp>
          <p:nvCxnSpPr>
            <p:cNvPr id="1079" name="Google Shape;1079;p59"/>
            <p:cNvCxnSpPr/>
            <p:nvPr/>
          </p:nvCxnSpPr>
          <p:spPr>
            <a:xfrm>
              <a:off x="7731025" y="4230625"/>
              <a:ext cx="0" cy="758700"/>
            </a:xfrm>
            <a:prstGeom prst="straightConnector1">
              <a:avLst/>
            </a:prstGeom>
            <a:noFill/>
            <a:ln cap="flat" cmpd="sng" w="28575">
              <a:solidFill>
                <a:schemeClr val="dk2"/>
              </a:solidFill>
              <a:prstDash val="solid"/>
              <a:round/>
              <a:headEnd len="med" w="med" type="none"/>
              <a:tailEnd len="med" w="med" type="none"/>
            </a:ln>
          </p:spPr>
        </p:cxnSp>
      </p:gr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4" name="Shape 1084"/>
        <p:cNvGrpSpPr/>
        <p:nvPr/>
      </p:nvGrpSpPr>
      <p:grpSpPr>
        <a:xfrm>
          <a:off x="0" y="0"/>
          <a:ext cx="0" cy="0"/>
          <a:chOff x="0" y="0"/>
          <a:chExt cx="0" cy="0"/>
        </a:xfrm>
      </p:grpSpPr>
      <p:sp>
        <p:nvSpPr>
          <p:cNvPr id="1085" name="Google Shape;1085;p60"/>
          <p:cNvSpPr txBox="1"/>
          <p:nvPr/>
        </p:nvSpPr>
        <p:spPr>
          <a:xfrm>
            <a:off x="5936324" y="2841875"/>
            <a:ext cx="1363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999999"/>
                </a:solidFill>
              </a:rPr>
              <a:t>Left-Mover</a:t>
            </a:r>
            <a:endParaRPr b="1">
              <a:solidFill>
                <a:srgbClr val="999999"/>
              </a:solidFill>
            </a:endParaRPr>
          </a:p>
        </p:txBody>
      </p:sp>
      <p:cxnSp>
        <p:nvCxnSpPr>
          <p:cNvPr id="1086" name="Google Shape;1086;p60"/>
          <p:cNvCxnSpPr/>
          <p:nvPr/>
        </p:nvCxnSpPr>
        <p:spPr>
          <a:xfrm>
            <a:off x="5710375" y="1497412"/>
            <a:ext cx="0" cy="1246500"/>
          </a:xfrm>
          <a:prstGeom prst="straightConnector1">
            <a:avLst/>
          </a:prstGeom>
          <a:noFill/>
          <a:ln cap="flat" cmpd="sng" w="76200">
            <a:solidFill>
              <a:schemeClr val="lt2"/>
            </a:solidFill>
            <a:prstDash val="solid"/>
            <a:round/>
            <a:headEnd len="med" w="med" type="none"/>
            <a:tailEnd len="med" w="med" type="triangle"/>
          </a:ln>
        </p:spPr>
      </p:cxnSp>
      <p:cxnSp>
        <p:nvCxnSpPr>
          <p:cNvPr id="1087" name="Google Shape;1087;p60"/>
          <p:cNvCxnSpPr/>
          <p:nvPr/>
        </p:nvCxnSpPr>
        <p:spPr>
          <a:xfrm flipH="1" rot="10800000">
            <a:off x="1214250" y="2160688"/>
            <a:ext cx="1293900" cy="3900"/>
          </a:xfrm>
          <a:prstGeom prst="straightConnector1">
            <a:avLst/>
          </a:prstGeom>
          <a:noFill/>
          <a:ln cap="flat" cmpd="sng" w="38100">
            <a:solidFill>
              <a:srgbClr val="FF0000"/>
            </a:solidFill>
            <a:prstDash val="solid"/>
            <a:round/>
            <a:headEnd len="med" w="med" type="none"/>
            <a:tailEnd len="med" w="med" type="none"/>
          </a:ln>
        </p:spPr>
      </p:cxnSp>
      <p:cxnSp>
        <p:nvCxnSpPr>
          <p:cNvPr id="1088" name="Google Shape;1088;p60"/>
          <p:cNvCxnSpPr/>
          <p:nvPr/>
        </p:nvCxnSpPr>
        <p:spPr>
          <a:xfrm>
            <a:off x="2508150" y="2160700"/>
            <a:ext cx="20100" cy="1134900"/>
          </a:xfrm>
          <a:prstGeom prst="straightConnector1">
            <a:avLst/>
          </a:prstGeom>
          <a:noFill/>
          <a:ln cap="flat" cmpd="sng" w="38100">
            <a:solidFill>
              <a:srgbClr val="00FF00"/>
            </a:solidFill>
            <a:prstDash val="solid"/>
            <a:round/>
            <a:headEnd len="med" w="med" type="none"/>
            <a:tailEnd len="med" w="med" type="none"/>
          </a:ln>
        </p:spPr>
      </p:cxnSp>
      <p:cxnSp>
        <p:nvCxnSpPr>
          <p:cNvPr id="1089" name="Google Shape;1089;p60"/>
          <p:cNvCxnSpPr/>
          <p:nvPr/>
        </p:nvCxnSpPr>
        <p:spPr>
          <a:xfrm rot="10800000">
            <a:off x="1214250" y="2171950"/>
            <a:ext cx="6900" cy="1113300"/>
          </a:xfrm>
          <a:prstGeom prst="straightConnector1">
            <a:avLst/>
          </a:prstGeom>
          <a:noFill/>
          <a:ln cap="flat" cmpd="sng" w="38100">
            <a:solidFill>
              <a:srgbClr val="FF00FF"/>
            </a:solidFill>
            <a:prstDash val="solid"/>
            <a:round/>
            <a:headEnd len="med" w="med" type="none"/>
            <a:tailEnd len="med" w="med" type="none"/>
          </a:ln>
        </p:spPr>
      </p:cxnSp>
      <p:sp>
        <p:nvSpPr>
          <p:cNvPr id="1090" name="Google Shape;1090;p60"/>
          <p:cNvSpPr txBox="1"/>
          <p:nvPr/>
        </p:nvSpPr>
        <p:spPr>
          <a:xfrm>
            <a:off x="579050" y="1228650"/>
            <a:ext cx="471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Now, let’s do a half-circle hodograph!</a:t>
            </a:r>
            <a:endParaRPr/>
          </a:p>
        </p:txBody>
      </p:sp>
      <p:sp>
        <p:nvSpPr>
          <p:cNvPr id="1091" name="Google Shape;1091;p60"/>
          <p:cNvSpPr txBox="1"/>
          <p:nvPr/>
        </p:nvSpPr>
        <p:spPr>
          <a:xfrm>
            <a:off x="5497826" y="931326"/>
            <a:ext cx="4251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000">
                <a:solidFill>
                  <a:srgbClr val="A4C2F4"/>
                </a:solidFill>
                <a:latin typeface="Calibri"/>
                <a:ea typeface="Calibri"/>
                <a:cs typeface="Calibri"/>
                <a:sym typeface="Calibri"/>
              </a:rPr>
              <a:t>H</a:t>
            </a:r>
            <a:endParaRPr b="1" sz="3000">
              <a:solidFill>
                <a:srgbClr val="A4C2F4"/>
              </a:solidFill>
              <a:latin typeface="Calibri"/>
              <a:ea typeface="Calibri"/>
              <a:cs typeface="Calibri"/>
              <a:sym typeface="Calibri"/>
            </a:endParaRPr>
          </a:p>
        </p:txBody>
      </p:sp>
      <p:sp>
        <p:nvSpPr>
          <p:cNvPr id="1092" name="Google Shape;1092;p60"/>
          <p:cNvSpPr/>
          <p:nvPr/>
        </p:nvSpPr>
        <p:spPr>
          <a:xfrm>
            <a:off x="5070600" y="1283438"/>
            <a:ext cx="1673700" cy="2292300"/>
          </a:xfrm>
          <a:prstGeom prst="can">
            <a:avLst>
              <a:gd fmla="val 25000" name="adj"/>
            </a:avLst>
          </a:prstGeom>
          <a:no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093" name="Google Shape;1093;p60"/>
          <p:cNvSpPr txBox="1"/>
          <p:nvPr/>
        </p:nvSpPr>
        <p:spPr>
          <a:xfrm>
            <a:off x="5785226" y="3408876"/>
            <a:ext cx="4251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000">
                <a:solidFill>
                  <a:srgbClr val="0000FF"/>
                </a:solidFill>
                <a:latin typeface="Calibri"/>
                <a:ea typeface="Calibri"/>
                <a:cs typeface="Calibri"/>
                <a:sym typeface="Calibri"/>
              </a:rPr>
              <a:t>H</a:t>
            </a:r>
            <a:endParaRPr b="1" sz="3000">
              <a:solidFill>
                <a:srgbClr val="0000FF"/>
              </a:solidFill>
              <a:latin typeface="Calibri"/>
              <a:ea typeface="Calibri"/>
              <a:cs typeface="Calibri"/>
              <a:sym typeface="Calibri"/>
            </a:endParaRPr>
          </a:p>
        </p:txBody>
      </p:sp>
      <p:sp>
        <p:nvSpPr>
          <p:cNvPr id="1094" name="Google Shape;1094;p60"/>
          <p:cNvSpPr txBox="1"/>
          <p:nvPr/>
        </p:nvSpPr>
        <p:spPr>
          <a:xfrm>
            <a:off x="5579428" y="2623706"/>
            <a:ext cx="4251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000">
                <a:solidFill>
                  <a:srgbClr val="F4CCCC"/>
                </a:solidFill>
                <a:latin typeface="Calibri"/>
                <a:ea typeface="Calibri"/>
                <a:cs typeface="Calibri"/>
                <a:sym typeface="Calibri"/>
              </a:rPr>
              <a:t>L</a:t>
            </a:r>
            <a:endParaRPr b="1" sz="3000">
              <a:solidFill>
                <a:srgbClr val="F4CCCC"/>
              </a:solidFill>
              <a:latin typeface="Calibri"/>
              <a:ea typeface="Calibri"/>
              <a:cs typeface="Calibri"/>
              <a:sym typeface="Calibri"/>
            </a:endParaRPr>
          </a:p>
        </p:txBody>
      </p:sp>
      <p:sp>
        <p:nvSpPr>
          <p:cNvPr id="1095" name="Google Shape;1095;p60"/>
          <p:cNvSpPr/>
          <p:nvPr/>
        </p:nvSpPr>
        <p:spPr>
          <a:xfrm>
            <a:off x="5089838" y="3180273"/>
            <a:ext cx="1669250" cy="210075"/>
          </a:xfrm>
          <a:custGeom>
            <a:rect b="b" l="l" r="r" t="t"/>
            <a:pathLst>
              <a:path extrusionOk="0" h="8403" w="66770">
                <a:moveTo>
                  <a:pt x="0" y="7649"/>
                </a:moveTo>
                <a:cubicBezTo>
                  <a:pt x="1082" y="7007"/>
                  <a:pt x="3188" y="4983"/>
                  <a:pt x="6492" y="3799"/>
                </a:cubicBezTo>
                <a:cubicBezTo>
                  <a:pt x="9796" y="2615"/>
                  <a:pt x="14740" y="1126"/>
                  <a:pt x="19824" y="543"/>
                </a:cubicBezTo>
                <a:cubicBezTo>
                  <a:pt x="24909" y="-40"/>
                  <a:pt x="30871" y="-203"/>
                  <a:pt x="36999" y="301"/>
                </a:cubicBezTo>
                <a:cubicBezTo>
                  <a:pt x="43127" y="805"/>
                  <a:pt x="51631" y="2217"/>
                  <a:pt x="56593" y="3567"/>
                </a:cubicBezTo>
                <a:cubicBezTo>
                  <a:pt x="61555" y="4917"/>
                  <a:pt x="65074" y="7597"/>
                  <a:pt x="66770" y="8403"/>
                </a:cubicBezTo>
              </a:path>
            </a:pathLst>
          </a:custGeom>
          <a:noFill/>
          <a:ln cap="flat" cmpd="sng" w="19050">
            <a:solidFill>
              <a:schemeClr val="dk2"/>
            </a:solidFill>
            <a:prstDash val="dash"/>
            <a:round/>
            <a:headEnd len="med" w="med" type="none"/>
            <a:tailEnd len="med" w="med" type="none"/>
          </a:ln>
        </p:spPr>
      </p:sp>
      <p:sp>
        <p:nvSpPr>
          <p:cNvPr id="1096" name="Google Shape;1096;p60"/>
          <p:cNvSpPr txBox="1"/>
          <p:nvPr/>
        </p:nvSpPr>
        <p:spPr>
          <a:xfrm>
            <a:off x="5787411" y="1595648"/>
            <a:ext cx="4251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000">
                <a:solidFill>
                  <a:srgbClr val="FF0000"/>
                </a:solidFill>
                <a:latin typeface="Calibri"/>
                <a:ea typeface="Calibri"/>
                <a:cs typeface="Calibri"/>
                <a:sym typeface="Calibri"/>
              </a:rPr>
              <a:t>L</a:t>
            </a:r>
            <a:endParaRPr b="1" sz="3000">
              <a:solidFill>
                <a:srgbClr val="FF0000"/>
              </a:solidFill>
              <a:latin typeface="Calibri"/>
              <a:ea typeface="Calibri"/>
              <a:cs typeface="Calibri"/>
              <a:sym typeface="Calibri"/>
            </a:endParaRPr>
          </a:p>
        </p:txBody>
      </p:sp>
      <p:sp>
        <p:nvSpPr>
          <p:cNvPr id="1097" name="Google Shape;1097;p60"/>
          <p:cNvSpPr txBox="1"/>
          <p:nvPr/>
        </p:nvSpPr>
        <p:spPr>
          <a:xfrm>
            <a:off x="6115525" y="3514250"/>
            <a:ext cx="1486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t>Right-Mover</a:t>
            </a:r>
            <a:endParaRPr b="1"/>
          </a:p>
        </p:txBody>
      </p:sp>
      <p:sp>
        <p:nvSpPr>
          <p:cNvPr id="1098" name="Google Shape;1098;p60"/>
          <p:cNvSpPr txBox="1"/>
          <p:nvPr/>
        </p:nvSpPr>
        <p:spPr>
          <a:xfrm>
            <a:off x="304800" y="533400"/>
            <a:ext cx="3132900" cy="56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500" u="sng">
                <a:solidFill>
                  <a:schemeClr val="dk1"/>
                </a:solidFill>
                <a:latin typeface="Calibri"/>
                <a:ea typeface="Calibri"/>
                <a:cs typeface="Calibri"/>
                <a:sym typeface="Calibri"/>
              </a:rPr>
              <a:t>Half-Circle Hodograph</a:t>
            </a:r>
            <a:endParaRPr/>
          </a:p>
        </p:txBody>
      </p:sp>
      <p:cxnSp>
        <p:nvCxnSpPr>
          <p:cNvPr id="1099" name="Google Shape;1099;p60"/>
          <p:cNvCxnSpPr/>
          <p:nvPr/>
        </p:nvCxnSpPr>
        <p:spPr>
          <a:xfrm rot="10800000">
            <a:off x="5968475" y="2160700"/>
            <a:ext cx="0" cy="1337400"/>
          </a:xfrm>
          <a:prstGeom prst="straightConnector1">
            <a:avLst/>
          </a:prstGeom>
          <a:noFill/>
          <a:ln cap="flat" cmpd="sng" w="76200">
            <a:solidFill>
              <a:schemeClr val="dk1"/>
            </a:solidFill>
            <a:prstDash val="solid"/>
            <a:round/>
            <a:headEnd len="med" w="med" type="none"/>
            <a:tailEnd len="med" w="med" type="triangle"/>
          </a:ln>
        </p:spPr>
      </p:cxnSp>
      <p:sp>
        <p:nvSpPr>
          <p:cNvPr id="1100" name="Google Shape;1100;p60"/>
          <p:cNvSpPr txBox="1"/>
          <p:nvPr/>
        </p:nvSpPr>
        <p:spPr>
          <a:xfrm>
            <a:off x="304800" y="3517975"/>
            <a:ext cx="3556500" cy="969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700">
                <a:latin typeface="Calibri"/>
                <a:ea typeface="Calibri"/>
                <a:cs typeface="Calibri"/>
                <a:sym typeface="Calibri"/>
              </a:rPr>
              <a:t>RM enhanced, </a:t>
            </a:r>
            <a:r>
              <a:rPr lang="en" sz="1700">
                <a:latin typeface="Calibri"/>
                <a:ea typeface="Calibri"/>
                <a:cs typeface="Calibri"/>
                <a:sym typeface="Calibri"/>
              </a:rPr>
              <a:t>LM suppressed</a:t>
            </a:r>
            <a:r>
              <a:rPr b="1" lang="en" sz="1700">
                <a:latin typeface="Calibri"/>
                <a:ea typeface="Calibri"/>
                <a:cs typeface="Calibri"/>
                <a:sym typeface="Calibri"/>
              </a:rPr>
              <a:t>!</a:t>
            </a:r>
            <a:endParaRPr b="1" sz="1700">
              <a:latin typeface="Calibri"/>
              <a:ea typeface="Calibri"/>
              <a:cs typeface="Calibri"/>
              <a:sym typeface="Calibri"/>
            </a:endParaRPr>
          </a:p>
          <a:p>
            <a:pPr indent="0" lvl="0" marL="0" rtl="0" algn="l">
              <a:spcBef>
                <a:spcPts val="0"/>
              </a:spcBef>
              <a:spcAft>
                <a:spcPts val="0"/>
              </a:spcAft>
              <a:buNone/>
            </a:pPr>
            <a:r>
              <a:t/>
            </a:r>
            <a:endParaRPr sz="17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700">
                <a:solidFill>
                  <a:schemeClr val="dk1"/>
                </a:solidFill>
                <a:latin typeface="Calibri"/>
                <a:ea typeface="Calibri"/>
                <a:cs typeface="Calibri"/>
                <a:sym typeface="Calibri"/>
              </a:rPr>
              <a:t>Upward motion </a:t>
            </a:r>
            <a:r>
              <a:rPr b="1" lang="en" sz="1700">
                <a:solidFill>
                  <a:schemeClr val="dk1"/>
                </a:solidFill>
                <a:latin typeface="Calibri"/>
                <a:ea typeface="Calibri"/>
                <a:cs typeface="Calibri"/>
                <a:sym typeface="Calibri"/>
              </a:rPr>
              <a:t>right</a:t>
            </a:r>
            <a:r>
              <a:rPr lang="en" sz="1700">
                <a:solidFill>
                  <a:schemeClr val="dk1"/>
                </a:solidFill>
                <a:latin typeface="Calibri"/>
                <a:ea typeface="Calibri"/>
                <a:cs typeface="Calibri"/>
                <a:sym typeface="Calibri"/>
              </a:rPr>
              <a:t> of initial updraft</a:t>
            </a:r>
            <a:endParaRPr sz="1700">
              <a:latin typeface="Calibri"/>
              <a:ea typeface="Calibri"/>
              <a:cs typeface="Calibri"/>
              <a:sym typeface="Calibri"/>
            </a:endParaRPr>
          </a:p>
        </p:txBody>
      </p:sp>
      <p:sp>
        <p:nvSpPr>
          <p:cNvPr id="1101" name="Google Shape;1101;p60"/>
          <p:cNvSpPr txBox="1"/>
          <p:nvPr/>
        </p:nvSpPr>
        <p:spPr>
          <a:xfrm>
            <a:off x="6279925" y="3779575"/>
            <a:ext cx="1152300" cy="708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700">
                <a:solidFill>
                  <a:srgbClr val="FF0000"/>
                </a:solidFill>
                <a:latin typeface="Calibri"/>
                <a:ea typeface="Calibri"/>
                <a:cs typeface="Calibri"/>
                <a:sym typeface="Calibri"/>
              </a:rPr>
              <a:t>dynamic</a:t>
            </a:r>
            <a:endParaRPr b="1" sz="1700">
              <a:solidFill>
                <a:srgbClr val="FF0000"/>
              </a:solidFill>
              <a:latin typeface="Calibri"/>
              <a:ea typeface="Calibri"/>
              <a:cs typeface="Calibri"/>
              <a:sym typeface="Calibri"/>
            </a:endParaRPr>
          </a:p>
          <a:p>
            <a:pPr indent="0" lvl="0" marL="0" rtl="0" algn="l">
              <a:spcBef>
                <a:spcPts val="0"/>
              </a:spcBef>
              <a:spcAft>
                <a:spcPts val="0"/>
              </a:spcAft>
              <a:buNone/>
            </a:pPr>
            <a:r>
              <a:rPr b="1" lang="en" sz="1700">
                <a:solidFill>
                  <a:srgbClr val="FF0000"/>
                </a:solidFill>
                <a:latin typeface="Calibri"/>
                <a:ea typeface="Calibri"/>
                <a:cs typeface="Calibri"/>
                <a:sym typeface="Calibri"/>
              </a:rPr>
              <a:t>lifting!</a:t>
            </a:r>
            <a:endParaRPr b="1" sz="1700">
              <a:solidFill>
                <a:srgbClr val="FF0000"/>
              </a:solidFill>
              <a:latin typeface="Calibri"/>
              <a:ea typeface="Calibri"/>
              <a:cs typeface="Calibri"/>
              <a:sym typeface="Calibri"/>
            </a:endParaRPr>
          </a:p>
        </p:txBody>
      </p:sp>
      <p:grpSp>
        <p:nvGrpSpPr>
          <p:cNvPr id="1102" name="Google Shape;1102;p60"/>
          <p:cNvGrpSpPr/>
          <p:nvPr/>
        </p:nvGrpSpPr>
        <p:grpSpPr>
          <a:xfrm>
            <a:off x="7606724" y="3946300"/>
            <a:ext cx="1911521" cy="1218700"/>
            <a:chOff x="7606724" y="3946300"/>
            <a:chExt cx="1911521" cy="1218700"/>
          </a:xfrm>
        </p:grpSpPr>
        <p:cxnSp>
          <p:nvCxnSpPr>
            <p:cNvPr id="1103" name="Google Shape;1103;p60"/>
            <p:cNvCxnSpPr/>
            <p:nvPr/>
          </p:nvCxnSpPr>
          <p:spPr>
            <a:xfrm rot="10800000">
              <a:off x="7716325" y="4989200"/>
              <a:ext cx="852900" cy="0"/>
            </a:xfrm>
            <a:prstGeom prst="straightConnector1">
              <a:avLst/>
            </a:prstGeom>
            <a:noFill/>
            <a:ln cap="flat" cmpd="sng" w="28575">
              <a:solidFill>
                <a:schemeClr val="dk2"/>
              </a:solidFill>
              <a:prstDash val="solid"/>
              <a:round/>
              <a:headEnd len="med" w="med" type="none"/>
              <a:tailEnd len="med" w="med" type="none"/>
            </a:ln>
          </p:spPr>
        </p:cxnSp>
        <p:cxnSp>
          <p:nvCxnSpPr>
            <p:cNvPr id="1104" name="Google Shape;1104;p60"/>
            <p:cNvCxnSpPr/>
            <p:nvPr/>
          </p:nvCxnSpPr>
          <p:spPr>
            <a:xfrm flipH="1">
              <a:off x="7716420" y="4491531"/>
              <a:ext cx="238800" cy="515700"/>
            </a:xfrm>
            <a:prstGeom prst="straightConnector1">
              <a:avLst/>
            </a:prstGeom>
            <a:noFill/>
            <a:ln cap="flat" cmpd="sng" w="28575">
              <a:solidFill>
                <a:schemeClr val="dk2"/>
              </a:solidFill>
              <a:prstDash val="dash"/>
              <a:round/>
              <a:headEnd len="med" w="med" type="none"/>
              <a:tailEnd len="med" w="med" type="none"/>
            </a:ln>
          </p:spPr>
        </p:cxnSp>
        <p:sp>
          <p:nvSpPr>
            <p:cNvPr id="1105" name="Google Shape;1105;p60"/>
            <p:cNvSpPr txBox="1"/>
            <p:nvPr/>
          </p:nvSpPr>
          <p:spPr>
            <a:xfrm>
              <a:off x="7606724" y="3946300"/>
              <a:ext cx="3486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t>z</a:t>
              </a:r>
              <a:endParaRPr sz="1200"/>
            </a:p>
          </p:txBody>
        </p:sp>
        <p:sp>
          <p:nvSpPr>
            <p:cNvPr id="1106" name="Google Shape;1106;p60"/>
            <p:cNvSpPr txBox="1"/>
            <p:nvPr/>
          </p:nvSpPr>
          <p:spPr>
            <a:xfrm>
              <a:off x="8522006" y="4795700"/>
              <a:ext cx="4809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t>east</a:t>
              </a:r>
              <a:endParaRPr sz="1200"/>
            </a:p>
          </p:txBody>
        </p:sp>
        <p:sp>
          <p:nvSpPr>
            <p:cNvPr id="1107" name="Google Shape;1107;p60"/>
            <p:cNvSpPr txBox="1"/>
            <p:nvPr/>
          </p:nvSpPr>
          <p:spPr>
            <a:xfrm>
              <a:off x="7881445" y="4204815"/>
              <a:ext cx="16368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t>North (into page)</a:t>
              </a:r>
              <a:endParaRPr sz="1200"/>
            </a:p>
          </p:txBody>
        </p:sp>
        <p:cxnSp>
          <p:nvCxnSpPr>
            <p:cNvPr id="1108" name="Google Shape;1108;p60"/>
            <p:cNvCxnSpPr/>
            <p:nvPr/>
          </p:nvCxnSpPr>
          <p:spPr>
            <a:xfrm>
              <a:off x="7731025" y="4230625"/>
              <a:ext cx="0" cy="758700"/>
            </a:xfrm>
            <a:prstGeom prst="straightConnector1">
              <a:avLst/>
            </a:prstGeom>
            <a:noFill/>
            <a:ln cap="flat" cmpd="sng" w="28575">
              <a:solidFill>
                <a:schemeClr val="dk2"/>
              </a:solidFill>
              <a:prstDash val="solid"/>
              <a:round/>
              <a:headEnd len="med" w="med" type="none"/>
              <a:tailEnd len="med" w="med" type="none"/>
            </a:ln>
          </p:spPr>
        </p:cxnSp>
      </p:gr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3" name="Shape 1113"/>
        <p:cNvGrpSpPr/>
        <p:nvPr/>
      </p:nvGrpSpPr>
      <p:grpSpPr>
        <a:xfrm>
          <a:off x="0" y="0"/>
          <a:ext cx="0" cy="0"/>
          <a:chOff x="0" y="0"/>
          <a:chExt cx="0" cy="0"/>
        </a:xfrm>
      </p:grpSpPr>
      <p:cxnSp>
        <p:nvCxnSpPr>
          <p:cNvPr id="1114" name="Google Shape;1114;p61"/>
          <p:cNvCxnSpPr/>
          <p:nvPr/>
        </p:nvCxnSpPr>
        <p:spPr>
          <a:xfrm flipH="1" rot="10800000">
            <a:off x="1214250" y="2160688"/>
            <a:ext cx="1293900" cy="3900"/>
          </a:xfrm>
          <a:prstGeom prst="straightConnector1">
            <a:avLst/>
          </a:prstGeom>
          <a:noFill/>
          <a:ln cap="flat" cmpd="sng" w="38100">
            <a:solidFill>
              <a:srgbClr val="FF0000"/>
            </a:solidFill>
            <a:prstDash val="solid"/>
            <a:round/>
            <a:headEnd len="med" w="med" type="none"/>
            <a:tailEnd len="med" w="med" type="none"/>
          </a:ln>
        </p:spPr>
      </p:cxnSp>
      <p:cxnSp>
        <p:nvCxnSpPr>
          <p:cNvPr id="1115" name="Google Shape;1115;p61"/>
          <p:cNvCxnSpPr/>
          <p:nvPr/>
        </p:nvCxnSpPr>
        <p:spPr>
          <a:xfrm>
            <a:off x="2508150" y="2160700"/>
            <a:ext cx="20100" cy="1134900"/>
          </a:xfrm>
          <a:prstGeom prst="straightConnector1">
            <a:avLst/>
          </a:prstGeom>
          <a:noFill/>
          <a:ln cap="flat" cmpd="sng" w="38100">
            <a:solidFill>
              <a:srgbClr val="00FF00"/>
            </a:solidFill>
            <a:prstDash val="solid"/>
            <a:round/>
            <a:headEnd len="med" w="med" type="none"/>
            <a:tailEnd len="med" w="med" type="none"/>
          </a:ln>
        </p:spPr>
      </p:cxnSp>
      <p:cxnSp>
        <p:nvCxnSpPr>
          <p:cNvPr id="1116" name="Google Shape;1116;p61"/>
          <p:cNvCxnSpPr/>
          <p:nvPr/>
        </p:nvCxnSpPr>
        <p:spPr>
          <a:xfrm rot="10800000">
            <a:off x="1214250" y="2171950"/>
            <a:ext cx="6900" cy="1113300"/>
          </a:xfrm>
          <a:prstGeom prst="straightConnector1">
            <a:avLst/>
          </a:prstGeom>
          <a:noFill/>
          <a:ln cap="flat" cmpd="sng" w="38100">
            <a:solidFill>
              <a:srgbClr val="FF00FF"/>
            </a:solidFill>
            <a:prstDash val="solid"/>
            <a:round/>
            <a:headEnd len="med" w="med" type="none"/>
            <a:tailEnd len="med" w="med" type="none"/>
          </a:ln>
        </p:spPr>
      </p:cxnSp>
      <p:sp>
        <p:nvSpPr>
          <p:cNvPr id="1117" name="Google Shape;1117;p61"/>
          <p:cNvSpPr txBox="1"/>
          <p:nvPr/>
        </p:nvSpPr>
        <p:spPr>
          <a:xfrm>
            <a:off x="579050" y="1228650"/>
            <a:ext cx="471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Now, let’s do a half-circle hodograph!</a:t>
            </a:r>
            <a:endParaRPr/>
          </a:p>
        </p:txBody>
      </p:sp>
      <p:sp>
        <p:nvSpPr>
          <p:cNvPr id="1118" name="Google Shape;1118;p61"/>
          <p:cNvSpPr txBox="1"/>
          <p:nvPr/>
        </p:nvSpPr>
        <p:spPr>
          <a:xfrm>
            <a:off x="5497826" y="931326"/>
            <a:ext cx="4251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000">
                <a:solidFill>
                  <a:srgbClr val="0000FF"/>
                </a:solidFill>
                <a:latin typeface="Calibri"/>
                <a:ea typeface="Calibri"/>
                <a:cs typeface="Calibri"/>
                <a:sym typeface="Calibri"/>
              </a:rPr>
              <a:t>H</a:t>
            </a:r>
            <a:endParaRPr b="1" sz="3000">
              <a:solidFill>
                <a:srgbClr val="0000FF"/>
              </a:solidFill>
              <a:latin typeface="Calibri"/>
              <a:ea typeface="Calibri"/>
              <a:cs typeface="Calibri"/>
              <a:sym typeface="Calibri"/>
            </a:endParaRPr>
          </a:p>
        </p:txBody>
      </p:sp>
      <p:sp>
        <p:nvSpPr>
          <p:cNvPr id="1119" name="Google Shape;1119;p61"/>
          <p:cNvSpPr/>
          <p:nvPr/>
        </p:nvSpPr>
        <p:spPr>
          <a:xfrm>
            <a:off x="5070600" y="1283438"/>
            <a:ext cx="1673700" cy="2292300"/>
          </a:xfrm>
          <a:prstGeom prst="can">
            <a:avLst>
              <a:gd fmla="val 25000" name="adj"/>
            </a:avLst>
          </a:prstGeom>
          <a:no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120" name="Google Shape;1120;p61"/>
          <p:cNvSpPr txBox="1"/>
          <p:nvPr/>
        </p:nvSpPr>
        <p:spPr>
          <a:xfrm>
            <a:off x="5785226" y="3408876"/>
            <a:ext cx="4251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000">
                <a:solidFill>
                  <a:srgbClr val="A4C2F4"/>
                </a:solidFill>
                <a:latin typeface="Calibri"/>
                <a:ea typeface="Calibri"/>
                <a:cs typeface="Calibri"/>
                <a:sym typeface="Calibri"/>
              </a:rPr>
              <a:t>H</a:t>
            </a:r>
            <a:endParaRPr b="1" sz="3000">
              <a:solidFill>
                <a:srgbClr val="A4C2F4"/>
              </a:solidFill>
              <a:latin typeface="Calibri"/>
              <a:ea typeface="Calibri"/>
              <a:cs typeface="Calibri"/>
              <a:sym typeface="Calibri"/>
            </a:endParaRPr>
          </a:p>
        </p:txBody>
      </p:sp>
      <p:sp>
        <p:nvSpPr>
          <p:cNvPr id="1121" name="Google Shape;1121;p61"/>
          <p:cNvSpPr txBox="1"/>
          <p:nvPr/>
        </p:nvSpPr>
        <p:spPr>
          <a:xfrm>
            <a:off x="5579428" y="2623706"/>
            <a:ext cx="4251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000">
                <a:solidFill>
                  <a:srgbClr val="FF0000"/>
                </a:solidFill>
                <a:latin typeface="Calibri"/>
                <a:ea typeface="Calibri"/>
                <a:cs typeface="Calibri"/>
                <a:sym typeface="Calibri"/>
              </a:rPr>
              <a:t>L</a:t>
            </a:r>
            <a:endParaRPr b="1" sz="3000">
              <a:solidFill>
                <a:srgbClr val="FF0000"/>
              </a:solidFill>
              <a:latin typeface="Calibri"/>
              <a:ea typeface="Calibri"/>
              <a:cs typeface="Calibri"/>
              <a:sym typeface="Calibri"/>
            </a:endParaRPr>
          </a:p>
        </p:txBody>
      </p:sp>
      <p:sp>
        <p:nvSpPr>
          <p:cNvPr id="1122" name="Google Shape;1122;p61"/>
          <p:cNvSpPr/>
          <p:nvPr/>
        </p:nvSpPr>
        <p:spPr>
          <a:xfrm>
            <a:off x="5089838" y="3180273"/>
            <a:ext cx="1669250" cy="210075"/>
          </a:xfrm>
          <a:custGeom>
            <a:rect b="b" l="l" r="r" t="t"/>
            <a:pathLst>
              <a:path extrusionOk="0" h="8403" w="66770">
                <a:moveTo>
                  <a:pt x="0" y="7649"/>
                </a:moveTo>
                <a:cubicBezTo>
                  <a:pt x="1082" y="7007"/>
                  <a:pt x="3188" y="4983"/>
                  <a:pt x="6492" y="3799"/>
                </a:cubicBezTo>
                <a:cubicBezTo>
                  <a:pt x="9796" y="2615"/>
                  <a:pt x="14740" y="1126"/>
                  <a:pt x="19824" y="543"/>
                </a:cubicBezTo>
                <a:cubicBezTo>
                  <a:pt x="24909" y="-40"/>
                  <a:pt x="30871" y="-203"/>
                  <a:pt x="36999" y="301"/>
                </a:cubicBezTo>
                <a:cubicBezTo>
                  <a:pt x="43127" y="805"/>
                  <a:pt x="51631" y="2217"/>
                  <a:pt x="56593" y="3567"/>
                </a:cubicBezTo>
                <a:cubicBezTo>
                  <a:pt x="61555" y="4917"/>
                  <a:pt x="65074" y="7597"/>
                  <a:pt x="66770" y="8403"/>
                </a:cubicBezTo>
              </a:path>
            </a:pathLst>
          </a:custGeom>
          <a:noFill/>
          <a:ln cap="flat" cmpd="sng" w="19050">
            <a:solidFill>
              <a:schemeClr val="dk2"/>
            </a:solidFill>
            <a:prstDash val="dash"/>
            <a:round/>
            <a:headEnd len="med" w="med" type="none"/>
            <a:tailEnd len="med" w="med" type="none"/>
          </a:ln>
        </p:spPr>
      </p:sp>
      <p:sp>
        <p:nvSpPr>
          <p:cNvPr id="1123" name="Google Shape;1123;p61"/>
          <p:cNvSpPr txBox="1"/>
          <p:nvPr/>
        </p:nvSpPr>
        <p:spPr>
          <a:xfrm>
            <a:off x="5787411" y="1595648"/>
            <a:ext cx="4251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000">
                <a:solidFill>
                  <a:srgbClr val="F4CCCC"/>
                </a:solidFill>
                <a:latin typeface="Calibri"/>
                <a:ea typeface="Calibri"/>
                <a:cs typeface="Calibri"/>
                <a:sym typeface="Calibri"/>
              </a:rPr>
              <a:t>L</a:t>
            </a:r>
            <a:endParaRPr b="1" sz="3000">
              <a:solidFill>
                <a:srgbClr val="F4CCCC"/>
              </a:solidFill>
              <a:latin typeface="Calibri"/>
              <a:ea typeface="Calibri"/>
              <a:cs typeface="Calibri"/>
              <a:sym typeface="Calibri"/>
            </a:endParaRPr>
          </a:p>
        </p:txBody>
      </p:sp>
      <p:sp>
        <p:nvSpPr>
          <p:cNvPr id="1124" name="Google Shape;1124;p61"/>
          <p:cNvSpPr txBox="1"/>
          <p:nvPr/>
        </p:nvSpPr>
        <p:spPr>
          <a:xfrm>
            <a:off x="6115525" y="3514250"/>
            <a:ext cx="1486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999999"/>
                </a:solidFill>
              </a:rPr>
              <a:t>Right-Mover</a:t>
            </a:r>
            <a:endParaRPr b="1">
              <a:solidFill>
                <a:srgbClr val="999999"/>
              </a:solidFill>
            </a:endParaRPr>
          </a:p>
        </p:txBody>
      </p:sp>
      <p:sp>
        <p:nvSpPr>
          <p:cNvPr id="1125" name="Google Shape;1125;p61"/>
          <p:cNvSpPr txBox="1"/>
          <p:nvPr/>
        </p:nvSpPr>
        <p:spPr>
          <a:xfrm>
            <a:off x="304800" y="533400"/>
            <a:ext cx="3132900" cy="56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500" u="sng">
                <a:solidFill>
                  <a:schemeClr val="dk1"/>
                </a:solidFill>
                <a:latin typeface="Calibri"/>
                <a:ea typeface="Calibri"/>
                <a:cs typeface="Calibri"/>
                <a:sym typeface="Calibri"/>
              </a:rPr>
              <a:t>Half-Circle Hodograph</a:t>
            </a:r>
            <a:endParaRPr/>
          </a:p>
        </p:txBody>
      </p:sp>
      <p:cxnSp>
        <p:nvCxnSpPr>
          <p:cNvPr id="1126" name="Google Shape;1126;p61"/>
          <p:cNvCxnSpPr/>
          <p:nvPr/>
        </p:nvCxnSpPr>
        <p:spPr>
          <a:xfrm rot="10800000">
            <a:off x="5968475" y="2160700"/>
            <a:ext cx="0" cy="1337400"/>
          </a:xfrm>
          <a:prstGeom prst="straightConnector1">
            <a:avLst/>
          </a:prstGeom>
          <a:noFill/>
          <a:ln cap="flat" cmpd="sng" w="76200">
            <a:solidFill>
              <a:schemeClr val="lt2"/>
            </a:solidFill>
            <a:prstDash val="solid"/>
            <a:round/>
            <a:headEnd len="med" w="med" type="none"/>
            <a:tailEnd len="med" w="med" type="triangle"/>
          </a:ln>
        </p:spPr>
      </p:cxnSp>
      <p:sp>
        <p:nvSpPr>
          <p:cNvPr id="1127" name="Google Shape;1127;p61"/>
          <p:cNvSpPr txBox="1"/>
          <p:nvPr/>
        </p:nvSpPr>
        <p:spPr>
          <a:xfrm>
            <a:off x="5974434" y="2099837"/>
            <a:ext cx="1293900" cy="708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700">
                <a:solidFill>
                  <a:srgbClr val="0000FF"/>
                </a:solidFill>
                <a:latin typeface="Calibri"/>
                <a:ea typeface="Calibri"/>
                <a:cs typeface="Calibri"/>
                <a:sym typeface="Calibri"/>
              </a:rPr>
              <a:t>dynamic</a:t>
            </a:r>
            <a:endParaRPr b="1" sz="1700">
              <a:solidFill>
                <a:srgbClr val="0000FF"/>
              </a:solidFill>
              <a:latin typeface="Calibri"/>
              <a:ea typeface="Calibri"/>
              <a:cs typeface="Calibri"/>
              <a:sym typeface="Calibri"/>
            </a:endParaRPr>
          </a:p>
          <a:p>
            <a:pPr indent="0" lvl="0" marL="0" rtl="0" algn="l">
              <a:spcBef>
                <a:spcPts val="0"/>
              </a:spcBef>
              <a:spcAft>
                <a:spcPts val="0"/>
              </a:spcAft>
              <a:buNone/>
            </a:pPr>
            <a:r>
              <a:rPr b="1" lang="en" sz="1700">
                <a:solidFill>
                  <a:srgbClr val="0000FF"/>
                </a:solidFill>
                <a:latin typeface="Calibri"/>
                <a:ea typeface="Calibri"/>
                <a:cs typeface="Calibri"/>
                <a:sym typeface="Calibri"/>
              </a:rPr>
              <a:t>subsidence!</a:t>
            </a:r>
            <a:endParaRPr b="1" sz="1700">
              <a:solidFill>
                <a:srgbClr val="0000FF"/>
              </a:solidFill>
              <a:latin typeface="Calibri"/>
              <a:ea typeface="Calibri"/>
              <a:cs typeface="Calibri"/>
              <a:sym typeface="Calibri"/>
            </a:endParaRPr>
          </a:p>
        </p:txBody>
      </p:sp>
      <p:cxnSp>
        <p:nvCxnSpPr>
          <p:cNvPr id="1128" name="Google Shape;1128;p61"/>
          <p:cNvCxnSpPr/>
          <p:nvPr/>
        </p:nvCxnSpPr>
        <p:spPr>
          <a:xfrm>
            <a:off x="5710375" y="1497412"/>
            <a:ext cx="0" cy="1246500"/>
          </a:xfrm>
          <a:prstGeom prst="straightConnector1">
            <a:avLst/>
          </a:prstGeom>
          <a:noFill/>
          <a:ln cap="flat" cmpd="sng" w="76200">
            <a:solidFill>
              <a:schemeClr val="dk1"/>
            </a:solidFill>
            <a:prstDash val="solid"/>
            <a:round/>
            <a:headEnd len="med" w="med" type="none"/>
            <a:tailEnd len="med" w="med" type="triangle"/>
          </a:ln>
        </p:spPr>
      </p:cxnSp>
      <p:sp>
        <p:nvSpPr>
          <p:cNvPr id="1129" name="Google Shape;1129;p61"/>
          <p:cNvSpPr txBox="1"/>
          <p:nvPr/>
        </p:nvSpPr>
        <p:spPr>
          <a:xfrm>
            <a:off x="5936324" y="2841875"/>
            <a:ext cx="1363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dk1"/>
                </a:solidFill>
              </a:rPr>
              <a:t>Left-Mover</a:t>
            </a:r>
            <a:endParaRPr b="1">
              <a:solidFill>
                <a:schemeClr val="dk1"/>
              </a:solidFill>
            </a:endParaRPr>
          </a:p>
        </p:txBody>
      </p:sp>
      <p:sp>
        <p:nvSpPr>
          <p:cNvPr id="1130" name="Google Shape;1130;p61"/>
          <p:cNvSpPr txBox="1"/>
          <p:nvPr/>
        </p:nvSpPr>
        <p:spPr>
          <a:xfrm>
            <a:off x="304800" y="3517975"/>
            <a:ext cx="4267200" cy="969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700">
                <a:latin typeface="Calibri"/>
                <a:ea typeface="Calibri"/>
                <a:cs typeface="Calibri"/>
                <a:sym typeface="Calibri"/>
              </a:rPr>
              <a:t>RM enhanced,</a:t>
            </a:r>
            <a:r>
              <a:rPr b="1" lang="en" sz="1700">
                <a:latin typeface="Calibri"/>
                <a:ea typeface="Calibri"/>
                <a:cs typeface="Calibri"/>
                <a:sym typeface="Calibri"/>
              </a:rPr>
              <a:t> LM suppressed!</a:t>
            </a:r>
            <a:endParaRPr b="1" sz="1700">
              <a:latin typeface="Calibri"/>
              <a:ea typeface="Calibri"/>
              <a:cs typeface="Calibri"/>
              <a:sym typeface="Calibri"/>
            </a:endParaRPr>
          </a:p>
          <a:p>
            <a:pPr indent="0" lvl="0" marL="0" rtl="0" algn="l">
              <a:spcBef>
                <a:spcPts val="0"/>
              </a:spcBef>
              <a:spcAft>
                <a:spcPts val="0"/>
              </a:spcAft>
              <a:buNone/>
            </a:pPr>
            <a:r>
              <a:t/>
            </a:r>
            <a:endParaRPr sz="17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700">
                <a:solidFill>
                  <a:schemeClr val="dk1"/>
                </a:solidFill>
                <a:latin typeface="Calibri"/>
                <a:ea typeface="Calibri"/>
                <a:cs typeface="Calibri"/>
                <a:sym typeface="Calibri"/>
              </a:rPr>
              <a:t>Downward motion </a:t>
            </a:r>
            <a:r>
              <a:rPr b="1" lang="en" sz="1700">
                <a:solidFill>
                  <a:schemeClr val="dk1"/>
                </a:solidFill>
                <a:latin typeface="Calibri"/>
                <a:ea typeface="Calibri"/>
                <a:cs typeface="Calibri"/>
                <a:sym typeface="Calibri"/>
              </a:rPr>
              <a:t>left</a:t>
            </a:r>
            <a:r>
              <a:rPr lang="en" sz="1700">
                <a:solidFill>
                  <a:schemeClr val="dk1"/>
                </a:solidFill>
                <a:latin typeface="Calibri"/>
                <a:ea typeface="Calibri"/>
                <a:cs typeface="Calibri"/>
                <a:sym typeface="Calibri"/>
              </a:rPr>
              <a:t> of initial updraft</a:t>
            </a:r>
            <a:endParaRPr sz="1700">
              <a:latin typeface="Calibri"/>
              <a:ea typeface="Calibri"/>
              <a:cs typeface="Calibri"/>
              <a:sym typeface="Calibri"/>
            </a:endParaRPr>
          </a:p>
        </p:txBody>
      </p:sp>
      <p:grpSp>
        <p:nvGrpSpPr>
          <p:cNvPr id="1131" name="Google Shape;1131;p61"/>
          <p:cNvGrpSpPr/>
          <p:nvPr/>
        </p:nvGrpSpPr>
        <p:grpSpPr>
          <a:xfrm>
            <a:off x="7606724" y="3946300"/>
            <a:ext cx="1911521" cy="1218700"/>
            <a:chOff x="7606724" y="3946300"/>
            <a:chExt cx="1911521" cy="1218700"/>
          </a:xfrm>
        </p:grpSpPr>
        <p:cxnSp>
          <p:nvCxnSpPr>
            <p:cNvPr id="1132" name="Google Shape;1132;p61"/>
            <p:cNvCxnSpPr/>
            <p:nvPr/>
          </p:nvCxnSpPr>
          <p:spPr>
            <a:xfrm rot="10800000">
              <a:off x="7716325" y="4989200"/>
              <a:ext cx="852900" cy="0"/>
            </a:xfrm>
            <a:prstGeom prst="straightConnector1">
              <a:avLst/>
            </a:prstGeom>
            <a:noFill/>
            <a:ln cap="flat" cmpd="sng" w="28575">
              <a:solidFill>
                <a:schemeClr val="dk2"/>
              </a:solidFill>
              <a:prstDash val="solid"/>
              <a:round/>
              <a:headEnd len="med" w="med" type="none"/>
              <a:tailEnd len="med" w="med" type="none"/>
            </a:ln>
          </p:spPr>
        </p:cxnSp>
        <p:cxnSp>
          <p:nvCxnSpPr>
            <p:cNvPr id="1133" name="Google Shape;1133;p61"/>
            <p:cNvCxnSpPr/>
            <p:nvPr/>
          </p:nvCxnSpPr>
          <p:spPr>
            <a:xfrm flipH="1">
              <a:off x="7716420" y="4491531"/>
              <a:ext cx="238800" cy="515700"/>
            </a:xfrm>
            <a:prstGeom prst="straightConnector1">
              <a:avLst/>
            </a:prstGeom>
            <a:noFill/>
            <a:ln cap="flat" cmpd="sng" w="28575">
              <a:solidFill>
                <a:schemeClr val="dk2"/>
              </a:solidFill>
              <a:prstDash val="dash"/>
              <a:round/>
              <a:headEnd len="med" w="med" type="none"/>
              <a:tailEnd len="med" w="med" type="none"/>
            </a:ln>
          </p:spPr>
        </p:cxnSp>
        <p:sp>
          <p:nvSpPr>
            <p:cNvPr id="1134" name="Google Shape;1134;p61"/>
            <p:cNvSpPr txBox="1"/>
            <p:nvPr/>
          </p:nvSpPr>
          <p:spPr>
            <a:xfrm>
              <a:off x="7606724" y="3946300"/>
              <a:ext cx="3486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t>z</a:t>
              </a:r>
              <a:endParaRPr sz="1200"/>
            </a:p>
          </p:txBody>
        </p:sp>
        <p:sp>
          <p:nvSpPr>
            <p:cNvPr id="1135" name="Google Shape;1135;p61"/>
            <p:cNvSpPr txBox="1"/>
            <p:nvPr/>
          </p:nvSpPr>
          <p:spPr>
            <a:xfrm>
              <a:off x="8522006" y="4795700"/>
              <a:ext cx="4809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t>east</a:t>
              </a:r>
              <a:endParaRPr sz="1200"/>
            </a:p>
          </p:txBody>
        </p:sp>
        <p:sp>
          <p:nvSpPr>
            <p:cNvPr id="1136" name="Google Shape;1136;p61"/>
            <p:cNvSpPr txBox="1"/>
            <p:nvPr/>
          </p:nvSpPr>
          <p:spPr>
            <a:xfrm>
              <a:off x="7881445" y="4204815"/>
              <a:ext cx="16368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t>North (into page)</a:t>
              </a:r>
              <a:endParaRPr sz="1200"/>
            </a:p>
          </p:txBody>
        </p:sp>
        <p:cxnSp>
          <p:nvCxnSpPr>
            <p:cNvPr id="1137" name="Google Shape;1137;p61"/>
            <p:cNvCxnSpPr/>
            <p:nvPr/>
          </p:nvCxnSpPr>
          <p:spPr>
            <a:xfrm>
              <a:off x="7731025" y="4230625"/>
              <a:ext cx="0" cy="758700"/>
            </a:xfrm>
            <a:prstGeom prst="straightConnector1">
              <a:avLst/>
            </a:prstGeom>
            <a:noFill/>
            <a:ln cap="flat" cmpd="sng" w="28575">
              <a:solidFill>
                <a:schemeClr val="dk2"/>
              </a:solidFill>
              <a:prstDash val="solid"/>
              <a:round/>
              <a:headEnd len="med" w="med" type="none"/>
              <a:tailEnd len="med" w="med" type="none"/>
            </a:ln>
          </p:spPr>
        </p:cxnSp>
      </p:gr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2" name="Shape 1142"/>
        <p:cNvGrpSpPr/>
        <p:nvPr/>
      </p:nvGrpSpPr>
      <p:grpSpPr>
        <a:xfrm>
          <a:off x="0" y="0"/>
          <a:ext cx="0" cy="0"/>
          <a:chOff x="0" y="0"/>
          <a:chExt cx="0" cy="0"/>
        </a:xfrm>
      </p:grpSpPr>
      <p:cxnSp>
        <p:nvCxnSpPr>
          <p:cNvPr id="1143" name="Google Shape;1143;p62"/>
          <p:cNvCxnSpPr/>
          <p:nvPr/>
        </p:nvCxnSpPr>
        <p:spPr>
          <a:xfrm flipH="1" rot="10800000">
            <a:off x="1214250" y="2160688"/>
            <a:ext cx="1293900" cy="3900"/>
          </a:xfrm>
          <a:prstGeom prst="straightConnector1">
            <a:avLst/>
          </a:prstGeom>
          <a:noFill/>
          <a:ln cap="flat" cmpd="sng" w="38100">
            <a:solidFill>
              <a:srgbClr val="FF0000"/>
            </a:solidFill>
            <a:prstDash val="solid"/>
            <a:round/>
            <a:headEnd len="med" w="med" type="none"/>
            <a:tailEnd len="med" w="med" type="none"/>
          </a:ln>
        </p:spPr>
      </p:cxnSp>
      <p:cxnSp>
        <p:nvCxnSpPr>
          <p:cNvPr id="1144" name="Google Shape;1144;p62"/>
          <p:cNvCxnSpPr/>
          <p:nvPr/>
        </p:nvCxnSpPr>
        <p:spPr>
          <a:xfrm>
            <a:off x="2508150" y="2160700"/>
            <a:ext cx="20100" cy="1134900"/>
          </a:xfrm>
          <a:prstGeom prst="straightConnector1">
            <a:avLst/>
          </a:prstGeom>
          <a:noFill/>
          <a:ln cap="flat" cmpd="sng" w="38100">
            <a:solidFill>
              <a:srgbClr val="00FF00"/>
            </a:solidFill>
            <a:prstDash val="solid"/>
            <a:round/>
            <a:headEnd len="med" w="med" type="none"/>
            <a:tailEnd len="med" w="med" type="none"/>
          </a:ln>
        </p:spPr>
      </p:cxnSp>
      <p:cxnSp>
        <p:nvCxnSpPr>
          <p:cNvPr id="1145" name="Google Shape;1145;p62"/>
          <p:cNvCxnSpPr/>
          <p:nvPr/>
        </p:nvCxnSpPr>
        <p:spPr>
          <a:xfrm rot="10800000">
            <a:off x="1214250" y="2171950"/>
            <a:ext cx="6900" cy="1113300"/>
          </a:xfrm>
          <a:prstGeom prst="straightConnector1">
            <a:avLst/>
          </a:prstGeom>
          <a:noFill/>
          <a:ln cap="flat" cmpd="sng" w="38100">
            <a:solidFill>
              <a:srgbClr val="FF00FF"/>
            </a:solidFill>
            <a:prstDash val="solid"/>
            <a:round/>
            <a:headEnd len="med" w="med" type="none"/>
            <a:tailEnd len="med" w="med" type="none"/>
          </a:ln>
        </p:spPr>
      </p:cxnSp>
      <p:pic>
        <p:nvPicPr>
          <p:cNvPr id="1146" name="Google Shape;1146;p62"/>
          <p:cNvPicPr preferRelativeResize="0"/>
          <p:nvPr/>
        </p:nvPicPr>
        <p:blipFill>
          <a:blip r:embed="rId3">
            <a:alphaModFix/>
          </a:blip>
          <a:stretch>
            <a:fillRect/>
          </a:stretch>
        </p:blipFill>
        <p:spPr>
          <a:xfrm>
            <a:off x="4231950" y="569450"/>
            <a:ext cx="4597000" cy="4004582"/>
          </a:xfrm>
          <a:prstGeom prst="rect">
            <a:avLst/>
          </a:prstGeom>
          <a:noFill/>
          <a:ln>
            <a:noFill/>
          </a:ln>
        </p:spPr>
      </p:pic>
      <p:sp>
        <p:nvSpPr>
          <p:cNvPr id="1147" name="Google Shape;1147;p62"/>
          <p:cNvSpPr txBox="1"/>
          <p:nvPr/>
        </p:nvSpPr>
        <p:spPr>
          <a:xfrm>
            <a:off x="304800" y="533400"/>
            <a:ext cx="3132900" cy="56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500" u="sng">
                <a:solidFill>
                  <a:schemeClr val="dk1"/>
                </a:solidFill>
                <a:latin typeface="Calibri"/>
                <a:ea typeface="Calibri"/>
                <a:cs typeface="Calibri"/>
                <a:sym typeface="Calibri"/>
              </a:rPr>
              <a:t>Half-Circle Hodograph</a:t>
            </a:r>
            <a:endParaRPr/>
          </a:p>
        </p:txBody>
      </p:sp>
      <p:sp>
        <p:nvSpPr>
          <p:cNvPr id="1148" name="Google Shape;1148;p62"/>
          <p:cNvSpPr txBox="1"/>
          <p:nvPr/>
        </p:nvSpPr>
        <p:spPr>
          <a:xfrm>
            <a:off x="304800" y="3517975"/>
            <a:ext cx="3277200" cy="708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700">
                <a:latin typeface="Calibri"/>
                <a:ea typeface="Calibri"/>
                <a:cs typeface="Calibri"/>
                <a:sym typeface="Calibri"/>
              </a:rPr>
              <a:t>RM enhanced, LM suppressed </a:t>
            </a:r>
            <a:endParaRPr b="1" sz="1700">
              <a:latin typeface="Calibri"/>
              <a:ea typeface="Calibri"/>
              <a:cs typeface="Calibri"/>
              <a:sym typeface="Calibri"/>
            </a:endParaRPr>
          </a:p>
          <a:p>
            <a:pPr indent="0" lvl="0" marL="0" rtl="0" algn="l">
              <a:spcBef>
                <a:spcPts val="0"/>
              </a:spcBef>
              <a:spcAft>
                <a:spcPts val="0"/>
              </a:spcAft>
              <a:buNone/>
            </a:pPr>
            <a:r>
              <a:rPr b="1" lang="en" sz="1700">
                <a:latin typeface="Calibri"/>
                <a:ea typeface="Calibri"/>
                <a:cs typeface="Calibri"/>
                <a:sym typeface="Calibri"/>
              </a:rPr>
              <a:t>No splitting!</a:t>
            </a:r>
            <a:endParaRPr sz="1700">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 name="Shape 115"/>
        <p:cNvGrpSpPr/>
        <p:nvPr/>
      </p:nvGrpSpPr>
      <p:grpSpPr>
        <a:xfrm>
          <a:off x="0" y="0"/>
          <a:ext cx="0" cy="0"/>
          <a:chOff x="0" y="0"/>
          <a:chExt cx="0" cy="0"/>
        </a:xfrm>
      </p:grpSpPr>
      <p:sp>
        <p:nvSpPr>
          <p:cNvPr id="116" name="Google Shape;116;p18"/>
          <p:cNvSpPr/>
          <p:nvPr/>
        </p:nvSpPr>
        <p:spPr>
          <a:xfrm rot="10800000">
            <a:off x="760725" y="3527900"/>
            <a:ext cx="499500" cy="338100"/>
          </a:xfrm>
          <a:prstGeom prst="curvedDownArrow">
            <a:avLst>
              <a:gd fmla="val 25000" name="adj1"/>
              <a:gd fmla="val 50000" name="adj2"/>
              <a:gd fmla="val 25000" name="adj3"/>
            </a:avLst>
          </a:prstGeom>
          <a:solidFill>
            <a:srgbClr val="F6B26B"/>
          </a:solidFill>
          <a:ln cap="flat" cmpd="sng" w="9525">
            <a:solidFill>
              <a:srgbClr val="F6B26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18"/>
          <p:cNvSpPr txBox="1"/>
          <p:nvPr/>
        </p:nvSpPr>
        <p:spPr>
          <a:xfrm>
            <a:off x="1084050" y="30425"/>
            <a:ext cx="7128300" cy="892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300" u="sng">
                <a:latin typeface="Calibri"/>
                <a:ea typeface="Calibri"/>
                <a:cs typeface="Calibri"/>
                <a:sym typeface="Calibri"/>
              </a:rPr>
              <a:t>An Updraft Emerges!</a:t>
            </a:r>
            <a:endParaRPr b="1" sz="1200">
              <a:latin typeface="Calibri"/>
              <a:ea typeface="Calibri"/>
              <a:cs typeface="Calibri"/>
              <a:sym typeface="Calibri"/>
            </a:endParaRPr>
          </a:p>
          <a:p>
            <a:pPr indent="0" lvl="0" marL="0" rtl="0" algn="ctr">
              <a:spcBef>
                <a:spcPts val="0"/>
              </a:spcBef>
              <a:spcAft>
                <a:spcPts val="0"/>
              </a:spcAft>
              <a:buNone/>
            </a:pPr>
            <a:r>
              <a:t/>
            </a:r>
            <a:endParaRPr b="1" sz="2300" u="sng">
              <a:solidFill>
                <a:srgbClr val="FF00FF"/>
              </a:solidFill>
            </a:endParaRPr>
          </a:p>
        </p:txBody>
      </p:sp>
      <p:cxnSp>
        <p:nvCxnSpPr>
          <p:cNvPr id="118" name="Google Shape;118;p18"/>
          <p:cNvCxnSpPr/>
          <p:nvPr/>
        </p:nvCxnSpPr>
        <p:spPr>
          <a:xfrm>
            <a:off x="6429775" y="809125"/>
            <a:ext cx="0" cy="1402200"/>
          </a:xfrm>
          <a:prstGeom prst="straightConnector1">
            <a:avLst/>
          </a:prstGeom>
          <a:noFill/>
          <a:ln cap="flat" cmpd="sng" w="9525">
            <a:solidFill>
              <a:srgbClr val="595959"/>
            </a:solidFill>
            <a:prstDash val="dot"/>
            <a:round/>
            <a:headEnd len="med" w="med" type="none"/>
            <a:tailEnd len="med" w="med" type="none"/>
          </a:ln>
        </p:spPr>
      </p:cxnSp>
      <p:cxnSp>
        <p:nvCxnSpPr>
          <p:cNvPr id="119" name="Google Shape;119;p18"/>
          <p:cNvCxnSpPr/>
          <p:nvPr/>
        </p:nvCxnSpPr>
        <p:spPr>
          <a:xfrm rot="10800000">
            <a:off x="6168650" y="1783475"/>
            <a:ext cx="2891100" cy="0"/>
          </a:xfrm>
          <a:prstGeom prst="straightConnector1">
            <a:avLst/>
          </a:prstGeom>
          <a:noFill/>
          <a:ln cap="flat" cmpd="sng" w="9525">
            <a:solidFill>
              <a:srgbClr val="595959"/>
            </a:solidFill>
            <a:prstDash val="dot"/>
            <a:round/>
            <a:headEnd len="med" w="med" type="none"/>
            <a:tailEnd len="med" w="med" type="none"/>
          </a:ln>
        </p:spPr>
      </p:cxnSp>
      <p:cxnSp>
        <p:nvCxnSpPr>
          <p:cNvPr id="120" name="Google Shape;120;p18"/>
          <p:cNvCxnSpPr/>
          <p:nvPr/>
        </p:nvCxnSpPr>
        <p:spPr>
          <a:xfrm>
            <a:off x="6544021" y="1785327"/>
            <a:ext cx="1905900" cy="0"/>
          </a:xfrm>
          <a:prstGeom prst="straightConnector1">
            <a:avLst/>
          </a:prstGeom>
          <a:noFill/>
          <a:ln cap="flat" cmpd="sng" w="19050">
            <a:solidFill>
              <a:schemeClr val="dk1"/>
            </a:solidFill>
            <a:prstDash val="solid"/>
            <a:round/>
            <a:headEnd len="med" w="med" type="none"/>
            <a:tailEnd len="med" w="med" type="none"/>
          </a:ln>
        </p:spPr>
      </p:cxnSp>
      <p:cxnSp>
        <p:nvCxnSpPr>
          <p:cNvPr id="121" name="Google Shape;121;p18"/>
          <p:cNvCxnSpPr/>
          <p:nvPr/>
        </p:nvCxnSpPr>
        <p:spPr>
          <a:xfrm rot="10800000">
            <a:off x="7186593" y="1132920"/>
            <a:ext cx="0" cy="669600"/>
          </a:xfrm>
          <a:prstGeom prst="straightConnector1">
            <a:avLst/>
          </a:prstGeom>
          <a:noFill/>
          <a:ln cap="flat" cmpd="sng" w="19050">
            <a:solidFill>
              <a:srgbClr val="FF9900"/>
            </a:solidFill>
            <a:prstDash val="dash"/>
            <a:round/>
            <a:headEnd len="med" w="med" type="none"/>
            <a:tailEnd len="med" w="med" type="stealth"/>
          </a:ln>
        </p:spPr>
      </p:cxnSp>
      <p:sp>
        <p:nvSpPr>
          <p:cNvPr id="122" name="Google Shape;122;p18"/>
          <p:cNvSpPr txBox="1"/>
          <p:nvPr/>
        </p:nvSpPr>
        <p:spPr>
          <a:xfrm rot="4292">
            <a:off x="6995112" y="777214"/>
            <a:ext cx="480600" cy="338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 sz="1600">
                <a:solidFill>
                  <a:srgbClr val="FF9900"/>
                </a:solidFill>
                <a:latin typeface="Calibri"/>
                <a:ea typeface="Calibri"/>
                <a:cs typeface="Calibri"/>
                <a:sym typeface="Calibri"/>
              </a:rPr>
              <a:t>ω</a:t>
            </a:r>
            <a:r>
              <a:rPr b="1" baseline="-25000" lang="en" sz="1600">
                <a:solidFill>
                  <a:srgbClr val="FF9900"/>
                </a:solidFill>
                <a:latin typeface="Calibri"/>
                <a:ea typeface="Calibri"/>
                <a:cs typeface="Calibri"/>
                <a:sym typeface="Calibri"/>
              </a:rPr>
              <a:t>h</a:t>
            </a:r>
            <a:endParaRPr b="1" sz="1600">
              <a:solidFill>
                <a:srgbClr val="FF9900"/>
              </a:solidFill>
              <a:latin typeface="Calibri"/>
              <a:ea typeface="Calibri"/>
              <a:cs typeface="Calibri"/>
              <a:sym typeface="Calibri"/>
            </a:endParaRPr>
          </a:p>
        </p:txBody>
      </p:sp>
      <p:sp>
        <p:nvSpPr>
          <p:cNvPr id="123" name="Google Shape;123;p18"/>
          <p:cNvSpPr txBox="1"/>
          <p:nvPr/>
        </p:nvSpPr>
        <p:spPr>
          <a:xfrm>
            <a:off x="6799925" y="1850125"/>
            <a:ext cx="13941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300">
                <a:solidFill>
                  <a:srgbClr val="9900FF"/>
                </a:solidFill>
              </a:rPr>
              <a:t>Inflow</a:t>
            </a:r>
            <a:endParaRPr b="1" sz="1300">
              <a:solidFill>
                <a:srgbClr val="9900FF"/>
              </a:solidFill>
            </a:endParaRPr>
          </a:p>
          <a:p>
            <a:pPr indent="0" lvl="0" marL="0" rtl="0" algn="ctr">
              <a:spcBef>
                <a:spcPts val="0"/>
              </a:spcBef>
              <a:spcAft>
                <a:spcPts val="0"/>
              </a:spcAft>
              <a:buNone/>
            </a:pPr>
            <a:r>
              <a:rPr b="1" lang="en" sz="1100">
                <a:solidFill>
                  <a:srgbClr val="9900FF"/>
                </a:solidFill>
              </a:rPr>
              <a:t>(SR winds)</a:t>
            </a:r>
            <a:endParaRPr b="1" sz="1100">
              <a:solidFill>
                <a:srgbClr val="9900FF"/>
              </a:solidFill>
            </a:endParaRPr>
          </a:p>
        </p:txBody>
      </p:sp>
      <p:sp>
        <p:nvSpPr>
          <p:cNvPr id="124" name="Google Shape;124;p18"/>
          <p:cNvSpPr txBox="1"/>
          <p:nvPr/>
        </p:nvSpPr>
        <p:spPr>
          <a:xfrm>
            <a:off x="7505203" y="1200587"/>
            <a:ext cx="7821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100"/>
              <a:t>Initial Updraft</a:t>
            </a:r>
            <a:endParaRPr b="1" sz="1100"/>
          </a:p>
        </p:txBody>
      </p:sp>
      <p:sp>
        <p:nvSpPr>
          <p:cNvPr id="125" name="Google Shape;125;p18"/>
          <p:cNvSpPr/>
          <p:nvPr/>
        </p:nvSpPr>
        <p:spPr>
          <a:xfrm rot="3363149">
            <a:off x="6926130" y="1280684"/>
            <a:ext cx="509370" cy="390427"/>
          </a:xfrm>
          <a:custGeom>
            <a:rect b="b" l="l" r="r" t="t"/>
            <a:pathLst>
              <a:path extrusionOk="0" h="15618" w="20376">
                <a:moveTo>
                  <a:pt x="0" y="8842"/>
                </a:moveTo>
                <a:cubicBezTo>
                  <a:pt x="0" y="5460"/>
                  <a:pt x="1758" y="-487"/>
                  <a:pt x="5094" y="69"/>
                </a:cubicBezTo>
                <a:cubicBezTo>
                  <a:pt x="7331" y="442"/>
                  <a:pt x="9355" y="2680"/>
                  <a:pt x="9905" y="4880"/>
                </a:cubicBezTo>
                <a:cubicBezTo>
                  <a:pt x="10409" y="6895"/>
                  <a:pt x="8020" y="9691"/>
                  <a:pt x="5943" y="9691"/>
                </a:cubicBezTo>
                <a:cubicBezTo>
                  <a:pt x="4056" y="9691"/>
                  <a:pt x="4470" y="5210"/>
                  <a:pt x="5943" y="4031"/>
                </a:cubicBezTo>
                <a:cubicBezTo>
                  <a:pt x="7663" y="2655"/>
                  <a:pt x="10564" y="1766"/>
                  <a:pt x="12452" y="2899"/>
                </a:cubicBezTo>
                <a:cubicBezTo>
                  <a:pt x="15277" y="4594"/>
                  <a:pt x="16411" y="9696"/>
                  <a:pt x="14716" y="12521"/>
                </a:cubicBezTo>
                <a:cubicBezTo>
                  <a:pt x="13745" y="14139"/>
                  <a:pt x="10103" y="14091"/>
                  <a:pt x="9056" y="12521"/>
                </a:cubicBezTo>
                <a:cubicBezTo>
                  <a:pt x="8344" y="11453"/>
                  <a:pt x="9442" y="9886"/>
                  <a:pt x="10188" y="8842"/>
                </a:cubicBezTo>
                <a:cubicBezTo>
                  <a:pt x="11630" y="6823"/>
                  <a:pt x="16436" y="5490"/>
                  <a:pt x="17546" y="7710"/>
                </a:cubicBezTo>
                <a:cubicBezTo>
                  <a:pt x="18734" y="10086"/>
                  <a:pt x="17407" y="16945"/>
                  <a:pt x="15282" y="15351"/>
                </a:cubicBezTo>
                <a:cubicBezTo>
                  <a:pt x="13018" y="13653"/>
                  <a:pt x="17691" y="9454"/>
                  <a:pt x="20376" y="8559"/>
                </a:cubicBezTo>
              </a:path>
            </a:pathLst>
          </a:custGeom>
          <a:noFill/>
          <a:ln cap="flat" cmpd="sng" w="9525">
            <a:solidFill>
              <a:srgbClr val="FF0000"/>
            </a:solidFill>
            <a:prstDash val="solid"/>
            <a:round/>
            <a:headEnd len="med" w="med" type="none"/>
            <a:tailEnd len="med" w="med" type="none"/>
          </a:ln>
        </p:spPr>
      </p:sp>
      <p:cxnSp>
        <p:nvCxnSpPr>
          <p:cNvPr id="126" name="Google Shape;126;p18"/>
          <p:cNvCxnSpPr/>
          <p:nvPr/>
        </p:nvCxnSpPr>
        <p:spPr>
          <a:xfrm rot="10800000">
            <a:off x="7171623" y="1783491"/>
            <a:ext cx="458400" cy="0"/>
          </a:xfrm>
          <a:prstGeom prst="straightConnector1">
            <a:avLst/>
          </a:prstGeom>
          <a:noFill/>
          <a:ln cap="flat" cmpd="sng" w="19050">
            <a:solidFill>
              <a:srgbClr val="9900FF"/>
            </a:solidFill>
            <a:prstDash val="solid"/>
            <a:round/>
            <a:headEnd len="med" w="med" type="none"/>
            <a:tailEnd len="med" w="med" type="triangle"/>
          </a:ln>
        </p:spPr>
      </p:cxnSp>
      <p:sp>
        <p:nvSpPr>
          <p:cNvPr id="127" name="Google Shape;127;p18"/>
          <p:cNvSpPr/>
          <p:nvPr/>
        </p:nvSpPr>
        <p:spPr>
          <a:xfrm>
            <a:off x="7548116" y="1721691"/>
            <a:ext cx="138900" cy="126300"/>
          </a:xfrm>
          <a:prstGeom prst="ellipse">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 name="Google Shape;128;p18"/>
          <p:cNvSpPr txBox="1"/>
          <p:nvPr/>
        </p:nvSpPr>
        <p:spPr>
          <a:xfrm>
            <a:off x="601025" y="4294700"/>
            <a:ext cx="4985100" cy="67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600">
              <a:solidFill>
                <a:schemeClr val="dk1"/>
              </a:solidFill>
              <a:latin typeface="Calibri"/>
              <a:ea typeface="Calibri"/>
              <a:cs typeface="Calibri"/>
              <a:sym typeface="Calibri"/>
            </a:endParaRPr>
          </a:p>
          <a:p>
            <a:pPr indent="0" lvl="0" marL="0" rtl="0" algn="l">
              <a:spcBef>
                <a:spcPts val="0"/>
              </a:spcBef>
              <a:spcAft>
                <a:spcPts val="0"/>
              </a:spcAft>
              <a:buNone/>
            </a:pPr>
            <a:r>
              <a:t/>
            </a:r>
            <a:endParaRPr sz="1600">
              <a:solidFill>
                <a:schemeClr val="dk1"/>
              </a:solidFill>
              <a:latin typeface="Calibri"/>
              <a:ea typeface="Calibri"/>
              <a:cs typeface="Calibri"/>
              <a:sym typeface="Calibri"/>
            </a:endParaRPr>
          </a:p>
        </p:txBody>
      </p:sp>
      <p:sp>
        <p:nvSpPr>
          <p:cNvPr id="129" name="Google Shape;129;p18"/>
          <p:cNvSpPr txBox="1"/>
          <p:nvPr/>
        </p:nvSpPr>
        <p:spPr>
          <a:xfrm>
            <a:off x="4091694" y="1782373"/>
            <a:ext cx="480300" cy="3540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700">
                <a:solidFill>
                  <a:srgbClr val="FF9900"/>
                </a:solidFill>
                <a:latin typeface="Calibri"/>
                <a:ea typeface="Calibri"/>
                <a:cs typeface="Calibri"/>
                <a:sym typeface="Calibri"/>
              </a:rPr>
              <a:t>ω</a:t>
            </a:r>
            <a:r>
              <a:rPr baseline="-25000" lang="en" sz="1700">
                <a:solidFill>
                  <a:srgbClr val="FF9900"/>
                </a:solidFill>
                <a:latin typeface="Calibri"/>
                <a:ea typeface="Calibri"/>
                <a:cs typeface="Calibri"/>
                <a:sym typeface="Calibri"/>
              </a:rPr>
              <a:t>h</a:t>
            </a:r>
            <a:endParaRPr sz="1700">
              <a:solidFill>
                <a:srgbClr val="FF9900"/>
              </a:solidFill>
              <a:latin typeface="Calibri"/>
              <a:ea typeface="Calibri"/>
              <a:cs typeface="Calibri"/>
              <a:sym typeface="Calibri"/>
            </a:endParaRPr>
          </a:p>
        </p:txBody>
      </p:sp>
      <p:cxnSp>
        <p:nvCxnSpPr>
          <p:cNvPr id="130" name="Google Shape;130;p18"/>
          <p:cNvCxnSpPr/>
          <p:nvPr/>
        </p:nvCxnSpPr>
        <p:spPr>
          <a:xfrm flipH="1">
            <a:off x="1102300" y="2151825"/>
            <a:ext cx="3689700" cy="1774200"/>
          </a:xfrm>
          <a:prstGeom prst="straightConnector1">
            <a:avLst/>
          </a:prstGeom>
          <a:noFill/>
          <a:ln cap="flat" cmpd="sng" w="19050">
            <a:solidFill>
              <a:srgbClr val="FF9900"/>
            </a:solidFill>
            <a:prstDash val="dash"/>
            <a:round/>
            <a:headEnd len="med" w="med" type="triangle"/>
            <a:tailEnd len="med" w="med" type="none"/>
          </a:ln>
        </p:spPr>
      </p:cxnSp>
      <p:cxnSp>
        <p:nvCxnSpPr>
          <p:cNvPr id="131" name="Google Shape;131;p18"/>
          <p:cNvCxnSpPr/>
          <p:nvPr/>
        </p:nvCxnSpPr>
        <p:spPr>
          <a:xfrm flipH="1">
            <a:off x="1734775" y="2221200"/>
            <a:ext cx="3689700" cy="1774200"/>
          </a:xfrm>
          <a:prstGeom prst="straightConnector1">
            <a:avLst/>
          </a:prstGeom>
          <a:noFill/>
          <a:ln cap="flat" cmpd="sng" w="19050">
            <a:solidFill>
              <a:srgbClr val="FF9900"/>
            </a:solidFill>
            <a:prstDash val="dash"/>
            <a:round/>
            <a:headEnd len="med" w="med" type="triangle"/>
            <a:tailEnd len="med" w="med" type="none"/>
          </a:ln>
        </p:spPr>
      </p:cxnSp>
      <p:cxnSp>
        <p:nvCxnSpPr>
          <p:cNvPr id="132" name="Google Shape;132;p18"/>
          <p:cNvCxnSpPr/>
          <p:nvPr/>
        </p:nvCxnSpPr>
        <p:spPr>
          <a:xfrm flipH="1">
            <a:off x="467475" y="2067925"/>
            <a:ext cx="3689700" cy="1774200"/>
          </a:xfrm>
          <a:prstGeom prst="straightConnector1">
            <a:avLst/>
          </a:prstGeom>
          <a:noFill/>
          <a:ln cap="flat" cmpd="sng" w="19050">
            <a:solidFill>
              <a:srgbClr val="FF9900"/>
            </a:solidFill>
            <a:prstDash val="dash"/>
            <a:round/>
            <a:headEnd len="med" w="med" type="triangle"/>
            <a:tailEnd len="med" w="med" type="none"/>
          </a:ln>
        </p:spPr>
      </p:cxnSp>
      <p:sp>
        <p:nvSpPr>
          <p:cNvPr id="133" name="Google Shape;133;p18"/>
          <p:cNvSpPr/>
          <p:nvPr/>
        </p:nvSpPr>
        <p:spPr>
          <a:xfrm>
            <a:off x="788500" y="3136750"/>
            <a:ext cx="499500" cy="338100"/>
          </a:xfrm>
          <a:prstGeom prst="curvedDownArrow">
            <a:avLst>
              <a:gd fmla="val 25000" name="adj1"/>
              <a:gd fmla="val 50000" name="adj2"/>
              <a:gd fmla="val 25000" name="adj3"/>
            </a:avLst>
          </a:prstGeom>
          <a:solidFill>
            <a:srgbClr val="F6B26B"/>
          </a:solidFill>
          <a:ln cap="flat" cmpd="sng" w="9525">
            <a:solidFill>
              <a:srgbClr val="F6B26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 name="Google Shape;134;p18"/>
          <p:cNvSpPr txBox="1"/>
          <p:nvPr/>
        </p:nvSpPr>
        <p:spPr>
          <a:xfrm>
            <a:off x="108150" y="4394750"/>
            <a:ext cx="6687900" cy="477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900">
                <a:solidFill>
                  <a:srgbClr val="9900FF"/>
                </a:solidFill>
                <a:latin typeface="Calibri"/>
                <a:ea typeface="Calibri"/>
                <a:cs typeface="Calibri"/>
                <a:sym typeface="Calibri"/>
              </a:rPr>
              <a:t>Inflow</a:t>
            </a:r>
            <a:r>
              <a:rPr lang="en" sz="1900">
                <a:solidFill>
                  <a:schemeClr val="dk1"/>
                </a:solidFill>
                <a:latin typeface="Calibri"/>
                <a:ea typeface="Calibri"/>
                <a:cs typeface="Calibri"/>
                <a:sym typeface="Calibri"/>
              </a:rPr>
              <a:t> not aligned with </a:t>
            </a:r>
            <a:r>
              <a:rPr b="1" lang="en" sz="1900">
                <a:solidFill>
                  <a:srgbClr val="FF9900"/>
                </a:solidFill>
                <a:latin typeface="Calibri"/>
                <a:ea typeface="Calibri"/>
                <a:cs typeface="Calibri"/>
                <a:sym typeface="Calibri"/>
              </a:rPr>
              <a:t>vortex tubes </a:t>
            </a:r>
            <a:r>
              <a:rPr lang="en" sz="1900">
                <a:solidFill>
                  <a:schemeClr val="dk1"/>
                </a:solidFill>
                <a:latin typeface="Calibri"/>
                <a:ea typeface="Calibri"/>
                <a:cs typeface="Calibri"/>
                <a:sym typeface="Calibri"/>
              </a:rPr>
              <a:t>(crosswise vorticity)</a:t>
            </a:r>
            <a:endParaRPr sz="1700">
              <a:solidFill>
                <a:schemeClr val="dk1"/>
              </a:solidFill>
              <a:latin typeface="Calibri"/>
              <a:ea typeface="Calibri"/>
              <a:cs typeface="Calibri"/>
              <a:sym typeface="Calibri"/>
            </a:endParaRPr>
          </a:p>
        </p:txBody>
      </p:sp>
      <p:sp>
        <p:nvSpPr>
          <p:cNvPr id="135" name="Google Shape;135;p18"/>
          <p:cNvSpPr/>
          <p:nvPr/>
        </p:nvSpPr>
        <p:spPr>
          <a:xfrm rot="-10511506">
            <a:off x="1704380" y="925413"/>
            <a:ext cx="818171" cy="1151878"/>
          </a:xfrm>
          <a:prstGeom prst="cloud">
            <a:avLst/>
          </a:prstGeom>
          <a:solidFill>
            <a:schemeClr val="lt1"/>
          </a:solidFill>
          <a:ln cap="flat" cmpd="sng" w="25400">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136" name="Google Shape;136;p18"/>
          <p:cNvGrpSpPr/>
          <p:nvPr/>
        </p:nvGrpSpPr>
        <p:grpSpPr>
          <a:xfrm>
            <a:off x="3552000" y="1816925"/>
            <a:ext cx="527275" cy="729250"/>
            <a:chOff x="3315988" y="1896875"/>
            <a:chExt cx="527275" cy="729250"/>
          </a:xfrm>
        </p:grpSpPr>
        <p:sp>
          <p:nvSpPr>
            <p:cNvPr id="137" name="Google Shape;137;p18"/>
            <p:cNvSpPr/>
            <p:nvPr/>
          </p:nvSpPr>
          <p:spPr>
            <a:xfrm rot="10800000">
              <a:off x="3315988" y="2288025"/>
              <a:ext cx="499500" cy="338100"/>
            </a:xfrm>
            <a:prstGeom prst="curvedDownArrow">
              <a:avLst>
                <a:gd fmla="val 25000" name="adj1"/>
                <a:gd fmla="val 50000" name="adj2"/>
                <a:gd fmla="val 25000" name="adj3"/>
              </a:avLst>
            </a:prstGeom>
            <a:solidFill>
              <a:srgbClr val="F6B26B"/>
            </a:solidFill>
            <a:ln cap="flat" cmpd="sng" w="9525">
              <a:solidFill>
                <a:srgbClr val="F6B26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p18"/>
            <p:cNvSpPr/>
            <p:nvPr/>
          </p:nvSpPr>
          <p:spPr>
            <a:xfrm>
              <a:off x="3343763" y="1896875"/>
              <a:ext cx="499500" cy="338100"/>
            </a:xfrm>
            <a:prstGeom prst="curvedDownArrow">
              <a:avLst>
                <a:gd fmla="val 25000" name="adj1"/>
                <a:gd fmla="val 50000" name="adj2"/>
                <a:gd fmla="val 25000" name="adj3"/>
              </a:avLst>
            </a:prstGeom>
            <a:solidFill>
              <a:srgbClr val="F6B26B"/>
            </a:solidFill>
            <a:ln cap="flat" cmpd="sng" w="9525">
              <a:solidFill>
                <a:srgbClr val="F6B26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cxnSp>
        <p:nvCxnSpPr>
          <p:cNvPr id="139" name="Google Shape;139;p18"/>
          <p:cNvCxnSpPr/>
          <p:nvPr/>
        </p:nvCxnSpPr>
        <p:spPr>
          <a:xfrm rot="10800000">
            <a:off x="2469966" y="2985127"/>
            <a:ext cx="1032000" cy="753300"/>
          </a:xfrm>
          <a:prstGeom prst="straightConnector1">
            <a:avLst/>
          </a:prstGeom>
          <a:noFill/>
          <a:ln cap="flat" cmpd="sng" w="28575">
            <a:solidFill>
              <a:srgbClr val="9900FF"/>
            </a:solidFill>
            <a:prstDash val="solid"/>
            <a:round/>
            <a:headEnd len="med" w="med" type="none"/>
            <a:tailEnd len="med" w="med" type="triangle"/>
          </a:ln>
        </p:spPr>
      </p:cxnSp>
      <p:sp>
        <p:nvSpPr>
          <p:cNvPr id="140" name="Google Shape;140;p18"/>
          <p:cNvSpPr txBox="1"/>
          <p:nvPr/>
        </p:nvSpPr>
        <p:spPr>
          <a:xfrm>
            <a:off x="3225656" y="3399122"/>
            <a:ext cx="1148700" cy="415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500">
                <a:solidFill>
                  <a:srgbClr val="9900FF"/>
                </a:solidFill>
              </a:rPr>
              <a:t>Inflow</a:t>
            </a:r>
            <a:endParaRPr b="1" sz="1300">
              <a:solidFill>
                <a:srgbClr val="9900FF"/>
              </a:solidFill>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3" name="Shape 1153"/>
        <p:cNvGrpSpPr/>
        <p:nvPr/>
      </p:nvGrpSpPr>
      <p:grpSpPr>
        <a:xfrm>
          <a:off x="0" y="0"/>
          <a:ext cx="0" cy="0"/>
          <a:chOff x="0" y="0"/>
          <a:chExt cx="0" cy="0"/>
        </a:xfrm>
      </p:grpSpPr>
      <p:sp>
        <p:nvSpPr>
          <p:cNvPr id="1154" name="Google Shape;1154;p63"/>
          <p:cNvSpPr txBox="1"/>
          <p:nvPr/>
        </p:nvSpPr>
        <p:spPr>
          <a:xfrm>
            <a:off x="730350" y="123350"/>
            <a:ext cx="7683300" cy="5850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1200"/>
              </a:spcAft>
              <a:buNone/>
            </a:pPr>
            <a:r>
              <a:rPr b="1" lang="en" sz="2600" u="sng">
                <a:solidFill>
                  <a:schemeClr val="dk1"/>
                </a:solidFill>
                <a:latin typeface="Calibri"/>
                <a:ea typeface="Calibri"/>
                <a:cs typeface="Calibri"/>
                <a:sym typeface="Calibri"/>
              </a:rPr>
              <a:t>Linear Dynamics Takeaways</a:t>
            </a:r>
            <a:endParaRPr/>
          </a:p>
        </p:txBody>
      </p:sp>
      <p:sp>
        <p:nvSpPr>
          <p:cNvPr id="1155" name="Google Shape;1155;p63"/>
          <p:cNvSpPr txBox="1"/>
          <p:nvPr/>
        </p:nvSpPr>
        <p:spPr>
          <a:xfrm>
            <a:off x="322325" y="1003050"/>
            <a:ext cx="7570800" cy="184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solidFill>
                  <a:schemeClr val="dk1"/>
                </a:solidFill>
                <a:latin typeface="Calibri"/>
                <a:ea typeface="Calibri"/>
                <a:cs typeface="Calibri"/>
                <a:sym typeface="Calibri"/>
              </a:rPr>
              <a:t>Takeaways:</a:t>
            </a:r>
            <a:endParaRPr b="1" sz="1800">
              <a:solidFill>
                <a:schemeClr val="dk1"/>
              </a:solidFill>
              <a:latin typeface="Calibri"/>
              <a:ea typeface="Calibri"/>
              <a:cs typeface="Calibri"/>
              <a:sym typeface="Calibri"/>
            </a:endParaRPr>
          </a:p>
          <a:p>
            <a:pPr indent="0" lvl="0" marL="0" rtl="0" algn="l">
              <a:spcBef>
                <a:spcPts val="0"/>
              </a:spcBef>
              <a:spcAft>
                <a:spcPts val="0"/>
              </a:spcAft>
              <a:buNone/>
            </a:pPr>
            <a:r>
              <a:t/>
            </a:r>
            <a:endParaRPr b="1" sz="1800">
              <a:solidFill>
                <a:schemeClr val="dk1"/>
              </a:solidFill>
              <a:latin typeface="Calibri"/>
              <a:ea typeface="Calibri"/>
              <a:cs typeface="Calibri"/>
              <a:sym typeface="Calibri"/>
            </a:endParaRPr>
          </a:p>
          <a:p>
            <a:pPr indent="0" lvl="0" marL="0" rtl="0" algn="l">
              <a:spcBef>
                <a:spcPts val="0"/>
              </a:spcBef>
              <a:spcAft>
                <a:spcPts val="0"/>
              </a:spcAft>
              <a:buNone/>
            </a:pPr>
            <a:r>
              <a:rPr lang="en" sz="1800">
                <a:solidFill>
                  <a:schemeClr val="dk1"/>
                </a:solidFill>
                <a:latin typeface="Calibri"/>
                <a:ea typeface="Calibri"/>
                <a:cs typeface="Calibri"/>
                <a:sym typeface="Calibri"/>
              </a:rPr>
              <a:t>Updraft is enhanced on the concave side,</a:t>
            </a:r>
            <a:endParaRPr sz="1800">
              <a:solidFill>
                <a:schemeClr val="dk1"/>
              </a:solidFill>
              <a:latin typeface="Calibri"/>
              <a:ea typeface="Calibri"/>
              <a:cs typeface="Calibri"/>
              <a:sym typeface="Calibri"/>
            </a:endParaRPr>
          </a:p>
          <a:p>
            <a:pPr indent="0" lvl="0" marL="0" rtl="0" algn="l">
              <a:spcBef>
                <a:spcPts val="0"/>
              </a:spcBef>
              <a:spcAft>
                <a:spcPts val="0"/>
              </a:spcAft>
              <a:buNone/>
            </a:pPr>
            <a:r>
              <a:rPr lang="en" sz="1800">
                <a:solidFill>
                  <a:schemeClr val="dk1"/>
                </a:solidFill>
                <a:latin typeface="Calibri"/>
                <a:ea typeface="Calibri"/>
                <a:cs typeface="Calibri"/>
                <a:sym typeface="Calibri"/>
              </a:rPr>
              <a:t>and suppressed on the convex side.</a:t>
            </a:r>
            <a:endParaRPr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1156" name="Google Shape;1156;p63"/>
          <p:cNvPicPr preferRelativeResize="0"/>
          <p:nvPr/>
        </p:nvPicPr>
        <p:blipFill rotWithShape="1">
          <a:blip r:embed="rId3">
            <a:alphaModFix/>
          </a:blip>
          <a:srcRect b="0" l="5159" r="0" t="5865"/>
          <a:stretch/>
        </p:blipFill>
        <p:spPr>
          <a:xfrm>
            <a:off x="4723675" y="1003050"/>
            <a:ext cx="4420326" cy="3821926"/>
          </a:xfrm>
          <a:prstGeom prst="rect">
            <a:avLst/>
          </a:prstGeom>
          <a:noFill/>
          <a:ln>
            <a:noFill/>
          </a:ln>
        </p:spPr>
      </p:pic>
      <p:cxnSp>
        <p:nvCxnSpPr>
          <p:cNvPr id="1157" name="Google Shape;1157;p63"/>
          <p:cNvCxnSpPr/>
          <p:nvPr/>
        </p:nvCxnSpPr>
        <p:spPr>
          <a:xfrm flipH="1" rot="10800000">
            <a:off x="1118675" y="3011538"/>
            <a:ext cx="1303800" cy="12000"/>
          </a:xfrm>
          <a:prstGeom prst="straightConnector1">
            <a:avLst/>
          </a:prstGeom>
          <a:noFill/>
          <a:ln cap="flat" cmpd="sng" w="38100">
            <a:solidFill>
              <a:srgbClr val="FF0000"/>
            </a:solidFill>
            <a:prstDash val="solid"/>
            <a:round/>
            <a:headEnd len="med" w="med" type="none"/>
            <a:tailEnd len="med" w="med" type="none"/>
          </a:ln>
        </p:spPr>
      </p:cxnSp>
      <p:cxnSp>
        <p:nvCxnSpPr>
          <p:cNvPr id="1158" name="Google Shape;1158;p63"/>
          <p:cNvCxnSpPr/>
          <p:nvPr/>
        </p:nvCxnSpPr>
        <p:spPr>
          <a:xfrm flipH="1" rot="10800000">
            <a:off x="999925" y="3011825"/>
            <a:ext cx="115200" cy="675300"/>
          </a:xfrm>
          <a:prstGeom prst="straightConnector1">
            <a:avLst/>
          </a:prstGeom>
          <a:noFill/>
          <a:ln cap="flat" cmpd="sng" w="38100">
            <a:solidFill>
              <a:srgbClr val="FF00FF"/>
            </a:solidFill>
            <a:prstDash val="solid"/>
            <a:round/>
            <a:headEnd len="med" w="med" type="none"/>
            <a:tailEnd len="med" w="med" type="none"/>
          </a:ln>
        </p:spPr>
      </p:cxnSp>
      <p:cxnSp>
        <p:nvCxnSpPr>
          <p:cNvPr id="1159" name="Google Shape;1159;p63"/>
          <p:cNvCxnSpPr/>
          <p:nvPr/>
        </p:nvCxnSpPr>
        <p:spPr>
          <a:xfrm>
            <a:off x="2422475" y="3011550"/>
            <a:ext cx="649500" cy="607800"/>
          </a:xfrm>
          <a:prstGeom prst="straightConnector1">
            <a:avLst/>
          </a:prstGeom>
          <a:noFill/>
          <a:ln cap="flat" cmpd="sng" w="38100">
            <a:solidFill>
              <a:srgbClr val="00FF00"/>
            </a:solidFill>
            <a:prstDash val="solid"/>
            <a:round/>
            <a:headEnd len="med" w="med" type="none"/>
            <a:tailEnd len="med" w="med" type="none"/>
          </a:ln>
        </p:spPr>
      </p:cxnSp>
      <p:cxnSp>
        <p:nvCxnSpPr>
          <p:cNvPr id="1160" name="Google Shape;1160;p63"/>
          <p:cNvCxnSpPr/>
          <p:nvPr/>
        </p:nvCxnSpPr>
        <p:spPr>
          <a:xfrm>
            <a:off x="2214850" y="3017550"/>
            <a:ext cx="206100" cy="0"/>
          </a:xfrm>
          <a:prstGeom prst="straightConnector1">
            <a:avLst/>
          </a:prstGeom>
          <a:noFill/>
          <a:ln cap="flat" cmpd="sng" w="19050">
            <a:solidFill>
              <a:srgbClr val="FF0000"/>
            </a:solidFill>
            <a:prstDash val="solid"/>
            <a:round/>
            <a:headEnd len="med" w="med" type="none"/>
            <a:tailEnd len="med" w="med" type="none"/>
          </a:ln>
        </p:spPr>
      </p:cxnSp>
      <p:sp>
        <p:nvSpPr>
          <p:cNvPr id="1161" name="Google Shape;1161;p63"/>
          <p:cNvSpPr txBox="1"/>
          <p:nvPr/>
        </p:nvSpPr>
        <p:spPr>
          <a:xfrm>
            <a:off x="1478175" y="3350975"/>
            <a:ext cx="7707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latin typeface="Calibri"/>
                <a:ea typeface="Calibri"/>
                <a:cs typeface="Calibri"/>
                <a:sym typeface="Calibri"/>
              </a:rPr>
              <a:t>RM </a:t>
            </a:r>
            <a:r>
              <a:rPr b="1" lang="en" sz="1800">
                <a:solidFill>
                  <a:srgbClr val="00FF00"/>
                </a:solidFill>
                <a:highlight>
                  <a:srgbClr val="FFFFFF"/>
                </a:highlight>
                <a:latin typeface="Calibri"/>
                <a:ea typeface="Calibri"/>
                <a:cs typeface="Calibri"/>
                <a:sym typeface="Calibri"/>
              </a:rPr>
              <a:t>✓</a:t>
            </a:r>
            <a:r>
              <a:rPr lang="en" sz="1800"/>
              <a:t> </a:t>
            </a:r>
            <a:endParaRPr sz="1800"/>
          </a:p>
        </p:txBody>
      </p:sp>
      <p:sp>
        <p:nvSpPr>
          <p:cNvPr id="1162" name="Google Shape;1162;p63"/>
          <p:cNvSpPr txBox="1"/>
          <p:nvPr/>
        </p:nvSpPr>
        <p:spPr>
          <a:xfrm>
            <a:off x="1332925" y="2508350"/>
            <a:ext cx="7707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latin typeface="Calibri"/>
                <a:ea typeface="Calibri"/>
                <a:cs typeface="Calibri"/>
                <a:sym typeface="Calibri"/>
              </a:rPr>
              <a:t>LM </a:t>
            </a:r>
            <a:r>
              <a:rPr b="1" lang="en" sz="1800">
                <a:solidFill>
                  <a:srgbClr val="FF0000"/>
                </a:solidFill>
                <a:highlight>
                  <a:srgbClr val="FFFFFF"/>
                </a:highlight>
                <a:latin typeface="Calibri"/>
                <a:ea typeface="Calibri"/>
                <a:cs typeface="Calibri"/>
                <a:sym typeface="Calibri"/>
              </a:rPr>
              <a:t>X</a:t>
            </a:r>
            <a:r>
              <a:rPr lang="en" sz="1800"/>
              <a:t> </a:t>
            </a:r>
            <a:endParaRPr sz="1800"/>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7" name="Shape 1167"/>
        <p:cNvGrpSpPr/>
        <p:nvPr/>
      </p:nvGrpSpPr>
      <p:grpSpPr>
        <a:xfrm>
          <a:off x="0" y="0"/>
          <a:ext cx="0" cy="0"/>
          <a:chOff x="0" y="0"/>
          <a:chExt cx="0" cy="0"/>
        </a:xfrm>
      </p:grpSpPr>
      <p:sp>
        <p:nvSpPr>
          <p:cNvPr id="1168" name="Google Shape;1168;p64"/>
          <p:cNvSpPr txBox="1"/>
          <p:nvPr/>
        </p:nvSpPr>
        <p:spPr>
          <a:xfrm>
            <a:off x="322325" y="1003050"/>
            <a:ext cx="7570800" cy="184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solidFill>
                  <a:schemeClr val="dk1"/>
                </a:solidFill>
                <a:latin typeface="Calibri"/>
                <a:ea typeface="Calibri"/>
                <a:cs typeface="Calibri"/>
                <a:sym typeface="Calibri"/>
              </a:rPr>
              <a:t>Takeaways:</a:t>
            </a:r>
            <a:endParaRPr b="1" sz="1800">
              <a:solidFill>
                <a:schemeClr val="dk1"/>
              </a:solidFill>
              <a:latin typeface="Calibri"/>
              <a:ea typeface="Calibri"/>
              <a:cs typeface="Calibri"/>
              <a:sym typeface="Calibri"/>
            </a:endParaRPr>
          </a:p>
          <a:p>
            <a:pPr indent="0" lvl="0" marL="0" rtl="0" algn="l">
              <a:spcBef>
                <a:spcPts val="0"/>
              </a:spcBef>
              <a:spcAft>
                <a:spcPts val="0"/>
              </a:spcAft>
              <a:buNone/>
            </a:pPr>
            <a:r>
              <a:t/>
            </a:r>
            <a:endParaRPr b="1" sz="1800">
              <a:solidFill>
                <a:schemeClr val="dk1"/>
              </a:solidFill>
              <a:latin typeface="Calibri"/>
              <a:ea typeface="Calibri"/>
              <a:cs typeface="Calibri"/>
              <a:sym typeface="Calibri"/>
            </a:endParaRPr>
          </a:p>
          <a:p>
            <a:pPr indent="0" lvl="0" marL="0" rtl="0" algn="l">
              <a:spcBef>
                <a:spcPts val="0"/>
              </a:spcBef>
              <a:spcAft>
                <a:spcPts val="0"/>
              </a:spcAft>
              <a:buNone/>
            </a:pPr>
            <a:r>
              <a:rPr lang="en" sz="1800">
                <a:solidFill>
                  <a:schemeClr val="dk1"/>
                </a:solidFill>
                <a:latin typeface="Calibri"/>
                <a:ea typeface="Calibri"/>
                <a:cs typeface="Calibri"/>
                <a:sym typeface="Calibri"/>
              </a:rPr>
              <a:t>Updraft is enhanced on the concave side,</a:t>
            </a:r>
            <a:endParaRPr sz="1800">
              <a:solidFill>
                <a:schemeClr val="dk1"/>
              </a:solidFill>
              <a:latin typeface="Calibri"/>
              <a:ea typeface="Calibri"/>
              <a:cs typeface="Calibri"/>
              <a:sym typeface="Calibri"/>
            </a:endParaRPr>
          </a:p>
          <a:p>
            <a:pPr indent="0" lvl="0" marL="0" rtl="0" algn="l">
              <a:spcBef>
                <a:spcPts val="0"/>
              </a:spcBef>
              <a:spcAft>
                <a:spcPts val="0"/>
              </a:spcAft>
              <a:buNone/>
            </a:pPr>
            <a:r>
              <a:rPr lang="en" sz="1800">
                <a:solidFill>
                  <a:schemeClr val="dk1"/>
                </a:solidFill>
                <a:latin typeface="Calibri"/>
                <a:ea typeface="Calibri"/>
                <a:cs typeface="Calibri"/>
                <a:sym typeface="Calibri"/>
              </a:rPr>
              <a:t>and suppressed on the convex side.</a:t>
            </a:r>
            <a:endParaRPr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p:txBody>
      </p:sp>
      <p:cxnSp>
        <p:nvCxnSpPr>
          <p:cNvPr id="1169" name="Google Shape;1169;p64"/>
          <p:cNvCxnSpPr/>
          <p:nvPr/>
        </p:nvCxnSpPr>
        <p:spPr>
          <a:xfrm flipH="1" rot="10800000">
            <a:off x="1118675" y="3364618"/>
            <a:ext cx="1303800" cy="12000"/>
          </a:xfrm>
          <a:prstGeom prst="straightConnector1">
            <a:avLst/>
          </a:prstGeom>
          <a:noFill/>
          <a:ln cap="flat" cmpd="sng" w="38100">
            <a:solidFill>
              <a:srgbClr val="FF0000"/>
            </a:solidFill>
            <a:prstDash val="solid"/>
            <a:round/>
            <a:headEnd len="med" w="med" type="none"/>
            <a:tailEnd len="med" w="med" type="none"/>
          </a:ln>
        </p:spPr>
      </p:cxnSp>
      <p:cxnSp>
        <p:nvCxnSpPr>
          <p:cNvPr id="1170" name="Google Shape;1170;p64"/>
          <p:cNvCxnSpPr/>
          <p:nvPr/>
        </p:nvCxnSpPr>
        <p:spPr>
          <a:xfrm>
            <a:off x="832950" y="2794181"/>
            <a:ext cx="282300" cy="570600"/>
          </a:xfrm>
          <a:prstGeom prst="straightConnector1">
            <a:avLst/>
          </a:prstGeom>
          <a:noFill/>
          <a:ln cap="flat" cmpd="sng" w="38100">
            <a:solidFill>
              <a:srgbClr val="FF00FF"/>
            </a:solidFill>
            <a:prstDash val="solid"/>
            <a:round/>
            <a:headEnd len="med" w="med" type="none"/>
            <a:tailEnd len="med" w="med" type="none"/>
          </a:ln>
        </p:spPr>
      </p:cxnSp>
      <p:cxnSp>
        <p:nvCxnSpPr>
          <p:cNvPr id="1171" name="Google Shape;1171;p64"/>
          <p:cNvCxnSpPr/>
          <p:nvPr/>
        </p:nvCxnSpPr>
        <p:spPr>
          <a:xfrm flipH="1" rot="10800000">
            <a:off x="2422475" y="2658731"/>
            <a:ext cx="367800" cy="705900"/>
          </a:xfrm>
          <a:prstGeom prst="straightConnector1">
            <a:avLst/>
          </a:prstGeom>
          <a:noFill/>
          <a:ln cap="flat" cmpd="sng" w="38100">
            <a:solidFill>
              <a:srgbClr val="00FF00"/>
            </a:solidFill>
            <a:prstDash val="solid"/>
            <a:round/>
            <a:headEnd len="med" w="med" type="none"/>
            <a:tailEnd len="med" w="med" type="none"/>
          </a:ln>
        </p:spPr>
      </p:cxnSp>
      <p:cxnSp>
        <p:nvCxnSpPr>
          <p:cNvPr id="1172" name="Google Shape;1172;p64"/>
          <p:cNvCxnSpPr/>
          <p:nvPr/>
        </p:nvCxnSpPr>
        <p:spPr>
          <a:xfrm>
            <a:off x="2214850" y="3360219"/>
            <a:ext cx="206100" cy="0"/>
          </a:xfrm>
          <a:prstGeom prst="straightConnector1">
            <a:avLst/>
          </a:prstGeom>
          <a:noFill/>
          <a:ln cap="flat" cmpd="sng" w="19050">
            <a:solidFill>
              <a:srgbClr val="FF0000"/>
            </a:solidFill>
            <a:prstDash val="solid"/>
            <a:round/>
            <a:headEnd len="med" w="med" type="none"/>
            <a:tailEnd len="med" w="med" type="none"/>
          </a:ln>
        </p:spPr>
      </p:cxnSp>
      <p:sp>
        <p:nvSpPr>
          <p:cNvPr id="1173" name="Google Shape;1173;p64"/>
          <p:cNvSpPr txBox="1"/>
          <p:nvPr/>
        </p:nvSpPr>
        <p:spPr>
          <a:xfrm>
            <a:off x="1444150" y="3475456"/>
            <a:ext cx="7707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latin typeface="Calibri"/>
                <a:ea typeface="Calibri"/>
                <a:cs typeface="Calibri"/>
                <a:sym typeface="Calibri"/>
              </a:rPr>
              <a:t>RM </a:t>
            </a:r>
            <a:r>
              <a:rPr b="1" lang="en" sz="1800">
                <a:solidFill>
                  <a:srgbClr val="FF0000"/>
                </a:solidFill>
                <a:highlight>
                  <a:schemeClr val="lt1"/>
                </a:highlight>
                <a:latin typeface="Calibri"/>
                <a:ea typeface="Calibri"/>
                <a:cs typeface="Calibri"/>
                <a:sym typeface="Calibri"/>
              </a:rPr>
              <a:t>X</a:t>
            </a:r>
            <a:r>
              <a:rPr lang="en" sz="1800">
                <a:solidFill>
                  <a:schemeClr val="dk1"/>
                </a:solidFill>
              </a:rPr>
              <a:t> </a:t>
            </a:r>
            <a:r>
              <a:rPr lang="en" sz="1800"/>
              <a:t> </a:t>
            </a:r>
            <a:endParaRPr sz="1800"/>
          </a:p>
        </p:txBody>
      </p:sp>
      <p:sp>
        <p:nvSpPr>
          <p:cNvPr id="1174" name="Google Shape;1174;p64"/>
          <p:cNvSpPr txBox="1"/>
          <p:nvPr/>
        </p:nvSpPr>
        <p:spPr>
          <a:xfrm>
            <a:off x="1332925" y="2660750"/>
            <a:ext cx="7707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latin typeface="Calibri"/>
                <a:ea typeface="Calibri"/>
                <a:cs typeface="Calibri"/>
                <a:sym typeface="Calibri"/>
              </a:rPr>
              <a:t>LM </a:t>
            </a:r>
            <a:r>
              <a:rPr b="1" lang="en" sz="1800">
                <a:solidFill>
                  <a:srgbClr val="00FF00"/>
                </a:solidFill>
                <a:highlight>
                  <a:schemeClr val="lt1"/>
                </a:highlight>
                <a:latin typeface="Calibri"/>
                <a:ea typeface="Calibri"/>
                <a:cs typeface="Calibri"/>
                <a:sym typeface="Calibri"/>
              </a:rPr>
              <a:t>✓ </a:t>
            </a:r>
            <a:endParaRPr sz="1800"/>
          </a:p>
        </p:txBody>
      </p:sp>
      <p:pic>
        <p:nvPicPr>
          <p:cNvPr id="1175" name="Google Shape;1175;p64"/>
          <p:cNvPicPr preferRelativeResize="0"/>
          <p:nvPr/>
        </p:nvPicPr>
        <p:blipFill>
          <a:blip r:embed="rId3">
            <a:alphaModFix/>
          </a:blip>
          <a:stretch>
            <a:fillRect/>
          </a:stretch>
        </p:blipFill>
        <p:spPr>
          <a:xfrm>
            <a:off x="4723675" y="1017588"/>
            <a:ext cx="4353925" cy="3792840"/>
          </a:xfrm>
          <a:prstGeom prst="rect">
            <a:avLst/>
          </a:prstGeom>
          <a:noFill/>
          <a:ln>
            <a:noFill/>
          </a:ln>
        </p:spPr>
      </p:pic>
      <p:sp>
        <p:nvSpPr>
          <p:cNvPr id="1176" name="Google Shape;1176;p64"/>
          <p:cNvSpPr txBox="1"/>
          <p:nvPr/>
        </p:nvSpPr>
        <p:spPr>
          <a:xfrm>
            <a:off x="730350" y="123350"/>
            <a:ext cx="7683300" cy="5850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1200"/>
              </a:spcAft>
              <a:buNone/>
            </a:pPr>
            <a:r>
              <a:rPr b="1" lang="en" sz="2600" u="sng">
                <a:solidFill>
                  <a:schemeClr val="dk1"/>
                </a:solidFill>
                <a:latin typeface="Calibri"/>
                <a:ea typeface="Calibri"/>
                <a:cs typeface="Calibri"/>
                <a:sym typeface="Calibri"/>
              </a:rPr>
              <a:t>Linear Dynamics Takeaways</a:t>
            </a:r>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1" name="Shape 1181"/>
        <p:cNvGrpSpPr/>
        <p:nvPr/>
      </p:nvGrpSpPr>
      <p:grpSpPr>
        <a:xfrm>
          <a:off x="0" y="0"/>
          <a:ext cx="0" cy="0"/>
          <a:chOff x="0" y="0"/>
          <a:chExt cx="0" cy="0"/>
        </a:xfrm>
      </p:grpSpPr>
      <p:sp>
        <p:nvSpPr>
          <p:cNvPr id="1182" name="Google Shape;1182;p65"/>
          <p:cNvSpPr txBox="1"/>
          <p:nvPr/>
        </p:nvSpPr>
        <p:spPr>
          <a:xfrm>
            <a:off x="322325" y="1003050"/>
            <a:ext cx="6915900" cy="1569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solidFill>
                  <a:schemeClr val="dk1"/>
                </a:solidFill>
                <a:latin typeface="Calibri"/>
                <a:ea typeface="Calibri"/>
                <a:cs typeface="Calibri"/>
                <a:sym typeface="Calibri"/>
              </a:rPr>
              <a:t>Takeaways:</a:t>
            </a:r>
            <a:endParaRPr b="1" sz="1800">
              <a:solidFill>
                <a:schemeClr val="dk1"/>
              </a:solidFill>
              <a:latin typeface="Calibri"/>
              <a:ea typeface="Calibri"/>
              <a:cs typeface="Calibri"/>
              <a:sym typeface="Calibri"/>
            </a:endParaRPr>
          </a:p>
          <a:p>
            <a:pPr indent="0" lvl="0" marL="0" rtl="0" algn="l">
              <a:spcBef>
                <a:spcPts val="0"/>
              </a:spcBef>
              <a:spcAft>
                <a:spcPts val="0"/>
              </a:spcAft>
              <a:buNone/>
            </a:pPr>
            <a:r>
              <a:t/>
            </a:r>
            <a:endParaRPr b="1" sz="1800">
              <a:solidFill>
                <a:schemeClr val="dk1"/>
              </a:solidFill>
              <a:latin typeface="Calibri"/>
              <a:ea typeface="Calibri"/>
              <a:cs typeface="Calibri"/>
              <a:sym typeface="Calibri"/>
            </a:endParaRPr>
          </a:p>
          <a:p>
            <a:pPr indent="0" lvl="0" marL="0" rtl="0" algn="l">
              <a:spcBef>
                <a:spcPts val="0"/>
              </a:spcBef>
              <a:spcAft>
                <a:spcPts val="0"/>
              </a:spcAft>
              <a:buNone/>
            </a:pPr>
            <a:r>
              <a:rPr lang="en" sz="1800">
                <a:solidFill>
                  <a:schemeClr val="dk1"/>
                </a:solidFill>
                <a:latin typeface="Calibri"/>
                <a:ea typeface="Calibri"/>
                <a:cs typeface="Calibri"/>
                <a:sym typeface="Calibri"/>
              </a:rPr>
              <a:t>Enhanced upward motion can induce</a:t>
            </a:r>
            <a:endParaRPr sz="1800">
              <a:solidFill>
                <a:schemeClr val="dk1"/>
              </a:solidFill>
              <a:latin typeface="Calibri"/>
              <a:ea typeface="Calibri"/>
              <a:cs typeface="Calibri"/>
              <a:sym typeface="Calibri"/>
            </a:endParaRPr>
          </a:p>
          <a:p>
            <a:pPr indent="0" lvl="0" marL="0" rtl="0" algn="l">
              <a:spcBef>
                <a:spcPts val="0"/>
              </a:spcBef>
              <a:spcAft>
                <a:spcPts val="0"/>
              </a:spcAft>
              <a:buNone/>
            </a:pPr>
            <a:r>
              <a:rPr lang="en" sz="1800">
                <a:solidFill>
                  <a:schemeClr val="dk1"/>
                </a:solidFill>
                <a:latin typeface="Calibri"/>
                <a:ea typeface="Calibri"/>
                <a:cs typeface="Calibri"/>
                <a:sym typeface="Calibri"/>
              </a:rPr>
              <a:t>deviant motion</a:t>
            </a:r>
            <a:endParaRPr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1183" name="Google Shape;1183;p65"/>
          <p:cNvPicPr preferRelativeResize="0"/>
          <p:nvPr/>
        </p:nvPicPr>
        <p:blipFill>
          <a:blip r:embed="rId3">
            <a:alphaModFix/>
          </a:blip>
          <a:stretch>
            <a:fillRect/>
          </a:stretch>
        </p:blipFill>
        <p:spPr>
          <a:xfrm>
            <a:off x="4243250" y="853325"/>
            <a:ext cx="4748076" cy="4136199"/>
          </a:xfrm>
          <a:prstGeom prst="rect">
            <a:avLst/>
          </a:prstGeom>
          <a:noFill/>
          <a:ln>
            <a:noFill/>
          </a:ln>
        </p:spPr>
      </p:pic>
      <p:sp>
        <p:nvSpPr>
          <p:cNvPr id="1184" name="Google Shape;1184;p65"/>
          <p:cNvSpPr/>
          <p:nvPr/>
        </p:nvSpPr>
        <p:spPr>
          <a:xfrm>
            <a:off x="5673802" y="2992750"/>
            <a:ext cx="2130975" cy="1274775"/>
          </a:xfrm>
          <a:custGeom>
            <a:rect b="b" l="l" r="r" t="t"/>
            <a:pathLst>
              <a:path extrusionOk="0" h="50991" w="85239">
                <a:moveTo>
                  <a:pt x="85239" y="0"/>
                </a:moveTo>
                <a:cubicBezTo>
                  <a:pt x="72055" y="4525"/>
                  <a:pt x="19470" y="18653"/>
                  <a:pt x="6135" y="27151"/>
                </a:cubicBezTo>
                <a:cubicBezTo>
                  <a:pt x="-7200" y="35650"/>
                  <a:pt x="5381" y="47018"/>
                  <a:pt x="5230" y="50991"/>
                </a:cubicBezTo>
              </a:path>
            </a:pathLst>
          </a:custGeom>
          <a:noFill/>
          <a:ln cap="flat" cmpd="sng" w="38100">
            <a:solidFill>
              <a:srgbClr val="FF0000"/>
            </a:solidFill>
            <a:prstDash val="solid"/>
            <a:round/>
            <a:headEnd len="med" w="med" type="triangle"/>
            <a:tailEnd len="med" w="med" type="none"/>
          </a:ln>
        </p:spPr>
      </p:sp>
      <p:cxnSp>
        <p:nvCxnSpPr>
          <p:cNvPr id="1185" name="Google Shape;1185;p65"/>
          <p:cNvCxnSpPr/>
          <p:nvPr/>
        </p:nvCxnSpPr>
        <p:spPr>
          <a:xfrm flipH="1" rot="10800000">
            <a:off x="1118675" y="3011538"/>
            <a:ext cx="1303800" cy="12000"/>
          </a:xfrm>
          <a:prstGeom prst="straightConnector1">
            <a:avLst/>
          </a:prstGeom>
          <a:noFill/>
          <a:ln cap="flat" cmpd="sng" w="38100">
            <a:solidFill>
              <a:srgbClr val="FF0000"/>
            </a:solidFill>
            <a:prstDash val="solid"/>
            <a:round/>
            <a:headEnd len="med" w="med" type="none"/>
            <a:tailEnd len="med" w="med" type="none"/>
          </a:ln>
        </p:spPr>
      </p:cxnSp>
      <p:cxnSp>
        <p:nvCxnSpPr>
          <p:cNvPr id="1186" name="Google Shape;1186;p65"/>
          <p:cNvCxnSpPr/>
          <p:nvPr/>
        </p:nvCxnSpPr>
        <p:spPr>
          <a:xfrm flipH="1" rot="10800000">
            <a:off x="999925" y="3011825"/>
            <a:ext cx="115200" cy="675300"/>
          </a:xfrm>
          <a:prstGeom prst="straightConnector1">
            <a:avLst/>
          </a:prstGeom>
          <a:noFill/>
          <a:ln cap="flat" cmpd="sng" w="38100">
            <a:solidFill>
              <a:srgbClr val="FF00FF"/>
            </a:solidFill>
            <a:prstDash val="solid"/>
            <a:round/>
            <a:headEnd len="med" w="med" type="none"/>
            <a:tailEnd len="med" w="med" type="none"/>
          </a:ln>
        </p:spPr>
      </p:cxnSp>
      <p:cxnSp>
        <p:nvCxnSpPr>
          <p:cNvPr id="1187" name="Google Shape;1187;p65"/>
          <p:cNvCxnSpPr/>
          <p:nvPr/>
        </p:nvCxnSpPr>
        <p:spPr>
          <a:xfrm>
            <a:off x="2422475" y="3011550"/>
            <a:ext cx="649500" cy="607800"/>
          </a:xfrm>
          <a:prstGeom prst="straightConnector1">
            <a:avLst/>
          </a:prstGeom>
          <a:noFill/>
          <a:ln cap="flat" cmpd="sng" w="38100">
            <a:solidFill>
              <a:srgbClr val="00FF00"/>
            </a:solidFill>
            <a:prstDash val="solid"/>
            <a:round/>
            <a:headEnd len="med" w="med" type="none"/>
            <a:tailEnd len="med" w="med" type="none"/>
          </a:ln>
        </p:spPr>
      </p:cxnSp>
      <p:cxnSp>
        <p:nvCxnSpPr>
          <p:cNvPr id="1188" name="Google Shape;1188;p65"/>
          <p:cNvCxnSpPr/>
          <p:nvPr/>
        </p:nvCxnSpPr>
        <p:spPr>
          <a:xfrm>
            <a:off x="2214850" y="3017550"/>
            <a:ext cx="206100" cy="0"/>
          </a:xfrm>
          <a:prstGeom prst="straightConnector1">
            <a:avLst/>
          </a:prstGeom>
          <a:noFill/>
          <a:ln cap="flat" cmpd="sng" w="19050">
            <a:solidFill>
              <a:srgbClr val="FF0000"/>
            </a:solidFill>
            <a:prstDash val="solid"/>
            <a:round/>
            <a:headEnd len="med" w="med" type="none"/>
            <a:tailEnd len="med" w="med" type="none"/>
          </a:ln>
        </p:spPr>
      </p:cxnSp>
      <p:sp>
        <p:nvSpPr>
          <p:cNvPr id="1189" name="Google Shape;1189;p65"/>
          <p:cNvSpPr txBox="1"/>
          <p:nvPr/>
        </p:nvSpPr>
        <p:spPr>
          <a:xfrm>
            <a:off x="1478175" y="3350975"/>
            <a:ext cx="7707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latin typeface="Calibri"/>
                <a:ea typeface="Calibri"/>
                <a:cs typeface="Calibri"/>
                <a:sym typeface="Calibri"/>
              </a:rPr>
              <a:t>RM </a:t>
            </a:r>
            <a:r>
              <a:rPr b="1" lang="en" sz="1800">
                <a:solidFill>
                  <a:srgbClr val="00FF00"/>
                </a:solidFill>
                <a:highlight>
                  <a:srgbClr val="FFFFFF"/>
                </a:highlight>
                <a:latin typeface="Calibri"/>
                <a:ea typeface="Calibri"/>
                <a:cs typeface="Calibri"/>
                <a:sym typeface="Calibri"/>
              </a:rPr>
              <a:t>✓</a:t>
            </a:r>
            <a:r>
              <a:rPr lang="en" sz="1800"/>
              <a:t> </a:t>
            </a:r>
            <a:endParaRPr sz="1800"/>
          </a:p>
        </p:txBody>
      </p:sp>
      <p:sp>
        <p:nvSpPr>
          <p:cNvPr id="1190" name="Google Shape;1190;p65"/>
          <p:cNvSpPr txBox="1"/>
          <p:nvPr/>
        </p:nvSpPr>
        <p:spPr>
          <a:xfrm>
            <a:off x="1332925" y="2508350"/>
            <a:ext cx="7707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latin typeface="Calibri"/>
                <a:ea typeface="Calibri"/>
                <a:cs typeface="Calibri"/>
                <a:sym typeface="Calibri"/>
              </a:rPr>
              <a:t>LM </a:t>
            </a:r>
            <a:r>
              <a:rPr b="1" lang="en" sz="1800">
                <a:solidFill>
                  <a:srgbClr val="FF0000"/>
                </a:solidFill>
                <a:highlight>
                  <a:srgbClr val="FFFFFF"/>
                </a:highlight>
                <a:latin typeface="Calibri"/>
                <a:ea typeface="Calibri"/>
                <a:cs typeface="Calibri"/>
                <a:sym typeface="Calibri"/>
              </a:rPr>
              <a:t>X</a:t>
            </a:r>
            <a:r>
              <a:rPr lang="en" sz="1800"/>
              <a:t> </a:t>
            </a:r>
            <a:endParaRPr sz="1800"/>
          </a:p>
        </p:txBody>
      </p:sp>
      <p:sp>
        <p:nvSpPr>
          <p:cNvPr id="1191" name="Google Shape;1191;p65"/>
          <p:cNvSpPr txBox="1"/>
          <p:nvPr/>
        </p:nvSpPr>
        <p:spPr>
          <a:xfrm>
            <a:off x="730350" y="123350"/>
            <a:ext cx="7683300" cy="5850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1200"/>
              </a:spcAft>
              <a:buNone/>
            </a:pPr>
            <a:r>
              <a:rPr b="1" lang="en" sz="2600" u="sng">
                <a:solidFill>
                  <a:schemeClr val="dk1"/>
                </a:solidFill>
                <a:latin typeface="Calibri"/>
                <a:ea typeface="Calibri"/>
                <a:cs typeface="Calibri"/>
                <a:sym typeface="Calibri"/>
              </a:rPr>
              <a:t>Linear Dynamics Takeaways</a:t>
            </a:r>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6" name="Shape 1196"/>
        <p:cNvGrpSpPr/>
        <p:nvPr/>
      </p:nvGrpSpPr>
      <p:grpSpPr>
        <a:xfrm>
          <a:off x="0" y="0"/>
          <a:ext cx="0" cy="0"/>
          <a:chOff x="0" y="0"/>
          <a:chExt cx="0" cy="0"/>
        </a:xfrm>
      </p:grpSpPr>
      <p:sp>
        <p:nvSpPr>
          <p:cNvPr id="1197" name="Google Shape;1197;p66"/>
          <p:cNvSpPr txBox="1"/>
          <p:nvPr/>
        </p:nvSpPr>
        <p:spPr>
          <a:xfrm>
            <a:off x="322325" y="1003050"/>
            <a:ext cx="3770400" cy="184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u="sng">
                <a:solidFill>
                  <a:schemeClr val="dk1"/>
                </a:solidFill>
                <a:latin typeface="Calibri"/>
                <a:ea typeface="Calibri"/>
                <a:cs typeface="Calibri"/>
                <a:sym typeface="Calibri"/>
              </a:rPr>
              <a:t>For a CURVED hodograph</a:t>
            </a:r>
            <a:r>
              <a:rPr b="1" lang="en" sz="1800">
                <a:solidFill>
                  <a:schemeClr val="dk1"/>
                </a:solidFill>
                <a:latin typeface="Calibri"/>
                <a:ea typeface="Calibri"/>
                <a:cs typeface="Calibri"/>
                <a:sym typeface="Calibri"/>
              </a:rPr>
              <a:t>: </a:t>
            </a:r>
            <a:endParaRPr b="1" sz="1800">
              <a:solidFill>
                <a:schemeClr val="dk1"/>
              </a:solidFill>
              <a:latin typeface="Calibri"/>
              <a:ea typeface="Calibri"/>
              <a:cs typeface="Calibri"/>
              <a:sym typeface="Calibri"/>
            </a:endParaRPr>
          </a:p>
          <a:p>
            <a:pPr indent="0" lvl="0" marL="0" rtl="0" algn="l">
              <a:spcBef>
                <a:spcPts val="0"/>
              </a:spcBef>
              <a:spcAft>
                <a:spcPts val="0"/>
              </a:spcAft>
              <a:buNone/>
            </a:pPr>
            <a:r>
              <a:t/>
            </a:r>
            <a:endParaRPr b="1" sz="1800">
              <a:solidFill>
                <a:schemeClr val="dk1"/>
              </a:solidFill>
              <a:latin typeface="Calibri"/>
              <a:ea typeface="Calibri"/>
              <a:cs typeface="Calibri"/>
              <a:sym typeface="Calibri"/>
            </a:endParaRPr>
          </a:p>
          <a:p>
            <a:pPr indent="0" lvl="0" marL="0" rtl="0" algn="l">
              <a:spcBef>
                <a:spcPts val="0"/>
              </a:spcBef>
              <a:spcAft>
                <a:spcPts val="0"/>
              </a:spcAft>
              <a:buNone/>
            </a:pPr>
            <a:r>
              <a:rPr lang="en" sz="1800">
                <a:solidFill>
                  <a:schemeClr val="dk1"/>
                </a:solidFill>
                <a:latin typeface="Calibri"/>
                <a:ea typeface="Calibri"/>
                <a:cs typeface="Calibri"/>
                <a:sym typeface="Calibri"/>
              </a:rPr>
              <a:t>Deviant updraft motion (propagation) away from the mean wind is explained by the </a:t>
            </a:r>
            <a:r>
              <a:rPr b="1" lang="en" sz="1800">
                <a:solidFill>
                  <a:schemeClr val="dk1"/>
                </a:solidFill>
                <a:latin typeface="Calibri"/>
                <a:ea typeface="Calibri"/>
                <a:cs typeface="Calibri"/>
                <a:sym typeface="Calibri"/>
              </a:rPr>
              <a:t>LINEAR DYNAMICS</a:t>
            </a:r>
            <a:r>
              <a:rPr lang="en" sz="1800">
                <a:solidFill>
                  <a:schemeClr val="dk1"/>
                </a:solidFill>
                <a:latin typeface="Calibri"/>
                <a:ea typeface="Calibri"/>
                <a:cs typeface="Calibri"/>
                <a:sym typeface="Calibri"/>
              </a:rPr>
              <a:t> terms.</a:t>
            </a:r>
            <a:endParaRPr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98" name="Google Shape;1198;p66"/>
          <p:cNvSpPr txBox="1"/>
          <p:nvPr/>
        </p:nvSpPr>
        <p:spPr>
          <a:xfrm>
            <a:off x="730350" y="123350"/>
            <a:ext cx="7683300" cy="5850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1200"/>
              </a:spcAft>
              <a:buNone/>
            </a:pPr>
            <a:r>
              <a:rPr b="1" lang="en" sz="2600" u="sng">
                <a:solidFill>
                  <a:schemeClr val="dk1"/>
                </a:solidFill>
                <a:latin typeface="Calibri"/>
                <a:ea typeface="Calibri"/>
                <a:cs typeface="Calibri"/>
                <a:sym typeface="Calibri"/>
              </a:rPr>
              <a:t>Propagation</a:t>
            </a:r>
            <a:r>
              <a:rPr b="1" lang="en" sz="2600" u="sng">
                <a:solidFill>
                  <a:schemeClr val="dk1"/>
                </a:solidFill>
                <a:latin typeface="Calibri"/>
                <a:ea typeface="Calibri"/>
                <a:cs typeface="Calibri"/>
                <a:sym typeface="Calibri"/>
              </a:rPr>
              <a:t> (Deviant Updraft Motion) </a:t>
            </a:r>
            <a:endParaRPr/>
          </a:p>
        </p:txBody>
      </p:sp>
      <p:cxnSp>
        <p:nvCxnSpPr>
          <p:cNvPr id="1199" name="Google Shape;1199;p66"/>
          <p:cNvCxnSpPr/>
          <p:nvPr/>
        </p:nvCxnSpPr>
        <p:spPr>
          <a:xfrm flipH="1" rot="10800000">
            <a:off x="966275" y="3240138"/>
            <a:ext cx="1303800" cy="12000"/>
          </a:xfrm>
          <a:prstGeom prst="straightConnector1">
            <a:avLst/>
          </a:prstGeom>
          <a:noFill/>
          <a:ln cap="flat" cmpd="sng" w="38100">
            <a:solidFill>
              <a:srgbClr val="FF0000"/>
            </a:solidFill>
            <a:prstDash val="solid"/>
            <a:round/>
            <a:headEnd len="med" w="med" type="none"/>
            <a:tailEnd len="med" w="med" type="none"/>
          </a:ln>
        </p:spPr>
      </p:cxnSp>
      <p:cxnSp>
        <p:nvCxnSpPr>
          <p:cNvPr id="1200" name="Google Shape;1200;p66"/>
          <p:cNvCxnSpPr/>
          <p:nvPr/>
        </p:nvCxnSpPr>
        <p:spPr>
          <a:xfrm flipH="1" rot="10800000">
            <a:off x="847525" y="3240425"/>
            <a:ext cx="115200" cy="675300"/>
          </a:xfrm>
          <a:prstGeom prst="straightConnector1">
            <a:avLst/>
          </a:prstGeom>
          <a:noFill/>
          <a:ln cap="flat" cmpd="sng" w="38100">
            <a:solidFill>
              <a:srgbClr val="FF00FF"/>
            </a:solidFill>
            <a:prstDash val="solid"/>
            <a:round/>
            <a:headEnd len="med" w="med" type="none"/>
            <a:tailEnd len="med" w="med" type="none"/>
          </a:ln>
        </p:spPr>
      </p:cxnSp>
      <p:cxnSp>
        <p:nvCxnSpPr>
          <p:cNvPr id="1201" name="Google Shape;1201;p66"/>
          <p:cNvCxnSpPr/>
          <p:nvPr/>
        </p:nvCxnSpPr>
        <p:spPr>
          <a:xfrm>
            <a:off x="2270075" y="3240150"/>
            <a:ext cx="649500" cy="607800"/>
          </a:xfrm>
          <a:prstGeom prst="straightConnector1">
            <a:avLst/>
          </a:prstGeom>
          <a:noFill/>
          <a:ln cap="flat" cmpd="sng" w="38100">
            <a:solidFill>
              <a:srgbClr val="00FF00"/>
            </a:solidFill>
            <a:prstDash val="solid"/>
            <a:round/>
            <a:headEnd len="med" w="med" type="none"/>
            <a:tailEnd len="med" w="med" type="none"/>
          </a:ln>
        </p:spPr>
      </p:cxnSp>
      <p:cxnSp>
        <p:nvCxnSpPr>
          <p:cNvPr id="1202" name="Google Shape;1202;p66"/>
          <p:cNvCxnSpPr/>
          <p:nvPr/>
        </p:nvCxnSpPr>
        <p:spPr>
          <a:xfrm>
            <a:off x="2062450" y="3246150"/>
            <a:ext cx="206100" cy="0"/>
          </a:xfrm>
          <a:prstGeom prst="straightConnector1">
            <a:avLst/>
          </a:prstGeom>
          <a:noFill/>
          <a:ln cap="flat" cmpd="sng" w="19050">
            <a:solidFill>
              <a:srgbClr val="FF0000"/>
            </a:solidFill>
            <a:prstDash val="solid"/>
            <a:round/>
            <a:headEnd len="med" w="med" type="none"/>
            <a:tailEnd len="med" w="med" type="none"/>
          </a:ln>
        </p:spPr>
      </p:cxnSp>
      <p:sp>
        <p:nvSpPr>
          <p:cNvPr id="1203" name="Google Shape;1203;p66"/>
          <p:cNvSpPr txBox="1"/>
          <p:nvPr/>
        </p:nvSpPr>
        <p:spPr>
          <a:xfrm>
            <a:off x="1325775" y="3579575"/>
            <a:ext cx="7707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latin typeface="Calibri"/>
                <a:ea typeface="Calibri"/>
                <a:cs typeface="Calibri"/>
                <a:sym typeface="Calibri"/>
              </a:rPr>
              <a:t>RM </a:t>
            </a:r>
            <a:r>
              <a:rPr b="1" lang="en" sz="1800">
                <a:solidFill>
                  <a:srgbClr val="00FF00"/>
                </a:solidFill>
                <a:highlight>
                  <a:srgbClr val="FFFFFF"/>
                </a:highlight>
                <a:latin typeface="Calibri"/>
                <a:ea typeface="Calibri"/>
                <a:cs typeface="Calibri"/>
                <a:sym typeface="Calibri"/>
              </a:rPr>
              <a:t>✓</a:t>
            </a:r>
            <a:r>
              <a:rPr lang="en" sz="1800"/>
              <a:t> </a:t>
            </a:r>
            <a:endParaRPr sz="1800"/>
          </a:p>
        </p:txBody>
      </p:sp>
      <p:sp>
        <p:nvSpPr>
          <p:cNvPr id="1204" name="Google Shape;1204;p66"/>
          <p:cNvSpPr txBox="1"/>
          <p:nvPr/>
        </p:nvSpPr>
        <p:spPr>
          <a:xfrm>
            <a:off x="1180525" y="2736950"/>
            <a:ext cx="7707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latin typeface="Calibri"/>
                <a:ea typeface="Calibri"/>
                <a:cs typeface="Calibri"/>
                <a:sym typeface="Calibri"/>
              </a:rPr>
              <a:t>LM </a:t>
            </a:r>
            <a:r>
              <a:rPr b="1" lang="en" sz="1800">
                <a:solidFill>
                  <a:srgbClr val="FF0000"/>
                </a:solidFill>
                <a:highlight>
                  <a:srgbClr val="FFFFFF"/>
                </a:highlight>
                <a:latin typeface="Calibri"/>
                <a:ea typeface="Calibri"/>
                <a:cs typeface="Calibri"/>
                <a:sym typeface="Calibri"/>
              </a:rPr>
              <a:t>X</a:t>
            </a:r>
            <a:r>
              <a:rPr lang="en" sz="1800"/>
              <a:t> </a:t>
            </a:r>
            <a:endParaRPr sz="1800"/>
          </a:p>
        </p:txBody>
      </p:sp>
      <p:cxnSp>
        <p:nvCxnSpPr>
          <p:cNvPr id="1205" name="Google Shape;1205;p66"/>
          <p:cNvCxnSpPr/>
          <p:nvPr/>
        </p:nvCxnSpPr>
        <p:spPr>
          <a:xfrm flipH="1" rot="10800000">
            <a:off x="5538275" y="3593218"/>
            <a:ext cx="1303800" cy="12000"/>
          </a:xfrm>
          <a:prstGeom prst="straightConnector1">
            <a:avLst/>
          </a:prstGeom>
          <a:noFill/>
          <a:ln cap="flat" cmpd="sng" w="38100">
            <a:solidFill>
              <a:srgbClr val="FF0000"/>
            </a:solidFill>
            <a:prstDash val="solid"/>
            <a:round/>
            <a:headEnd len="med" w="med" type="none"/>
            <a:tailEnd len="med" w="med" type="none"/>
          </a:ln>
        </p:spPr>
      </p:cxnSp>
      <p:cxnSp>
        <p:nvCxnSpPr>
          <p:cNvPr id="1206" name="Google Shape;1206;p66"/>
          <p:cNvCxnSpPr/>
          <p:nvPr/>
        </p:nvCxnSpPr>
        <p:spPr>
          <a:xfrm>
            <a:off x="5252550" y="3022781"/>
            <a:ext cx="282300" cy="570600"/>
          </a:xfrm>
          <a:prstGeom prst="straightConnector1">
            <a:avLst/>
          </a:prstGeom>
          <a:noFill/>
          <a:ln cap="flat" cmpd="sng" w="38100">
            <a:solidFill>
              <a:srgbClr val="FF00FF"/>
            </a:solidFill>
            <a:prstDash val="solid"/>
            <a:round/>
            <a:headEnd len="med" w="med" type="none"/>
            <a:tailEnd len="med" w="med" type="none"/>
          </a:ln>
        </p:spPr>
      </p:cxnSp>
      <p:cxnSp>
        <p:nvCxnSpPr>
          <p:cNvPr id="1207" name="Google Shape;1207;p66"/>
          <p:cNvCxnSpPr/>
          <p:nvPr/>
        </p:nvCxnSpPr>
        <p:spPr>
          <a:xfrm flipH="1" rot="10800000">
            <a:off x="6842075" y="2887331"/>
            <a:ext cx="367800" cy="705900"/>
          </a:xfrm>
          <a:prstGeom prst="straightConnector1">
            <a:avLst/>
          </a:prstGeom>
          <a:noFill/>
          <a:ln cap="flat" cmpd="sng" w="38100">
            <a:solidFill>
              <a:srgbClr val="00FF00"/>
            </a:solidFill>
            <a:prstDash val="solid"/>
            <a:round/>
            <a:headEnd len="med" w="med" type="none"/>
            <a:tailEnd len="med" w="med" type="none"/>
          </a:ln>
        </p:spPr>
      </p:cxnSp>
      <p:cxnSp>
        <p:nvCxnSpPr>
          <p:cNvPr id="1208" name="Google Shape;1208;p66"/>
          <p:cNvCxnSpPr/>
          <p:nvPr/>
        </p:nvCxnSpPr>
        <p:spPr>
          <a:xfrm>
            <a:off x="6634450" y="3588819"/>
            <a:ext cx="206100" cy="0"/>
          </a:xfrm>
          <a:prstGeom prst="straightConnector1">
            <a:avLst/>
          </a:prstGeom>
          <a:noFill/>
          <a:ln cap="flat" cmpd="sng" w="19050">
            <a:solidFill>
              <a:srgbClr val="FF0000"/>
            </a:solidFill>
            <a:prstDash val="solid"/>
            <a:round/>
            <a:headEnd len="med" w="med" type="none"/>
            <a:tailEnd len="med" w="med" type="none"/>
          </a:ln>
        </p:spPr>
      </p:cxnSp>
      <p:sp>
        <p:nvSpPr>
          <p:cNvPr id="1209" name="Google Shape;1209;p66"/>
          <p:cNvSpPr txBox="1"/>
          <p:nvPr/>
        </p:nvSpPr>
        <p:spPr>
          <a:xfrm>
            <a:off x="5863750" y="3704056"/>
            <a:ext cx="7707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latin typeface="Calibri"/>
                <a:ea typeface="Calibri"/>
                <a:cs typeface="Calibri"/>
                <a:sym typeface="Calibri"/>
              </a:rPr>
              <a:t>RM </a:t>
            </a:r>
            <a:r>
              <a:rPr b="1" lang="en" sz="1800">
                <a:solidFill>
                  <a:srgbClr val="FF0000"/>
                </a:solidFill>
                <a:highlight>
                  <a:schemeClr val="lt1"/>
                </a:highlight>
                <a:latin typeface="Calibri"/>
                <a:ea typeface="Calibri"/>
                <a:cs typeface="Calibri"/>
                <a:sym typeface="Calibri"/>
              </a:rPr>
              <a:t>X</a:t>
            </a:r>
            <a:r>
              <a:rPr lang="en" sz="1800">
                <a:solidFill>
                  <a:schemeClr val="dk1"/>
                </a:solidFill>
              </a:rPr>
              <a:t> </a:t>
            </a:r>
            <a:r>
              <a:rPr lang="en" sz="1800"/>
              <a:t> </a:t>
            </a:r>
            <a:endParaRPr sz="1800"/>
          </a:p>
        </p:txBody>
      </p:sp>
      <p:sp>
        <p:nvSpPr>
          <p:cNvPr id="1210" name="Google Shape;1210;p66"/>
          <p:cNvSpPr txBox="1"/>
          <p:nvPr/>
        </p:nvSpPr>
        <p:spPr>
          <a:xfrm>
            <a:off x="5752525" y="2889350"/>
            <a:ext cx="7707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latin typeface="Calibri"/>
                <a:ea typeface="Calibri"/>
                <a:cs typeface="Calibri"/>
                <a:sym typeface="Calibri"/>
              </a:rPr>
              <a:t>LM </a:t>
            </a:r>
            <a:r>
              <a:rPr b="1" lang="en" sz="1800">
                <a:solidFill>
                  <a:srgbClr val="00FF00"/>
                </a:solidFill>
                <a:highlight>
                  <a:schemeClr val="lt1"/>
                </a:highlight>
                <a:latin typeface="Calibri"/>
                <a:ea typeface="Calibri"/>
                <a:cs typeface="Calibri"/>
                <a:sym typeface="Calibri"/>
              </a:rPr>
              <a:t>✓ </a:t>
            </a:r>
            <a:endParaRPr sz="1800"/>
          </a:p>
        </p:txBody>
      </p:sp>
      <p:sp>
        <p:nvSpPr>
          <p:cNvPr id="1211" name="Google Shape;1211;p66"/>
          <p:cNvSpPr txBox="1"/>
          <p:nvPr/>
        </p:nvSpPr>
        <p:spPr>
          <a:xfrm>
            <a:off x="2286550" y="4117475"/>
            <a:ext cx="47064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u="sng">
                <a:solidFill>
                  <a:schemeClr val="dk1"/>
                </a:solidFill>
                <a:latin typeface="Calibri"/>
                <a:ea typeface="Calibri"/>
                <a:cs typeface="Calibri"/>
                <a:sym typeface="Calibri"/>
              </a:rPr>
              <a:t>Updrafts propagate into the region of enhanced storm-scale dynamic ascent</a:t>
            </a:r>
            <a:endParaRPr sz="1800">
              <a:solidFill>
                <a:schemeClr val="dk1"/>
              </a:solidFill>
              <a:latin typeface="Calibri"/>
              <a:ea typeface="Calibri"/>
              <a:cs typeface="Calibri"/>
              <a:sym typeface="Calibri"/>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6" name="Shape 1216"/>
        <p:cNvGrpSpPr/>
        <p:nvPr/>
      </p:nvGrpSpPr>
      <p:grpSpPr>
        <a:xfrm>
          <a:off x="0" y="0"/>
          <a:ext cx="0" cy="0"/>
          <a:chOff x="0" y="0"/>
          <a:chExt cx="0" cy="0"/>
        </a:xfrm>
      </p:grpSpPr>
      <p:sp>
        <p:nvSpPr>
          <p:cNvPr id="1217" name="Google Shape;1217;p67"/>
          <p:cNvSpPr txBox="1"/>
          <p:nvPr/>
        </p:nvSpPr>
        <p:spPr>
          <a:xfrm>
            <a:off x="322325" y="1003050"/>
            <a:ext cx="3770400" cy="184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u="sng">
                <a:solidFill>
                  <a:schemeClr val="dk1"/>
                </a:solidFill>
                <a:latin typeface="Calibri"/>
                <a:ea typeface="Calibri"/>
                <a:cs typeface="Calibri"/>
                <a:sym typeface="Calibri"/>
              </a:rPr>
              <a:t>For a STRAIGHT hodograph</a:t>
            </a:r>
            <a:r>
              <a:rPr b="1" lang="en" sz="1800">
                <a:solidFill>
                  <a:schemeClr val="dk1"/>
                </a:solidFill>
                <a:latin typeface="Calibri"/>
                <a:ea typeface="Calibri"/>
                <a:cs typeface="Calibri"/>
                <a:sym typeface="Calibri"/>
              </a:rPr>
              <a:t>: </a:t>
            </a:r>
            <a:endParaRPr b="1" sz="1800">
              <a:solidFill>
                <a:schemeClr val="dk1"/>
              </a:solidFill>
              <a:latin typeface="Calibri"/>
              <a:ea typeface="Calibri"/>
              <a:cs typeface="Calibri"/>
              <a:sym typeface="Calibri"/>
            </a:endParaRPr>
          </a:p>
          <a:p>
            <a:pPr indent="0" lvl="0" marL="0" rtl="0" algn="l">
              <a:spcBef>
                <a:spcPts val="0"/>
              </a:spcBef>
              <a:spcAft>
                <a:spcPts val="0"/>
              </a:spcAft>
              <a:buNone/>
            </a:pPr>
            <a:r>
              <a:t/>
            </a:r>
            <a:endParaRPr b="1" sz="1800">
              <a:solidFill>
                <a:schemeClr val="dk1"/>
              </a:solidFill>
              <a:latin typeface="Calibri"/>
              <a:ea typeface="Calibri"/>
              <a:cs typeface="Calibri"/>
              <a:sym typeface="Calibri"/>
            </a:endParaRPr>
          </a:p>
          <a:p>
            <a:pPr indent="0" lvl="0" marL="0" rtl="0" algn="l">
              <a:spcBef>
                <a:spcPts val="0"/>
              </a:spcBef>
              <a:spcAft>
                <a:spcPts val="0"/>
              </a:spcAft>
              <a:buNone/>
            </a:pPr>
            <a:r>
              <a:rPr lang="en" sz="1800">
                <a:solidFill>
                  <a:schemeClr val="dk1"/>
                </a:solidFill>
                <a:latin typeface="Calibri"/>
                <a:ea typeface="Calibri"/>
                <a:cs typeface="Calibri"/>
                <a:sym typeface="Calibri"/>
              </a:rPr>
              <a:t>Deviant updraft motion (propagation) away from the mean wind is explained by the </a:t>
            </a:r>
            <a:r>
              <a:rPr b="1" lang="en" sz="1800">
                <a:solidFill>
                  <a:schemeClr val="dk1"/>
                </a:solidFill>
                <a:latin typeface="Calibri"/>
                <a:ea typeface="Calibri"/>
                <a:cs typeface="Calibri"/>
                <a:sym typeface="Calibri"/>
              </a:rPr>
              <a:t>NON-</a:t>
            </a:r>
            <a:r>
              <a:rPr b="1" lang="en" sz="1800">
                <a:solidFill>
                  <a:schemeClr val="dk1"/>
                </a:solidFill>
                <a:latin typeface="Calibri"/>
                <a:ea typeface="Calibri"/>
                <a:cs typeface="Calibri"/>
                <a:sym typeface="Calibri"/>
              </a:rPr>
              <a:t>LINEAR DYNAMICS</a:t>
            </a:r>
            <a:r>
              <a:rPr lang="en" sz="1800">
                <a:solidFill>
                  <a:schemeClr val="dk1"/>
                </a:solidFill>
                <a:latin typeface="Calibri"/>
                <a:ea typeface="Calibri"/>
                <a:cs typeface="Calibri"/>
                <a:sym typeface="Calibri"/>
              </a:rPr>
              <a:t> terms.</a:t>
            </a:r>
            <a:endParaRPr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18" name="Google Shape;1218;p67"/>
          <p:cNvSpPr txBox="1"/>
          <p:nvPr/>
        </p:nvSpPr>
        <p:spPr>
          <a:xfrm>
            <a:off x="730350" y="123350"/>
            <a:ext cx="7683300" cy="5850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1200"/>
              </a:spcAft>
              <a:buNone/>
            </a:pPr>
            <a:r>
              <a:rPr b="1" lang="en" sz="2600" u="sng">
                <a:solidFill>
                  <a:schemeClr val="dk1"/>
                </a:solidFill>
                <a:latin typeface="Calibri"/>
                <a:ea typeface="Calibri"/>
                <a:cs typeface="Calibri"/>
                <a:sym typeface="Calibri"/>
              </a:rPr>
              <a:t>Propagation (Deviant Updraft Motion) </a:t>
            </a:r>
            <a:endParaRPr/>
          </a:p>
        </p:txBody>
      </p:sp>
      <p:sp>
        <p:nvSpPr>
          <p:cNvPr id="1219" name="Google Shape;1219;p67"/>
          <p:cNvSpPr/>
          <p:nvPr/>
        </p:nvSpPr>
        <p:spPr>
          <a:xfrm rot="10800000">
            <a:off x="4376748" y="3602344"/>
            <a:ext cx="393300" cy="266100"/>
          </a:xfrm>
          <a:prstGeom prst="curvedDownArrow">
            <a:avLst>
              <a:gd fmla="val 25000" name="adj1"/>
              <a:gd fmla="val 50000" name="adj2"/>
              <a:gd fmla="val 25000" name="adj3"/>
            </a:avLst>
          </a:prstGeom>
          <a:solidFill>
            <a:srgbClr val="F6B26B"/>
          </a:solidFill>
          <a:ln cap="flat" cmpd="sng" w="9525">
            <a:solidFill>
              <a:srgbClr val="F6B26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0" name="Google Shape;1220;p67"/>
          <p:cNvSpPr/>
          <p:nvPr/>
        </p:nvSpPr>
        <p:spPr>
          <a:xfrm>
            <a:off x="4222950" y="1871930"/>
            <a:ext cx="2854474" cy="1963664"/>
          </a:xfrm>
          <a:custGeom>
            <a:rect b="b" l="l" r="r" t="t"/>
            <a:pathLst>
              <a:path extrusionOk="0" h="99767" w="145026">
                <a:moveTo>
                  <a:pt x="0" y="99767"/>
                </a:moveTo>
                <a:cubicBezTo>
                  <a:pt x="6330" y="95698"/>
                  <a:pt x="31267" y="89218"/>
                  <a:pt x="37980" y="75350"/>
                </a:cubicBezTo>
                <a:cubicBezTo>
                  <a:pt x="44693" y="61482"/>
                  <a:pt x="32670" y="28820"/>
                  <a:pt x="40279" y="16558"/>
                </a:cubicBezTo>
                <a:cubicBezTo>
                  <a:pt x="47888" y="4296"/>
                  <a:pt x="74712" y="-3751"/>
                  <a:pt x="83635" y="1778"/>
                </a:cubicBezTo>
                <a:cubicBezTo>
                  <a:pt x="92558" y="7307"/>
                  <a:pt x="83584" y="45349"/>
                  <a:pt x="93816" y="49731"/>
                </a:cubicBezTo>
                <a:cubicBezTo>
                  <a:pt x="104048" y="54114"/>
                  <a:pt x="136491" y="31683"/>
                  <a:pt x="145026" y="28073"/>
                </a:cubicBezTo>
              </a:path>
            </a:pathLst>
          </a:custGeom>
          <a:noFill/>
          <a:ln cap="flat" cmpd="sng" w="19050">
            <a:solidFill>
              <a:srgbClr val="FF9900"/>
            </a:solidFill>
            <a:prstDash val="dash"/>
            <a:round/>
            <a:headEnd len="med" w="med" type="none"/>
            <a:tailEnd len="med" w="med" type="triangle"/>
          </a:ln>
        </p:spPr>
      </p:sp>
      <p:cxnSp>
        <p:nvCxnSpPr>
          <p:cNvPr id="1221" name="Google Shape;1221;p67"/>
          <p:cNvCxnSpPr/>
          <p:nvPr/>
        </p:nvCxnSpPr>
        <p:spPr>
          <a:xfrm flipH="1">
            <a:off x="4645831" y="2518828"/>
            <a:ext cx="2904900" cy="1396800"/>
          </a:xfrm>
          <a:prstGeom prst="straightConnector1">
            <a:avLst/>
          </a:prstGeom>
          <a:noFill/>
          <a:ln cap="flat" cmpd="sng" w="19050">
            <a:solidFill>
              <a:srgbClr val="FF9900"/>
            </a:solidFill>
            <a:prstDash val="dash"/>
            <a:round/>
            <a:headEnd len="med" w="med" type="triangle"/>
            <a:tailEnd len="med" w="med" type="none"/>
          </a:ln>
        </p:spPr>
      </p:cxnSp>
      <p:cxnSp>
        <p:nvCxnSpPr>
          <p:cNvPr id="1222" name="Google Shape;1222;p67"/>
          <p:cNvCxnSpPr/>
          <p:nvPr/>
        </p:nvCxnSpPr>
        <p:spPr>
          <a:xfrm flipH="1">
            <a:off x="5143800" y="2573449"/>
            <a:ext cx="2904900" cy="1396800"/>
          </a:xfrm>
          <a:prstGeom prst="straightConnector1">
            <a:avLst/>
          </a:prstGeom>
          <a:noFill/>
          <a:ln cap="flat" cmpd="sng" w="19050">
            <a:solidFill>
              <a:srgbClr val="FF9900"/>
            </a:solidFill>
            <a:prstDash val="dash"/>
            <a:round/>
            <a:headEnd len="med" w="med" type="triangle"/>
            <a:tailEnd len="med" w="med" type="none"/>
          </a:ln>
        </p:spPr>
      </p:cxnSp>
      <p:sp>
        <p:nvSpPr>
          <p:cNvPr id="1223" name="Google Shape;1223;p67"/>
          <p:cNvSpPr/>
          <p:nvPr/>
        </p:nvSpPr>
        <p:spPr>
          <a:xfrm>
            <a:off x="4398643" y="3294286"/>
            <a:ext cx="393300" cy="266100"/>
          </a:xfrm>
          <a:prstGeom prst="curvedDownArrow">
            <a:avLst>
              <a:gd fmla="val 25000" name="adj1"/>
              <a:gd fmla="val 50000" name="adj2"/>
              <a:gd fmla="val 25000" name="adj3"/>
            </a:avLst>
          </a:prstGeom>
          <a:solidFill>
            <a:srgbClr val="F6B26B"/>
          </a:solidFill>
          <a:ln cap="flat" cmpd="sng" w="9525">
            <a:solidFill>
              <a:srgbClr val="F6B26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224" name="Google Shape;1224;p67"/>
          <p:cNvGrpSpPr/>
          <p:nvPr/>
        </p:nvGrpSpPr>
        <p:grpSpPr>
          <a:xfrm>
            <a:off x="5583445" y="2004317"/>
            <a:ext cx="729508" cy="533048"/>
            <a:chOff x="2293425" y="1498387"/>
            <a:chExt cx="926595" cy="677058"/>
          </a:xfrm>
        </p:grpSpPr>
        <p:sp>
          <p:nvSpPr>
            <p:cNvPr id="1225" name="Google Shape;1225;p67"/>
            <p:cNvSpPr/>
            <p:nvPr/>
          </p:nvSpPr>
          <p:spPr>
            <a:xfrm rot="5400000">
              <a:off x="2682270" y="1637695"/>
              <a:ext cx="641400" cy="434100"/>
            </a:xfrm>
            <a:prstGeom prst="curvedDownArrow">
              <a:avLst>
                <a:gd fmla="val 25000" name="adj1"/>
                <a:gd fmla="val 50000" name="adj2"/>
                <a:gd fmla="val 25000" name="adj3"/>
              </a:avLst>
            </a:prstGeom>
            <a:solidFill>
              <a:srgbClr val="6FA8DC"/>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6" name="Google Shape;1226;p67"/>
            <p:cNvSpPr/>
            <p:nvPr/>
          </p:nvSpPr>
          <p:spPr>
            <a:xfrm rot="-5400000">
              <a:off x="2189775" y="1602037"/>
              <a:ext cx="641400" cy="434100"/>
            </a:xfrm>
            <a:prstGeom prst="curvedDownArrow">
              <a:avLst>
                <a:gd fmla="val 25000" name="adj1"/>
                <a:gd fmla="val 50000" name="adj2"/>
                <a:gd fmla="val 25000" name="adj3"/>
              </a:avLst>
            </a:prstGeom>
            <a:solidFill>
              <a:srgbClr val="6FA8DC"/>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227" name="Google Shape;1227;p67"/>
          <p:cNvSpPr txBox="1"/>
          <p:nvPr/>
        </p:nvSpPr>
        <p:spPr>
          <a:xfrm>
            <a:off x="6497562" y="1333090"/>
            <a:ext cx="16227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t>Recall…</a:t>
            </a:r>
            <a:r>
              <a:rPr b="1" lang="en"/>
              <a:t>Splitting storms!</a:t>
            </a:r>
            <a:endParaRPr b="1"/>
          </a:p>
        </p:txBody>
      </p:sp>
      <p:grpSp>
        <p:nvGrpSpPr>
          <p:cNvPr id="1228" name="Google Shape;1228;p67"/>
          <p:cNvGrpSpPr/>
          <p:nvPr/>
        </p:nvGrpSpPr>
        <p:grpSpPr>
          <a:xfrm>
            <a:off x="4594548" y="1810584"/>
            <a:ext cx="748171" cy="911712"/>
            <a:chOff x="1037364" y="1252313"/>
            <a:chExt cx="950299" cy="1158024"/>
          </a:xfrm>
        </p:grpSpPr>
        <p:grpSp>
          <p:nvGrpSpPr>
            <p:cNvPr id="1229" name="Google Shape;1229;p67"/>
            <p:cNvGrpSpPr/>
            <p:nvPr/>
          </p:nvGrpSpPr>
          <p:grpSpPr>
            <a:xfrm>
              <a:off x="1037364" y="1739117"/>
              <a:ext cx="920738" cy="671220"/>
              <a:chOff x="1037364" y="1739117"/>
              <a:chExt cx="920738" cy="671220"/>
            </a:xfrm>
          </p:grpSpPr>
          <p:sp>
            <p:nvSpPr>
              <p:cNvPr id="1230" name="Google Shape;1230;p67"/>
              <p:cNvSpPr/>
              <p:nvPr/>
            </p:nvSpPr>
            <p:spPr>
              <a:xfrm flipH="1" rot="5400000">
                <a:off x="1426502" y="1839017"/>
                <a:ext cx="631500" cy="431700"/>
              </a:xfrm>
              <a:prstGeom prst="curvedDownArrow">
                <a:avLst>
                  <a:gd fmla="val 25000" name="adj1"/>
                  <a:gd fmla="val 50000" name="adj2"/>
                  <a:gd fmla="val 25000" name="adj3"/>
                </a:avLst>
              </a:prstGeom>
              <a:solidFill>
                <a:srgbClr val="CC0000"/>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1" name="Google Shape;1231;p67"/>
              <p:cNvSpPr/>
              <p:nvPr/>
            </p:nvSpPr>
            <p:spPr>
              <a:xfrm flipH="1" rot="-5400000">
                <a:off x="937464" y="1878737"/>
                <a:ext cx="631500" cy="431700"/>
              </a:xfrm>
              <a:prstGeom prst="curvedDownArrow">
                <a:avLst>
                  <a:gd fmla="val 25000" name="adj1"/>
                  <a:gd fmla="val 50000" name="adj2"/>
                  <a:gd fmla="val 25000" name="adj3"/>
                </a:avLst>
              </a:prstGeom>
              <a:solidFill>
                <a:srgbClr val="CC0000"/>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232" name="Google Shape;1232;p67"/>
            <p:cNvSpPr/>
            <p:nvPr/>
          </p:nvSpPr>
          <p:spPr>
            <a:xfrm rot="-10511363">
              <a:off x="1108248" y="1286006"/>
              <a:ext cx="842235" cy="922435"/>
            </a:xfrm>
            <a:prstGeom prst="cloud">
              <a:avLst/>
            </a:prstGeom>
            <a:solidFill>
              <a:srgbClr val="FFFFFF"/>
            </a:solidFill>
            <a:ln cap="flat" cmpd="sng" w="25400">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233" name="Google Shape;1233;p67"/>
            <p:cNvSpPr txBox="1"/>
            <p:nvPr/>
          </p:nvSpPr>
          <p:spPr>
            <a:xfrm>
              <a:off x="1213517" y="1573648"/>
              <a:ext cx="660600" cy="547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600">
                  <a:solidFill>
                    <a:srgbClr val="CC0000"/>
                  </a:solidFill>
                </a:rPr>
                <a:t>RM</a:t>
              </a:r>
              <a:endParaRPr b="1" sz="1600">
                <a:solidFill>
                  <a:srgbClr val="CC0000"/>
                </a:solidFill>
              </a:endParaRPr>
            </a:p>
          </p:txBody>
        </p:sp>
      </p:grpSp>
      <p:grpSp>
        <p:nvGrpSpPr>
          <p:cNvPr id="1234" name="Google Shape;1234;p67"/>
          <p:cNvGrpSpPr/>
          <p:nvPr/>
        </p:nvGrpSpPr>
        <p:grpSpPr>
          <a:xfrm>
            <a:off x="5593435" y="1620673"/>
            <a:ext cx="721636" cy="779285"/>
            <a:chOff x="2315949" y="942251"/>
            <a:chExt cx="916596" cy="989820"/>
          </a:xfrm>
        </p:grpSpPr>
        <p:sp>
          <p:nvSpPr>
            <p:cNvPr id="1235" name="Google Shape;1235;p67"/>
            <p:cNvSpPr/>
            <p:nvPr/>
          </p:nvSpPr>
          <p:spPr>
            <a:xfrm rot="-10511363">
              <a:off x="2353130" y="975943"/>
              <a:ext cx="842235" cy="922435"/>
            </a:xfrm>
            <a:prstGeom prst="cloud">
              <a:avLst/>
            </a:prstGeom>
            <a:solidFill>
              <a:srgbClr val="FFFFFF"/>
            </a:solidFill>
            <a:ln cap="flat" cmpd="sng" w="25400">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236" name="Google Shape;1236;p67"/>
            <p:cNvSpPr txBox="1"/>
            <p:nvPr/>
          </p:nvSpPr>
          <p:spPr>
            <a:xfrm>
              <a:off x="2463644" y="1249870"/>
              <a:ext cx="656100" cy="547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600">
                  <a:solidFill>
                    <a:srgbClr val="6FA8DC"/>
                  </a:solidFill>
                </a:rPr>
                <a:t>LM</a:t>
              </a:r>
              <a:endParaRPr b="1" sz="1600">
                <a:solidFill>
                  <a:srgbClr val="6FA8DC"/>
                </a:solidFill>
              </a:endParaRPr>
            </a:p>
          </p:txBody>
        </p:sp>
      </p:grpSp>
      <p:grpSp>
        <p:nvGrpSpPr>
          <p:cNvPr id="1237" name="Google Shape;1237;p67"/>
          <p:cNvGrpSpPr/>
          <p:nvPr/>
        </p:nvGrpSpPr>
        <p:grpSpPr>
          <a:xfrm>
            <a:off x="6574329" y="2255100"/>
            <a:ext cx="415124" cy="574139"/>
            <a:chOff x="3315988" y="1896875"/>
            <a:chExt cx="527275" cy="729250"/>
          </a:xfrm>
        </p:grpSpPr>
        <p:sp>
          <p:nvSpPr>
            <p:cNvPr id="1238" name="Google Shape;1238;p67"/>
            <p:cNvSpPr/>
            <p:nvPr/>
          </p:nvSpPr>
          <p:spPr>
            <a:xfrm rot="10800000">
              <a:off x="3315988" y="2288025"/>
              <a:ext cx="499500" cy="338100"/>
            </a:xfrm>
            <a:prstGeom prst="curvedDownArrow">
              <a:avLst>
                <a:gd fmla="val 25000" name="adj1"/>
                <a:gd fmla="val 50000" name="adj2"/>
                <a:gd fmla="val 25000" name="adj3"/>
              </a:avLst>
            </a:prstGeom>
            <a:solidFill>
              <a:srgbClr val="F6B26B"/>
            </a:solidFill>
            <a:ln cap="flat" cmpd="sng" w="9525">
              <a:solidFill>
                <a:srgbClr val="F6B26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9" name="Google Shape;1239;p67"/>
            <p:cNvSpPr/>
            <p:nvPr/>
          </p:nvSpPr>
          <p:spPr>
            <a:xfrm>
              <a:off x="3343763" y="1896875"/>
              <a:ext cx="499500" cy="338100"/>
            </a:xfrm>
            <a:prstGeom prst="curvedDownArrow">
              <a:avLst>
                <a:gd fmla="val 25000" name="adj1"/>
                <a:gd fmla="val 50000" name="adj2"/>
                <a:gd fmla="val 25000" name="adj3"/>
              </a:avLst>
            </a:prstGeom>
            <a:solidFill>
              <a:srgbClr val="F6B26B"/>
            </a:solidFill>
            <a:ln cap="flat" cmpd="sng" w="9525">
              <a:solidFill>
                <a:srgbClr val="F6B26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cxnSp>
        <p:nvCxnSpPr>
          <p:cNvPr id="1240" name="Google Shape;1240;p67"/>
          <p:cNvCxnSpPr/>
          <p:nvPr/>
        </p:nvCxnSpPr>
        <p:spPr>
          <a:xfrm rot="10800000">
            <a:off x="4965446" y="2569368"/>
            <a:ext cx="0" cy="646200"/>
          </a:xfrm>
          <a:prstGeom prst="straightConnector1">
            <a:avLst/>
          </a:prstGeom>
          <a:noFill/>
          <a:ln cap="flat" cmpd="sng" w="38100">
            <a:solidFill>
              <a:srgbClr val="000000"/>
            </a:solidFill>
            <a:prstDash val="solid"/>
            <a:round/>
            <a:headEnd len="med" w="med" type="none"/>
            <a:tailEnd len="med" w="med" type="triangle"/>
          </a:ln>
        </p:spPr>
      </p:cxnSp>
      <p:cxnSp>
        <p:nvCxnSpPr>
          <p:cNvPr id="1241" name="Google Shape;1241;p67"/>
          <p:cNvCxnSpPr/>
          <p:nvPr/>
        </p:nvCxnSpPr>
        <p:spPr>
          <a:xfrm rot="10800000">
            <a:off x="5993008" y="2291405"/>
            <a:ext cx="8400" cy="651000"/>
          </a:xfrm>
          <a:prstGeom prst="straightConnector1">
            <a:avLst/>
          </a:prstGeom>
          <a:noFill/>
          <a:ln cap="flat" cmpd="sng" w="38100">
            <a:solidFill>
              <a:srgbClr val="000000"/>
            </a:solidFill>
            <a:prstDash val="solid"/>
            <a:round/>
            <a:headEnd len="med" w="med" type="none"/>
            <a:tailEnd len="med" w="med" type="triangle"/>
          </a:ln>
        </p:spPr>
      </p:cxnSp>
      <p:sp>
        <p:nvSpPr>
          <p:cNvPr id="1242" name="Google Shape;1242;p67"/>
          <p:cNvSpPr txBox="1"/>
          <p:nvPr/>
        </p:nvSpPr>
        <p:spPr>
          <a:xfrm>
            <a:off x="2220200" y="4181425"/>
            <a:ext cx="47064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u="sng">
                <a:solidFill>
                  <a:schemeClr val="dk1"/>
                </a:solidFill>
                <a:latin typeface="Calibri"/>
                <a:ea typeface="Calibri"/>
                <a:cs typeface="Calibri"/>
                <a:sym typeface="Calibri"/>
              </a:rPr>
              <a:t>Updrafts propagate away from mean wind due</a:t>
            </a:r>
            <a:endParaRPr b="1" sz="1800" u="sng">
              <a:solidFill>
                <a:schemeClr val="dk1"/>
              </a:solidFill>
              <a:latin typeface="Calibri"/>
              <a:ea typeface="Calibri"/>
              <a:cs typeface="Calibri"/>
              <a:sym typeface="Calibri"/>
            </a:endParaRPr>
          </a:p>
          <a:p>
            <a:pPr indent="0" lvl="0" marL="0" rtl="0" algn="l">
              <a:spcBef>
                <a:spcPts val="0"/>
              </a:spcBef>
              <a:spcAft>
                <a:spcPts val="0"/>
              </a:spcAft>
              <a:buNone/>
            </a:pPr>
            <a:r>
              <a:rPr b="1" lang="en" sz="1800" u="sng">
                <a:solidFill>
                  <a:schemeClr val="dk1"/>
                </a:solidFill>
                <a:latin typeface="Calibri"/>
                <a:ea typeface="Calibri"/>
                <a:cs typeface="Calibri"/>
                <a:sym typeface="Calibri"/>
              </a:rPr>
              <a:t>to tilting of crosswise vorticity</a:t>
            </a:r>
            <a:endParaRPr b="1" sz="1800" u="sng">
              <a:solidFill>
                <a:schemeClr val="dk1"/>
              </a:solidFill>
              <a:latin typeface="Calibri"/>
              <a:ea typeface="Calibri"/>
              <a:cs typeface="Calibri"/>
              <a:sym typeface="Calibri"/>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7" name="Shape 1247"/>
        <p:cNvGrpSpPr/>
        <p:nvPr/>
      </p:nvGrpSpPr>
      <p:grpSpPr>
        <a:xfrm>
          <a:off x="0" y="0"/>
          <a:ext cx="0" cy="0"/>
          <a:chOff x="0" y="0"/>
          <a:chExt cx="0" cy="0"/>
        </a:xfrm>
      </p:grpSpPr>
      <p:sp>
        <p:nvSpPr>
          <p:cNvPr id="1248" name="Google Shape;1248;p68"/>
          <p:cNvSpPr txBox="1"/>
          <p:nvPr/>
        </p:nvSpPr>
        <p:spPr>
          <a:xfrm>
            <a:off x="322325" y="1003050"/>
            <a:ext cx="3615300" cy="2401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solidFill>
                  <a:schemeClr val="dk1"/>
                </a:solidFill>
                <a:latin typeface="Calibri"/>
                <a:ea typeface="Calibri"/>
                <a:cs typeface="Calibri"/>
                <a:sym typeface="Calibri"/>
              </a:rPr>
              <a:t>Use Bunkers Storm motion estimates to account for deviant motions!</a:t>
            </a:r>
            <a:endParaRPr b="1" sz="1800">
              <a:solidFill>
                <a:schemeClr val="dk1"/>
              </a:solidFill>
              <a:latin typeface="Calibri"/>
              <a:ea typeface="Calibri"/>
              <a:cs typeface="Calibri"/>
              <a:sym typeface="Calibri"/>
            </a:endParaRPr>
          </a:p>
          <a:p>
            <a:pPr indent="0" lvl="0" marL="0" rtl="0" algn="l">
              <a:spcBef>
                <a:spcPts val="0"/>
              </a:spcBef>
              <a:spcAft>
                <a:spcPts val="0"/>
              </a:spcAft>
              <a:buNone/>
            </a:pPr>
            <a:r>
              <a:t/>
            </a:r>
            <a:endParaRPr b="1" sz="1800">
              <a:solidFill>
                <a:schemeClr val="dk1"/>
              </a:solidFill>
              <a:latin typeface="Calibri"/>
              <a:ea typeface="Calibri"/>
              <a:cs typeface="Calibri"/>
              <a:sym typeface="Calibri"/>
            </a:endParaRPr>
          </a:p>
          <a:p>
            <a:pPr indent="0" lvl="0" marL="0" rtl="0" algn="l">
              <a:spcBef>
                <a:spcPts val="0"/>
              </a:spcBef>
              <a:spcAft>
                <a:spcPts val="0"/>
              </a:spcAft>
              <a:buNone/>
            </a:pPr>
            <a:r>
              <a:rPr lang="en" sz="1800">
                <a:solidFill>
                  <a:schemeClr val="dk1"/>
                </a:solidFill>
                <a:latin typeface="Calibri"/>
                <a:ea typeface="Calibri"/>
                <a:cs typeface="Calibri"/>
                <a:sym typeface="Calibri"/>
              </a:rPr>
              <a:t>*</a:t>
            </a:r>
            <a:r>
              <a:rPr lang="en" sz="1800">
                <a:solidFill>
                  <a:schemeClr val="dk1"/>
                </a:solidFill>
                <a:latin typeface="Calibri"/>
                <a:ea typeface="Calibri"/>
                <a:cs typeface="Calibri"/>
                <a:sym typeface="Calibri"/>
              </a:rPr>
              <a:t>Bunkers Storm motion accounts for propagation due to linear AND non-linear </a:t>
            </a:r>
            <a:r>
              <a:rPr lang="en" sz="1800">
                <a:solidFill>
                  <a:schemeClr val="dk1"/>
                </a:solidFill>
                <a:latin typeface="Calibri"/>
                <a:ea typeface="Calibri"/>
                <a:cs typeface="Calibri"/>
                <a:sym typeface="Calibri"/>
              </a:rPr>
              <a:t>dynamics</a:t>
            </a:r>
            <a:endParaRPr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1249" name="Google Shape;1249;p68"/>
          <p:cNvPicPr preferRelativeResize="0"/>
          <p:nvPr/>
        </p:nvPicPr>
        <p:blipFill>
          <a:blip r:embed="rId3">
            <a:alphaModFix/>
          </a:blip>
          <a:stretch>
            <a:fillRect/>
          </a:stretch>
        </p:blipFill>
        <p:spPr>
          <a:xfrm>
            <a:off x="4138950" y="858725"/>
            <a:ext cx="4720475" cy="3426050"/>
          </a:xfrm>
          <a:prstGeom prst="rect">
            <a:avLst/>
          </a:prstGeom>
          <a:noFill/>
          <a:ln>
            <a:noFill/>
          </a:ln>
        </p:spPr>
      </p:pic>
      <p:cxnSp>
        <p:nvCxnSpPr>
          <p:cNvPr id="1250" name="Google Shape;1250;p68"/>
          <p:cNvCxnSpPr/>
          <p:nvPr/>
        </p:nvCxnSpPr>
        <p:spPr>
          <a:xfrm flipH="1" rot="10800000">
            <a:off x="5399300" y="2924750"/>
            <a:ext cx="420000" cy="528600"/>
          </a:xfrm>
          <a:prstGeom prst="straightConnector1">
            <a:avLst/>
          </a:prstGeom>
          <a:noFill/>
          <a:ln cap="flat" cmpd="sng" w="38100">
            <a:solidFill>
              <a:srgbClr val="FF0000"/>
            </a:solidFill>
            <a:prstDash val="solid"/>
            <a:round/>
            <a:headEnd len="med" w="med" type="none"/>
            <a:tailEnd len="med" w="med" type="triangle"/>
          </a:ln>
        </p:spPr>
      </p:cxnSp>
      <p:sp>
        <p:nvSpPr>
          <p:cNvPr id="1251" name="Google Shape;1251;p68"/>
          <p:cNvSpPr txBox="1"/>
          <p:nvPr/>
        </p:nvSpPr>
        <p:spPr>
          <a:xfrm>
            <a:off x="730350" y="123350"/>
            <a:ext cx="7683300" cy="5850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1200"/>
              </a:spcAft>
              <a:buNone/>
            </a:pPr>
            <a:r>
              <a:rPr b="1" lang="en" sz="2600" u="sng">
                <a:solidFill>
                  <a:schemeClr val="dk1"/>
                </a:solidFill>
                <a:latin typeface="Calibri"/>
                <a:ea typeface="Calibri"/>
                <a:cs typeface="Calibri"/>
                <a:sym typeface="Calibri"/>
              </a:rPr>
              <a:t>Propagation (Deviant Updraft Motion) </a:t>
            </a:r>
            <a:endParaRPr/>
          </a:p>
        </p:txBody>
      </p:sp>
      <p:cxnSp>
        <p:nvCxnSpPr>
          <p:cNvPr id="1252" name="Google Shape;1252;p68"/>
          <p:cNvCxnSpPr/>
          <p:nvPr/>
        </p:nvCxnSpPr>
        <p:spPr>
          <a:xfrm flipH="1">
            <a:off x="6237275" y="1260775"/>
            <a:ext cx="523800" cy="327300"/>
          </a:xfrm>
          <a:prstGeom prst="straightConnector1">
            <a:avLst/>
          </a:prstGeom>
          <a:noFill/>
          <a:ln cap="flat" cmpd="sng" w="38100">
            <a:solidFill>
              <a:srgbClr val="0000FF"/>
            </a:solidFill>
            <a:prstDash val="solid"/>
            <a:round/>
            <a:headEnd len="med" w="med" type="none"/>
            <a:tailEnd len="med" w="med" type="triangle"/>
          </a:ln>
        </p:spPr>
      </p:cxnSp>
      <p:sp>
        <p:nvSpPr>
          <p:cNvPr id="1253" name="Google Shape;1253;p68"/>
          <p:cNvSpPr txBox="1"/>
          <p:nvPr/>
        </p:nvSpPr>
        <p:spPr>
          <a:xfrm>
            <a:off x="5088700" y="3453350"/>
            <a:ext cx="6396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solidFill>
                  <a:srgbClr val="FF0000"/>
                </a:solidFill>
              </a:rPr>
              <a:t>RM</a:t>
            </a:r>
            <a:endParaRPr b="1" sz="1800">
              <a:solidFill>
                <a:srgbClr val="FF0000"/>
              </a:solidFill>
            </a:endParaRPr>
          </a:p>
        </p:txBody>
      </p:sp>
      <p:sp>
        <p:nvSpPr>
          <p:cNvPr id="1254" name="Google Shape;1254;p68"/>
          <p:cNvSpPr txBox="1"/>
          <p:nvPr/>
        </p:nvSpPr>
        <p:spPr>
          <a:xfrm>
            <a:off x="6730247" y="992874"/>
            <a:ext cx="6396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solidFill>
                  <a:srgbClr val="0000FF"/>
                </a:solidFill>
              </a:rPr>
              <a:t>L</a:t>
            </a:r>
            <a:r>
              <a:rPr b="1" lang="en" sz="1800">
                <a:solidFill>
                  <a:srgbClr val="0000FF"/>
                </a:solidFill>
              </a:rPr>
              <a:t>M</a:t>
            </a:r>
            <a:endParaRPr b="1" sz="1800">
              <a:solidFill>
                <a:srgbClr val="0000FF"/>
              </a:solidFill>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9" name="Shape 1259"/>
        <p:cNvGrpSpPr/>
        <p:nvPr/>
      </p:nvGrpSpPr>
      <p:grpSpPr>
        <a:xfrm>
          <a:off x="0" y="0"/>
          <a:ext cx="0" cy="0"/>
          <a:chOff x="0" y="0"/>
          <a:chExt cx="0" cy="0"/>
        </a:xfrm>
      </p:grpSpPr>
      <p:sp>
        <p:nvSpPr>
          <p:cNvPr id="1260" name="Google Shape;1260;p69"/>
          <p:cNvSpPr txBox="1"/>
          <p:nvPr/>
        </p:nvSpPr>
        <p:spPr>
          <a:xfrm>
            <a:off x="322325" y="1003050"/>
            <a:ext cx="6915900" cy="1293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solidFill>
                  <a:schemeClr val="dk1"/>
                </a:solidFill>
                <a:latin typeface="Calibri"/>
                <a:ea typeface="Calibri"/>
                <a:cs typeface="Calibri"/>
                <a:sym typeface="Calibri"/>
              </a:rPr>
              <a:t>Keep in mind:</a:t>
            </a:r>
            <a:endParaRPr b="1" sz="1800">
              <a:solidFill>
                <a:schemeClr val="dk1"/>
              </a:solidFill>
              <a:latin typeface="Calibri"/>
              <a:ea typeface="Calibri"/>
              <a:cs typeface="Calibri"/>
              <a:sym typeface="Calibri"/>
            </a:endParaRPr>
          </a:p>
          <a:p>
            <a:pPr indent="0" lvl="0" marL="0" rtl="0" algn="l">
              <a:spcBef>
                <a:spcPts val="0"/>
              </a:spcBef>
              <a:spcAft>
                <a:spcPts val="0"/>
              </a:spcAft>
              <a:buNone/>
            </a:pPr>
            <a:r>
              <a:t/>
            </a:r>
            <a:endParaRPr b="1" sz="18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800">
                <a:solidFill>
                  <a:schemeClr val="dk1"/>
                </a:solidFill>
                <a:latin typeface="Calibri"/>
                <a:ea typeface="Calibri"/>
                <a:cs typeface="Calibri"/>
                <a:sym typeface="Calibri"/>
              </a:rPr>
              <a:t>Larger, stronger storms can deviate more.</a:t>
            </a:r>
            <a:endParaRPr b="1"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1261" name="Google Shape;1261;p69"/>
          <p:cNvPicPr preferRelativeResize="0"/>
          <p:nvPr/>
        </p:nvPicPr>
        <p:blipFill>
          <a:blip r:embed="rId3">
            <a:alphaModFix/>
          </a:blip>
          <a:stretch>
            <a:fillRect/>
          </a:stretch>
        </p:blipFill>
        <p:spPr>
          <a:xfrm>
            <a:off x="4572000" y="904550"/>
            <a:ext cx="4504124" cy="3111750"/>
          </a:xfrm>
          <a:prstGeom prst="rect">
            <a:avLst/>
          </a:prstGeom>
          <a:noFill/>
          <a:ln>
            <a:noFill/>
          </a:ln>
        </p:spPr>
      </p:pic>
      <p:sp>
        <p:nvSpPr>
          <p:cNvPr id="1262" name="Google Shape;1262;p69"/>
          <p:cNvSpPr/>
          <p:nvPr/>
        </p:nvSpPr>
        <p:spPr>
          <a:xfrm rot="1995285">
            <a:off x="7817129" y="1863750"/>
            <a:ext cx="602339" cy="2140599"/>
          </a:xfrm>
          <a:prstGeom prst="ellipse">
            <a:avLst/>
          </a:prstGeom>
          <a:noFill/>
          <a:ln cap="flat" cmpd="sng" w="28575">
            <a:solidFill>
              <a:srgbClr val="4A86E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9FC5E8"/>
              </a:solidFill>
            </a:endParaRPr>
          </a:p>
        </p:txBody>
      </p:sp>
      <p:sp>
        <p:nvSpPr>
          <p:cNvPr id="1263" name="Google Shape;1263;p69"/>
          <p:cNvSpPr txBox="1"/>
          <p:nvPr/>
        </p:nvSpPr>
        <p:spPr>
          <a:xfrm>
            <a:off x="4495800" y="4092500"/>
            <a:ext cx="4419600" cy="67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solidFill>
                  <a:schemeClr val="dk1"/>
                </a:solidFill>
              </a:rPr>
              <a:t>A larger, stronger supercell may turn </a:t>
            </a:r>
            <a:endParaRPr sz="1600">
              <a:solidFill>
                <a:schemeClr val="dk1"/>
              </a:solidFill>
            </a:endParaRPr>
          </a:p>
          <a:p>
            <a:pPr indent="0" lvl="0" marL="0" rtl="0" algn="l">
              <a:spcBef>
                <a:spcPts val="0"/>
              </a:spcBef>
              <a:spcAft>
                <a:spcPts val="0"/>
              </a:spcAft>
              <a:buNone/>
            </a:pPr>
            <a:r>
              <a:rPr lang="en" sz="1600">
                <a:solidFill>
                  <a:schemeClr val="dk1"/>
                </a:solidFill>
              </a:rPr>
              <a:t>more “right” than a weaker one</a:t>
            </a:r>
            <a:endParaRPr sz="1600">
              <a:solidFill>
                <a:schemeClr val="dk1"/>
              </a:solidFill>
            </a:endParaRPr>
          </a:p>
        </p:txBody>
      </p:sp>
      <p:cxnSp>
        <p:nvCxnSpPr>
          <p:cNvPr id="1264" name="Google Shape;1264;p69"/>
          <p:cNvCxnSpPr/>
          <p:nvPr/>
        </p:nvCxnSpPr>
        <p:spPr>
          <a:xfrm flipH="1" rot="10800000">
            <a:off x="8019213" y="4168925"/>
            <a:ext cx="318600" cy="771000"/>
          </a:xfrm>
          <a:prstGeom prst="straightConnector1">
            <a:avLst/>
          </a:prstGeom>
          <a:noFill/>
          <a:ln cap="flat" cmpd="sng" w="38100">
            <a:solidFill>
              <a:srgbClr val="4A86E8"/>
            </a:solidFill>
            <a:prstDash val="solid"/>
            <a:round/>
            <a:headEnd len="med" w="med" type="none"/>
            <a:tailEnd len="med" w="med" type="triangle"/>
          </a:ln>
        </p:spPr>
      </p:cxnSp>
      <p:cxnSp>
        <p:nvCxnSpPr>
          <p:cNvPr id="1265" name="Google Shape;1265;p69"/>
          <p:cNvCxnSpPr/>
          <p:nvPr/>
        </p:nvCxnSpPr>
        <p:spPr>
          <a:xfrm flipH="1" rot="10800000">
            <a:off x="8009186" y="4570025"/>
            <a:ext cx="940200" cy="369900"/>
          </a:xfrm>
          <a:prstGeom prst="straightConnector1">
            <a:avLst/>
          </a:prstGeom>
          <a:noFill/>
          <a:ln cap="flat" cmpd="sng" w="76200">
            <a:solidFill>
              <a:srgbClr val="FF0000"/>
            </a:solidFill>
            <a:prstDash val="solid"/>
            <a:round/>
            <a:headEnd len="med" w="med" type="none"/>
            <a:tailEnd len="med" w="med" type="triangle"/>
          </a:ln>
        </p:spPr>
      </p:cxnSp>
      <p:sp>
        <p:nvSpPr>
          <p:cNvPr id="1266" name="Google Shape;1266;p69"/>
          <p:cNvSpPr txBox="1"/>
          <p:nvPr/>
        </p:nvSpPr>
        <p:spPr>
          <a:xfrm>
            <a:off x="4579163" y="3608900"/>
            <a:ext cx="44898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lt1"/>
                </a:solidFill>
              </a:rPr>
              <a:t>MRMS Rotation Tracks</a:t>
            </a:r>
            <a:endParaRPr sz="1800">
              <a:solidFill>
                <a:schemeClr val="lt1"/>
              </a:solidFill>
            </a:endParaRPr>
          </a:p>
        </p:txBody>
      </p:sp>
      <p:sp>
        <p:nvSpPr>
          <p:cNvPr id="1267" name="Google Shape;1267;p69"/>
          <p:cNvSpPr txBox="1"/>
          <p:nvPr/>
        </p:nvSpPr>
        <p:spPr>
          <a:xfrm>
            <a:off x="730350" y="123350"/>
            <a:ext cx="7683300" cy="5850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1200"/>
              </a:spcAft>
              <a:buNone/>
            </a:pPr>
            <a:r>
              <a:rPr b="1" lang="en" sz="2600" u="sng">
                <a:solidFill>
                  <a:schemeClr val="dk1"/>
                </a:solidFill>
                <a:latin typeface="Calibri"/>
                <a:ea typeface="Calibri"/>
                <a:cs typeface="Calibri"/>
                <a:sym typeface="Calibri"/>
              </a:rPr>
              <a:t>Propagation (Deviant Updraft Motion) </a:t>
            </a:r>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2" name="Shape 1272"/>
        <p:cNvGrpSpPr/>
        <p:nvPr/>
      </p:nvGrpSpPr>
      <p:grpSpPr>
        <a:xfrm>
          <a:off x="0" y="0"/>
          <a:ext cx="0" cy="0"/>
          <a:chOff x="0" y="0"/>
          <a:chExt cx="0" cy="0"/>
        </a:xfrm>
      </p:grpSpPr>
      <p:sp>
        <p:nvSpPr>
          <p:cNvPr id="1273" name="Google Shape;1273;p70"/>
          <p:cNvSpPr txBox="1"/>
          <p:nvPr/>
        </p:nvSpPr>
        <p:spPr>
          <a:xfrm>
            <a:off x="461825" y="578975"/>
            <a:ext cx="8483400" cy="708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3400" u="sng">
                <a:latin typeface="Calibri"/>
                <a:ea typeface="Calibri"/>
                <a:cs typeface="Calibri"/>
                <a:sym typeface="Calibri"/>
              </a:rPr>
              <a:t>Bonus Material – Complex Hodograph Shapes</a:t>
            </a:r>
            <a:endParaRPr sz="3000"/>
          </a:p>
        </p:txBody>
      </p:sp>
      <p:cxnSp>
        <p:nvCxnSpPr>
          <p:cNvPr id="1274" name="Google Shape;1274;p70"/>
          <p:cNvCxnSpPr/>
          <p:nvPr/>
        </p:nvCxnSpPr>
        <p:spPr>
          <a:xfrm rot="10800000">
            <a:off x="2364328" y="2361457"/>
            <a:ext cx="656700" cy="912600"/>
          </a:xfrm>
          <a:prstGeom prst="straightConnector1">
            <a:avLst/>
          </a:prstGeom>
          <a:noFill/>
          <a:ln cap="flat" cmpd="sng" w="38100">
            <a:solidFill>
              <a:srgbClr val="00FF00"/>
            </a:solidFill>
            <a:prstDash val="solid"/>
            <a:round/>
            <a:headEnd len="med" w="med" type="none"/>
            <a:tailEnd len="med" w="med" type="none"/>
          </a:ln>
        </p:spPr>
      </p:cxnSp>
      <p:cxnSp>
        <p:nvCxnSpPr>
          <p:cNvPr id="1275" name="Google Shape;1275;p70"/>
          <p:cNvCxnSpPr/>
          <p:nvPr/>
        </p:nvCxnSpPr>
        <p:spPr>
          <a:xfrm flipH="1">
            <a:off x="3021028" y="2382366"/>
            <a:ext cx="293100" cy="891600"/>
          </a:xfrm>
          <a:prstGeom prst="straightConnector1">
            <a:avLst/>
          </a:prstGeom>
          <a:noFill/>
          <a:ln cap="flat" cmpd="sng" w="38100">
            <a:solidFill>
              <a:srgbClr val="FFD966"/>
            </a:solidFill>
            <a:prstDash val="solid"/>
            <a:round/>
            <a:headEnd len="med" w="med" type="none"/>
            <a:tailEnd len="med" w="med" type="none"/>
          </a:ln>
        </p:spPr>
      </p:cxnSp>
      <p:cxnSp>
        <p:nvCxnSpPr>
          <p:cNvPr id="1276" name="Google Shape;1276;p70"/>
          <p:cNvCxnSpPr/>
          <p:nvPr/>
        </p:nvCxnSpPr>
        <p:spPr>
          <a:xfrm flipH="1" rot="10800000">
            <a:off x="4795705" y="3129550"/>
            <a:ext cx="483600" cy="1439400"/>
          </a:xfrm>
          <a:prstGeom prst="straightConnector1">
            <a:avLst/>
          </a:prstGeom>
          <a:noFill/>
          <a:ln cap="flat" cmpd="sng" w="38100">
            <a:solidFill>
              <a:srgbClr val="FF00FF"/>
            </a:solidFill>
            <a:prstDash val="solid"/>
            <a:round/>
            <a:headEnd len="med" w="med" type="none"/>
            <a:tailEnd len="med" w="med" type="none"/>
          </a:ln>
        </p:spPr>
      </p:cxnSp>
      <p:cxnSp>
        <p:nvCxnSpPr>
          <p:cNvPr id="1277" name="Google Shape;1277;p70"/>
          <p:cNvCxnSpPr/>
          <p:nvPr/>
        </p:nvCxnSpPr>
        <p:spPr>
          <a:xfrm>
            <a:off x="5281205" y="3142553"/>
            <a:ext cx="958500" cy="311100"/>
          </a:xfrm>
          <a:prstGeom prst="straightConnector1">
            <a:avLst/>
          </a:prstGeom>
          <a:noFill/>
          <a:ln cap="flat" cmpd="sng" w="38100">
            <a:solidFill>
              <a:srgbClr val="FF0000"/>
            </a:solidFill>
            <a:prstDash val="solid"/>
            <a:round/>
            <a:headEnd len="med" w="med" type="none"/>
            <a:tailEnd len="med" w="med" type="none"/>
          </a:ln>
        </p:spPr>
      </p:cxnSp>
      <p:cxnSp>
        <p:nvCxnSpPr>
          <p:cNvPr id="1278" name="Google Shape;1278;p70"/>
          <p:cNvCxnSpPr/>
          <p:nvPr/>
        </p:nvCxnSpPr>
        <p:spPr>
          <a:xfrm flipH="1">
            <a:off x="6240232" y="2168347"/>
            <a:ext cx="569400" cy="1302300"/>
          </a:xfrm>
          <a:prstGeom prst="straightConnector1">
            <a:avLst/>
          </a:prstGeom>
          <a:noFill/>
          <a:ln cap="flat" cmpd="sng" w="38100">
            <a:solidFill>
              <a:srgbClr val="00FF00"/>
            </a:solidFill>
            <a:prstDash val="solid"/>
            <a:round/>
            <a:headEnd len="med" w="med" type="none"/>
            <a:tailEnd len="med" w="med" type="none"/>
          </a:ln>
        </p:spPr>
      </p:cxnSp>
      <p:cxnSp>
        <p:nvCxnSpPr>
          <p:cNvPr id="1279" name="Google Shape;1279;p70"/>
          <p:cNvCxnSpPr/>
          <p:nvPr/>
        </p:nvCxnSpPr>
        <p:spPr>
          <a:xfrm flipH="1" rot="10800000">
            <a:off x="620425" y="2050279"/>
            <a:ext cx="785400" cy="2316300"/>
          </a:xfrm>
          <a:prstGeom prst="straightConnector1">
            <a:avLst/>
          </a:prstGeom>
          <a:noFill/>
          <a:ln cap="flat" cmpd="sng" w="38100">
            <a:solidFill>
              <a:srgbClr val="FF00FF"/>
            </a:solidFill>
            <a:prstDash val="solid"/>
            <a:round/>
            <a:headEnd len="med" w="med" type="none"/>
            <a:tailEnd len="med" w="med" type="none"/>
          </a:ln>
        </p:spPr>
      </p:cxnSp>
      <p:cxnSp>
        <p:nvCxnSpPr>
          <p:cNvPr id="1280" name="Google Shape;1280;p70"/>
          <p:cNvCxnSpPr/>
          <p:nvPr/>
        </p:nvCxnSpPr>
        <p:spPr>
          <a:xfrm>
            <a:off x="1405826" y="2050329"/>
            <a:ext cx="958500" cy="311100"/>
          </a:xfrm>
          <a:prstGeom prst="straightConnector1">
            <a:avLst/>
          </a:prstGeom>
          <a:noFill/>
          <a:ln cap="flat" cmpd="sng" w="38100">
            <a:solidFill>
              <a:srgbClr val="FF0000"/>
            </a:solidFill>
            <a:prstDash val="solid"/>
            <a:round/>
            <a:headEnd len="med" w="med" type="none"/>
            <a:tailEnd len="med" w="med" type="none"/>
          </a:ln>
        </p:spPr>
      </p:cxnSp>
      <p:cxnSp>
        <p:nvCxnSpPr>
          <p:cNvPr id="1281" name="Google Shape;1281;p70"/>
          <p:cNvCxnSpPr/>
          <p:nvPr/>
        </p:nvCxnSpPr>
        <p:spPr>
          <a:xfrm rot="10800000">
            <a:off x="6809833" y="2168297"/>
            <a:ext cx="900900" cy="352800"/>
          </a:xfrm>
          <a:prstGeom prst="straightConnector1">
            <a:avLst/>
          </a:prstGeom>
          <a:noFill/>
          <a:ln cap="flat" cmpd="sng" w="38100">
            <a:solidFill>
              <a:srgbClr val="FFD966"/>
            </a:solidFill>
            <a:prstDash val="solid"/>
            <a:round/>
            <a:headEnd len="med" w="med" type="none"/>
            <a:tailEnd len="med" w="med" type="none"/>
          </a:ln>
        </p:spPr>
      </p:cxnSp>
      <p:cxnSp>
        <p:nvCxnSpPr>
          <p:cNvPr id="1282" name="Google Shape;1282;p70"/>
          <p:cNvCxnSpPr/>
          <p:nvPr/>
        </p:nvCxnSpPr>
        <p:spPr>
          <a:xfrm rot="10800000">
            <a:off x="3231866" y="3605819"/>
            <a:ext cx="195900" cy="933900"/>
          </a:xfrm>
          <a:prstGeom prst="straightConnector1">
            <a:avLst/>
          </a:prstGeom>
          <a:noFill/>
          <a:ln cap="flat" cmpd="sng" w="38100">
            <a:solidFill>
              <a:srgbClr val="FF00FF"/>
            </a:solidFill>
            <a:prstDash val="solid"/>
            <a:round/>
            <a:headEnd len="med" w="med" type="none"/>
            <a:tailEnd len="med" w="med" type="none"/>
          </a:ln>
        </p:spPr>
      </p:cxnSp>
      <p:cxnSp>
        <p:nvCxnSpPr>
          <p:cNvPr id="1283" name="Google Shape;1283;p70"/>
          <p:cNvCxnSpPr/>
          <p:nvPr/>
        </p:nvCxnSpPr>
        <p:spPr>
          <a:xfrm flipH="1" rot="10800000">
            <a:off x="3231865" y="3559870"/>
            <a:ext cx="378600" cy="42300"/>
          </a:xfrm>
          <a:prstGeom prst="straightConnector1">
            <a:avLst/>
          </a:prstGeom>
          <a:noFill/>
          <a:ln cap="flat" cmpd="sng" w="38100">
            <a:solidFill>
              <a:srgbClr val="FF0000"/>
            </a:solidFill>
            <a:prstDash val="solid"/>
            <a:round/>
            <a:headEnd len="med" w="med" type="none"/>
            <a:tailEnd len="med" w="med" type="none"/>
          </a:ln>
        </p:spPr>
      </p:cxnSp>
      <p:cxnSp>
        <p:nvCxnSpPr>
          <p:cNvPr id="1284" name="Google Shape;1284;p70"/>
          <p:cNvCxnSpPr/>
          <p:nvPr/>
        </p:nvCxnSpPr>
        <p:spPr>
          <a:xfrm>
            <a:off x="3610466" y="3559862"/>
            <a:ext cx="493500" cy="923700"/>
          </a:xfrm>
          <a:prstGeom prst="straightConnector1">
            <a:avLst/>
          </a:prstGeom>
          <a:noFill/>
          <a:ln cap="flat" cmpd="sng" w="38100">
            <a:solidFill>
              <a:srgbClr val="FF0000"/>
            </a:solidFill>
            <a:prstDash val="solid"/>
            <a:round/>
            <a:headEnd len="med" w="med" type="none"/>
            <a:tailEnd len="med" w="med" type="none"/>
          </a:ln>
        </p:spPr>
      </p:cxnSp>
      <p:cxnSp>
        <p:nvCxnSpPr>
          <p:cNvPr id="1285" name="Google Shape;1285;p70"/>
          <p:cNvCxnSpPr/>
          <p:nvPr/>
        </p:nvCxnSpPr>
        <p:spPr>
          <a:xfrm flipH="1">
            <a:off x="4104129" y="2444306"/>
            <a:ext cx="69000" cy="2031600"/>
          </a:xfrm>
          <a:prstGeom prst="straightConnector1">
            <a:avLst/>
          </a:prstGeom>
          <a:noFill/>
          <a:ln cap="flat" cmpd="sng" w="38100">
            <a:solidFill>
              <a:srgbClr val="00FF00"/>
            </a:solidFill>
            <a:prstDash val="solid"/>
            <a:round/>
            <a:headEnd len="med" w="med" type="none"/>
            <a:tailEnd len="med" w="med" type="none"/>
          </a:ln>
        </p:spPr>
      </p:cxnSp>
      <p:cxnSp>
        <p:nvCxnSpPr>
          <p:cNvPr id="1286" name="Google Shape;1286;p70"/>
          <p:cNvCxnSpPr/>
          <p:nvPr/>
        </p:nvCxnSpPr>
        <p:spPr>
          <a:xfrm flipH="1">
            <a:off x="4173155" y="2280168"/>
            <a:ext cx="847500" cy="179100"/>
          </a:xfrm>
          <a:prstGeom prst="straightConnector1">
            <a:avLst/>
          </a:prstGeom>
          <a:noFill/>
          <a:ln cap="flat" cmpd="sng" w="38100">
            <a:solidFill>
              <a:srgbClr val="FFD966"/>
            </a:solidFill>
            <a:prstDash val="solid"/>
            <a:round/>
            <a:headEnd len="med" w="med" type="none"/>
            <a:tailEnd len="med" w="med" type="none"/>
          </a:ln>
        </p:spPr>
      </p:cxnSp>
      <p:cxnSp>
        <p:nvCxnSpPr>
          <p:cNvPr id="1287" name="Google Shape;1287;p70"/>
          <p:cNvCxnSpPr/>
          <p:nvPr/>
        </p:nvCxnSpPr>
        <p:spPr>
          <a:xfrm flipH="1" rot="10800000">
            <a:off x="7285124" y="2813815"/>
            <a:ext cx="1288500" cy="189300"/>
          </a:xfrm>
          <a:prstGeom prst="straightConnector1">
            <a:avLst/>
          </a:prstGeom>
          <a:noFill/>
          <a:ln cap="flat" cmpd="sng" w="38100">
            <a:solidFill>
              <a:srgbClr val="FF0000"/>
            </a:solidFill>
            <a:prstDash val="solid"/>
            <a:round/>
            <a:headEnd len="med" w="med" type="none"/>
            <a:tailEnd len="med" w="med" type="none"/>
          </a:ln>
        </p:spPr>
      </p:cxnSp>
      <p:cxnSp>
        <p:nvCxnSpPr>
          <p:cNvPr id="1288" name="Google Shape;1288;p70"/>
          <p:cNvCxnSpPr/>
          <p:nvPr/>
        </p:nvCxnSpPr>
        <p:spPr>
          <a:xfrm flipH="1">
            <a:off x="8584600" y="1668550"/>
            <a:ext cx="51300" cy="1152900"/>
          </a:xfrm>
          <a:prstGeom prst="straightConnector1">
            <a:avLst/>
          </a:prstGeom>
          <a:noFill/>
          <a:ln cap="flat" cmpd="sng" w="38100">
            <a:solidFill>
              <a:srgbClr val="00FF00"/>
            </a:solidFill>
            <a:prstDash val="solid"/>
            <a:round/>
            <a:headEnd len="med" w="med" type="none"/>
            <a:tailEnd len="med" w="med" type="none"/>
          </a:ln>
        </p:spPr>
      </p:cxnSp>
      <p:cxnSp>
        <p:nvCxnSpPr>
          <p:cNvPr id="1289" name="Google Shape;1289;p70"/>
          <p:cNvCxnSpPr/>
          <p:nvPr/>
        </p:nvCxnSpPr>
        <p:spPr>
          <a:xfrm rot="10800000">
            <a:off x="7285249" y="2979391"/>
            <a:ext cx="360000" cy="1447500"/>
          </a:xfrm>
          <a:prstGeom prst="straightConnector1">
            <a:avLst/>
          </a:prstGeom>
          <a:noFill/>
          <a:ln cap="flat" cmpd="sng" w="38100">
            <a:solidFill>
              <a:srgbClr val="FF00FF"/>
            </a:solidFill>
            <a:prstDash val="solid"/>
            <a:round/>
            <a:headEnd len="med" w="med" type="none"/>
            <a:tailEnd len="med" w="med" type="none"/>
          </a:ln>
        </p:spPr>
      </p:cxn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4" name="Shape 1294"/>
        <p:cNvGrpSpPr/>
        <p:nvPr/>
      </p:nvGrpSpPr>
      <p:grpSpPr>
        <a:xfrm>
          <a:off x="0" y="0"/>
          <a:ext cx="0" cy="0"/>
          <a:chOff x="0" y="0"/>
          <a:chExt cx="0" cy="0"/>
        </a:xfrm>
      </p:grpSpPr>
      <p:pic>
        <p:nvPicPr>
          <p:cNvPr id="1295" name="Google Shape;1295;p71"/>
          <p:cNvPicPr preferRelativeResize="0"/>
          <p:nvPr/>
        </p:nvPicPr>
        <p:blipFill>
          <a:blip r:embed="rId3">
            <a:alphaModFix/>
          </a:blip>
          <a:stretch>
            <a:fillRect/>
          </a:stretch>
        </p:blipFill>
        <p:spPr>
          <a:xfrm>
            <a:off x="4723675" y="974277"/>
            <a:ext cx="4420326" cy="3850698"/>
          </a:xfrm>
          <a:prstGeom prst="rect">
            <a:avLst/>
          </a:prstGeom>
          <a:noFill/>
          <a:ln>
            <a:noFill/>
          </a:ln>
        </p:spPr>
      </p:pic>
      <p:sp>
        <p:nvSpPr>
          <p:cNvPr id="1296" name="Google Shape;1296;p71"/>
          <p:cNvSpPr txBox="1"/>
          <p:nvPr/>
        </p:nvSpPr>
        <p:spPr>
          <a:xfrm>
            <a:off x="368950" y="123350"/>
            <a:ext cx="8578200" cy="5850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1200"/>
              </a:spcAft>
              <a:buNone/>
            </a:pPr>
            <a:r>
              <a:rPr b="1" lang="en" sz="2600" u="sng">
                <a:solidFill>
                  <a:schemeClr val="dk1"/>
                </a:solidFill>
                <a:latin typeface="Calibri"/>
                <a:ea typeface="Calibri"/>
                <a:cs typeface="Calibri"/>
                <a:sym typeface="Calibri"/>
              </a:rPr>
              <a:t>Linear Dynamics and Complex Hodo Shapes– Bonus Material</a:t>
            </a:r>
            <a:endParaRPr/>
          </a:p>
        </p:txBody>
      </p:sp>
      <p:sp>
        <p:nvSpPr>
          <p:cNvPr id="1297" name="Google Shape;1297;p71"/>
          <p:cNvSpPr txBox="1"/>
          <p:nvPr/>
        </p:nvSpPr>
        <p:spPr>
          <a:xfrm>
            <a:off x="322325" y="1003050"/>
            <a:ext cx="7570800" cy="212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t/>
            </a:r>
            <a:endParaRPr b="1" sz="1800">
              <a:solidFill>
                <a:schemeClr val="dk1"/>
              </a:solidFill>
              <a:latin typeface="Calibri"/>
              <a:ea typeface="Calibri"/>
              <a:cs typeface="Calibri"/>
              <a:sym typeface="Calibri"/>
            </a:endParaRPr>
          </a:p>
          <a:p>
            <a:pPr indent="0" lvl="0" marL="0" rtl="0" algn="l">
              <a:spcBef>
                <a:spcPts val="0"/>
              </a:spcBef>
              <a:spcAft>
                <a:spcPts val="0"/>
              </a:spcAft>
              <a:buNone/>
            </a:pPr>
            <a:r>
              <a:t/>
            </a:r>
            <a:endParaRPr b="1" sz="18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800">
                <a:solidFill>
                  <a:schemeClr val="dk1"/>
                </a:solidFill>
                <a:latin typeface="Calibri"/>
                <a:ea typeface="Calibri"/>
                <a:cs typeface="Calibri"/>
                <a:sym typeface="Calibri"/>
              </a:rPr>
              <a:t>Updrafts can be enhanced/suppressed </a:t>
            </a:r>
            <a:endParaRPr sz="18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800">
                <a:solidFill>
                  <a:schemeClr val="dk1"/>
                </a:solidFill>
                <a:latin typeface="Calibri"/>
                <a:ea typeface="Calibri"/>
                <a:cs typeface="Calibri"/>
                <a:sym typeface="Calibri"/>
              </a:rPr>
              <a:t>at different levels</a:t>
            </a:r>
            <a:endParaRPr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p:txBody>
      </p:sp>
      <p:cxnSp>
        <p:nvCxnSpPr>
          <p:cNvPr id="1298" name="Google Shape;1298;p71"/>
          <p:cNvCxnSpPr/>
          <p:nvPr/>
        </p:nvCxnSpPr>
        <p:spPr>
          <a:xfrm flipH="1" rot="10800000">
            <a:off x="1259650" y="3302200"/>
            <a:ext cx="629400" cy="103200"/>
          </a:xfrm>
          <a:prstGeom prst="straightConnector1">
            <a:avLst/>
          </a:prstGeom>
          <a:noFill/>
          <a:ln cap="flat" cmpd="sng" w="38100">
            <a:solidFill>
              <a:srgbClr val="FF0000"/>
            </a:solidFill>
            <a:prstDash val="solid"/>
            <a:round/>
            <a:headEnd len="med" w="med" type="none"/>
            <a:tailEnd len="med" w="med" type="none"/>
          </a:ln>
        </p:spPr>
      </p:cxnSp>
      <p:cxnSp>
        <p:nvCxnSpPr>
          <p:cNvPr id="1299" name="Google Shape;1299;p71"/>
          <p:cNvCxnSpPr/>
          <p:nvPr/>
        </p:nvCxnSpPr>
        <p:spPr>
          <a:xfrm rot="10800000">
            <a:off x="1259650" y="3405400"/>
            <a:ext cx="195300" cy="1041000"/>
          </a:xfrm>
          <a:prstGeom prst="straightConnector1">
            <a:avLst/>
          </a:prstGeom>
          <a:noFill/>
          <a:ln cap="flat" cmpd="sng" w="38100">
            <a:solidFill>
              <a:srgbClr val="FF00FF"/>
            </a:solidFill>
            <a:prstDash val="solid"/>
            <a:round/>
            <a:headEnd len="med" w="med" type="none"/>
            <a:tailEnd len="med" w="med" type="none"/>
          </a:ln>
        </p:spPr>
      </p:cxnSp>
      <p:cxnSp>
        <p:nvCxnSpPr>
          <p:cNvPr id="1300" name="Google Shape;1300;p71"/>
          <p:cNvCxnSpPr/>
          <p:nvPr/>
        </p:nvCxnSpPr>
        <p:spPr>
          <a:xfrm flipH="1" rot="10800000">
            <a:off x="2528250" y="2604850"/>
            <a:ext cx="202500" cy="1178700"/>
          </a:xfrm>
          <a:prstGeom prst="straightConnector1">
            <a:avLst/>
          </a:prstGeom>
          <a:noFill/>
          <a:ln cap="flat" cmpd="sng" w="38100">
            <a:solidFill>
              <a:srgbClr val="00FF00"/>
            </a:solidFill>
            <a:prstDash val="solid"/>
            <a:round/>
            <a:headEnd len="med" w="med" type="none"/>
            <a:tailEnd len="med" w="med" type="none"/>
          </a:ln>
        </p:spPr>
      </p:cxnSp>
      <p:cxnSp>
        <p:nvCxnSpPr>
          <p:cNvPr id="1301" name="Google Shape;1301;p71"/>
          <p:cNvCxnSpPr/>
          <p:nvPr/>
        </p:nvCxnSpPr>
        <p:spPr>
          <a:xfrm>
            <a:off x="1880450" y="3310825"/>
            <a:ext cx="222300" cy="585000"/>
          </a:xfrm>
          <a:prstGeom prst="straightConnector1">
            <a:avLst/>
          </a:prstGeom>
          <a:noFill/>
          <a:ln cap="flat" cmpd="sng" w="38100">
            <a:solidFill>
              <a:srgbClr val="FF0000"/>
            </a:solidFill>
            <a:prstDash val="solid"/>
            <a:round/>
            <a:headEnd len="med" w="med" type="none"/>
            <a:tailEnd len="med" w="med" type="none"/>
          </a:ln>
        </p:spPr>
      </p:cxnSp>
      <p:cxnSp>
        <p:nvCxnSpPr>
          <p:cNvPr id="1302" name="Google Shape;1302;p71"/>
          <p:cNvCxnSpPr/>
          <p:nvPr/>
        </p:nvCxnSpPr>
        <p:spPr>
          <a:xfrm flipH="1">
            <a:off x="2102575" y="3770075"/>
            <a:ext cx="398700" cy="125700"/>
          </a:xfrm>
          <a:prstGeom prst="straightConnector1">
            <a:avLst/>
          </a:prstGeom>
          <a:noFill/>
          <a:ln cap="flat" cmpd="sng" w="38100">
            <a:solidFill>
              <a:srgbClr val="FF0000"/>
            </a:solidFill>
            <a:prstDash val="solid"/>
            <a:round/>
            <a:headEnd len="med" w="med" type="none"/>
            <a:tailEnd len="med" w="med" type="none"/>
          </a:ln>
        </p:spPr>
      </p:cxnSp>
      <p:sp>
        <p:nvSpPr>
          <p:cNvPr id="1303" name="Google Shape;1303;p71"/>
          <p:cNvSpPr txBox="1"/>
          <p:nvPr/>
        </p:nvSpPr>
        <p:spPr>
          <a:xfrm>
            <a:off x="1118350" y="2899575"/>
            <a:ext cx="7707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latin typeface="Calibri"/>
                <a:ea typeface="Calibri"/>
                <a:cs typeface="Calibri"/>
                <a:sym typeface="Calibri"/>
              </a:rPr>
              <a:t>LM </a:t>
            </a:r>
            <a:r>
              <a:rPr b="1" lang="en" sz="1800">
                <a:solidFill>
                  <a:srgbClr val="FF0000"/>
                </a:solidFill>
                <a:highlight>
                  <a:srgbClr val="FFFFFF"/>
                </a:highlight>
                <a:latin typeface="Calibri"/>
                <a:ea typeface="Calibri"/>
                <a:cs typeface="Calibri"/>
                <a:sym typeface="Calibri"/>
              </a:rPr>
              <a:t>X</a:t>
            </a:r>
            <a:r>
              <a:rPr lang="en" sz="1800"/>
              <a:t> </a:t>
            </a:r>
            <a:endParaRPr sz="1800"/>
          </a:p>
        </p:txBody>
      </p:sp>
      <p:sp>
        <p:nvSpPr>
          <p:cNvPr id="1304" name="Google Shape;1304;p71"/>
          <p:cNvSpPr txBox="1"/>
          <p:nvPr/>
        </p:nvSpPr>
        <p:spPr>
          <a:xfrm>
            <a:off x="2047375" y="3832925"/>
            <a:ext cx="7707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latin typeface="Calibri"/>
                <a:ea typeface="Calibri"/>
                <a:cs typeface="Calibri"/>
                <a:sym typeface="Calibri"/>
              </a:rPr>
              <a:t>RM </a:t>
            </a:r>
            <a:r>
              <a:rPr b="1" lang="en" sz="1800">
                <a:solidFill>
                  <a:srgbClr val="FF0000"/>
                </a:solidFill>
                <a:highlight>
                  <a:srgbClr val="FFFFFF"/>
                </a:highlight>
                <a:latin typeface="Calibri"/>
                <a:ea typeface="Calibri"/>
                <a:cs typeface="Calibri"/>
                <a:sym typeface="Calibri"/>
              </a:rPr>
              <a:t>X</a:t>
            </a:r>
            <a:r>
              <a:rPr lang="en" sz="1800"/>
              <a:t> </a:t>
            </a:r>
            <a:endParaRPr sz="1800"/>
          </a:p>
        </p:txBody>
      </p:sp>
      <p:sp>
        <p:nvSpPr>
          <p:cNvPr id="1305" name="Google Shape;1305;p71"/>
          <p:cNvSpPr txBox="1"/>
          <p:nvPr/>
        </p:nvSpPr>
        <p:spPr>
          <a:xfrm>
            <a:off x="1332050" y="3580550"/>
            <a:ext cx="7707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latin typeface="Calibri"/>
                <a:ea typeface="Calibri"/>
                <a:cs typeface="Calibri"/>
                <a:sym typeface="Calibri"/>
              </a:rPr>
              <a:t>RM </a:t>
            </a:r>
            <a:r>
              <a:rPr b="1" lang="en" sz="1800">
                <a:solidFill>
                  <a:srgbClr val="00FF00"/>
                </a:solidFill>
                <a:highlight>
                  <a:srgbClr val="FFFFFF"/>
                </a:highlight>
                <a:latin typeface="Calibri"/>
                <a:ea typeface="Calibri"/>
                <a:cs typeface="Calibri"/>
                <a:sym typeface="Calibri"/>
              </a:rPr>
              <a:t>✓</a:t>
            </a:r>
            <a:r>
              <a:rPr lang="en" sz="1800"/>
              <a:t> </a:t>
            </a:r>
            <a:endParaRPr sz="1800"/>
          </a:p>
        </p:txBody>
      </p:sp>
      <p:sp>
        <p:nvSpPr>
          <p:cNvPr id="1306" name="Google Shape;1306;p71"/>
          <p:cNvSpPr txBox="1"/>
          <p:nvPr/>
        </p:nvSpPr>
        <p:spPr>
          <a:xfrm>
            <a:off x="1916575" y="3122950"/>
            <a:ext cx="7707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latin typeface="Calibri"/>
                <a:ea typeface="Calibri"/>
                <a:cs typeface="Calibri"/>
                <a:sym typeface="Calibri"/>
              </a:rPr>
              <a:t>LM </a:t>
            </a:r>
            <a:r>
              <a:rPr b="1" lang="en" sz="1800">
                <a:solidFill>
                  <a:srgbClr val="00FF00"/>
                </a:solidFill>
                <a:highlight>
                  <a:srgbClr val="FFFFFF"/>
                </a:highlight>
                <a:latin typeface="Calibri"/>
                <a:ea typeface="Calibri"/>
                <a:cs typeface="Calibri"/>
                <a:sym typeface="Calibri"/>
              </a:rPr>
              <a:t>✓</a:t>
            </a:r>
            <a:r>
              <a:rPr lang="en" sz="1800"/>
              <a:t> </a:t>
            </a:r>
            <a:endParaRPr sz="1800"/>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1" name="Shape 1311"/>
        <p:cNvGrpSpPr/>
        <p:nvPr/>
      </p:nvGrpSpPr>
      <p:grpSpPr>
        <a:xfrm>
          <a:off x="0" y="0"/>
          <a:ext cx="0" cy="0"/>
          <a:chOff x="0" y="0"/>
          <a:chExt cx="0" cy="0"/>
        </a:xfrm>
      </p:grpSpPr>
      <p:sp>
        <p:nvSpPr>
          <p:cNvPr id="1312" name="Google Shape;1312;p72"/>
          <p:cNvSpPr txBox="1"/>
          <p:nvPr/>
        </p:nvSpPr>
        <p:spPr>
          <a:xfrm>
            <a:off x="322325" y="1003050"/>
            <a:ext cx="7570800" cy="1569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b="1"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13" name="Google Shape;1313;p72"/>
          <p:cNvSpPr txBox="1"/>
          <p:nvPr/>
        </p:nvSpPr>
        <p:spPr>
          <a:xfrm>
            <a:off x="6676701" y="3012598"/>
            <a:ext cx="4983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500"/>
              <a:t>RM</a:t>
            </a:r>
            <a:endParaRPr b="1" sz="1500"/>
          </a:p>
        </p:txBody>
      </p:sp>
      <p:sp>
        <p:nvSpPr>
          <p:cNvPr id="1314" name="Google Shape;1314;p72"/>
          <p:cNvSpPr txBox="1"/>
          <p:nvPr/>
        </p:nvSpPr>
        <p:spPr>
          <a:xfrm>
            <a:off x="6763997" y="3199143"/>
            <a:ext cx="3033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500">
                <a:solidFill>
                  <a:srgbClr val="FF0000"/>
                </a:solidFill>
              </a:rPr>
              <a:t>X</a:t>
            </a:r>
            <a:endParaRPr b="1" sz="1500">
              <a:solidFill>
                <a:srgbClr val="FF0000"/>
              </a:solidFill>
            </a:endParaRPr>
          </a:p>
        </p:txBody>
      </p:sp>
      <p:sp>
        <p:nvSpPr>
          <p:cNvPr id="1315" name="Google Shape;1315;p72"/>
          <p:cNvSpPr txBox="1"/>
          <p:nvPr/>
        </p:nvSpPr>
        <p:spPr>
          <a:xfrm>
            <a:off x="5817020" y="2657300"/>
            <a:ext cx="5292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500"/>
              <a:t>RM</a:t>
            </a:r>
            <a:endParaRPr b="1" sz="1500"/>
          </a:p>
        </p:txBody>
      </p:sp>
      <p:sp>
        <p:nvSpPr>
          <p:cNvPr id="1316" name="Google Shape;1316;p72"/>
          <p:cNvSpPr txBox="1"/>
          <p:nvPr/>
        </p:nvSpPr>
        <p:spPr>
          <a:xfrm>
            <a:off x="5613343" y="2124019"/>
            <a:ext cx="4983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500"/>
              <a:t>LM</a:t>
            </a:r>
            <a:endParaRPr b="1" sz="1500"/>
          </a:p>
        </p:txBody>
      </p:sp>
      <p:sp>
        <p:nvSpPr>
          <p:cNvPr id="1317" name="Google Shape;1317;p72"/>
          <p:cNvSpPr txBox="1"/>
          <p:nvPr/>
        </p:nvSpPr>
        <p:spPr>
          <a:xfrm>
            <a:off x="6522902" y="2422339"/>
            <a:ext cx="4983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500"/>
              <a:t>LM</a:t>
            </a:r>
            <a:endParaRPr b="1" sz="1500"/>
          </a:p>
        </p:txBody>
      </p:sp>
      <p:sp>
        <p:nvSpPr>
          <p:cNvPr id="1318" name="Google Shape;1318;p72"/>
          <p:cNvSpPr txBox="1"/>
          <p:nvPr/>
        </p:nvSpPr>
        <p:spPr>
          <a:xfrm>
            <a:off x="5628737" y="2332133"/>
            <a:ext cx="5292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rgbClr val="000000"/>
              </a:buClr>
              <a:buSzPts val="1100"/>
              <a:buFont typeface="Arial"/>
              <a:buNone/>
            </a:pPr>
            <a:r>
              <a:rPr b="1" lang="en" sz="1500">
                <a:solidFill>
                  <a:srgbClr val="FF0000"/>
                </a:solidFill>
              </a:rPr>
              <a:t>XX</a:t>
            </a:r>
            <a:endParaRPr b="1" sz="1500">
              <a:solidFill>
                <a:srgbClr val="FF0000"/>
              </a:solidFill>
            </a:endParaRPr>
          </a:p>
        </p:txBody>
      </p:sp>
      <p:grpSp>
        <p:nvGrpSpPr>
          <p:cNvPr id="1319" name="Google Shape;1319;p72"/>
          <p:cNvGrpSpPr/>
          <p:nvPr/>
        </p:nvGrpSpPr>
        <p:grpSpPr>
          <a:xfrm>
            <a:off x="5907375" y="2961000"/>
            <a:ext cx="303292" cy="221860"/>
            <a:chOff x="1298551" y="1828163"/>
            <a:chExt cx="220769" cy="161470"/>
          </a:xfrm>
        </p:grpSpPr>
        <p:sp>
          <p:nvSpPr>
            <p:cNvPr id="1320" name="Google Shape;1320;p72"/>
            <p:cNvSpPr/>
            <p:nvPr/>
          </p:nvSpPr>
          <p:spPr>
            <a:xfrm>
              <a:off x="1298551" y="1828166"/>
              <a:ext cx="112365" cy="161467"/>
            </a:xfrm>
            <a:custGeom>
              <a:rect b="b" l="l" r="r" t="t"/>
              <a:pathLst>
                <a:path extrusionOk="0" h="3220" w="2576">
                  <a:moveTo>
                    <a:pt x="0" y="2024"/>
                  </a:moveTo>
                  <a:lnTo>
                    <a:pt x="1012" y="3220"/>
                  </a:lnTo>
                  <a:lnTo>
                    <a:pt x="2576" y="0"/>
                  </a:lnTo>
                </a:path>
              </a:pathLst>
            </a:custGeom>
            <a:noFill/>
            <a:ln cap="flat" cmpd="sng" w="28575">
              <a:solidFill>
                <a:srgbClr val="00FF00"/>
              </a:solidFill>
              <a:prstDash val="solid"/>
              <a:round/>
              <a:headEnd len="med" w="med" type="none"/>
              <a:tailEnd len="med" w="med" type="none"/>
            </a:ln>
          </p:spPr>
        </p:sp>
        <p:sp>
          <p:nvSpPr>
            <p:cNvPr id="1321" name="Google Shape;1321;p72"/>
            <p:cNvSpPr/>
            <p:nvPr/>
          </p:nvSpPr>
          <p:spPr>
            <a:xfrm>
              <a:off x="1406955" y="1828163"/>
              <a:ext cx="112365" cy="161467"/>
            </a:xfrm>
            <a:custGeom>
              <a:rect b="b" l="l" r="r" t="t"/>
              <a:pathLst>
                <a:path extrusionOk="0" h="3220" w="2576">
                  <a:moveTo>
                    <a:pt x="0" y="2024"/>
                  </a:moveTo>
                  <a:lnTo>
                    <a:pt x="1012" y="3220"/>
                  </a:lnTo>
                  <a:lnTo>
                    <a:pt x="2576" y="0"/>
                  </a:lnTo>
                </a:path>
              </a:pathLst>
            </a:custGeom>
            <a:noFill/>
            <a:ln cap="flat" cmpd="sng" w="28575">
              <a:solidFill>
                <a:srgbClr val="00FF00"/>
              </a:solidFill>
              <a:prstDash val="solid"/>
              <a:round/>
              <a:headEnd len="med" w="med" type="none"/>
              <a:tailEnd len="med" w="med" type="none"/>
            </a:ln>
          </p:spPr>
        </p:sp>
      </p:grpSp>
      <p:sp>
        <p:nvSpPr>
          <p:cNvPr id="1322" name="Google Shape;1322;p72"/>
          <p:cNvSpPr txBox="1"/>
          <p:nvPr/>
        </p:nvSpPr>
        <p:spPr>
          <a:xfrm>
            <a:off x="4951412" y="1210794"/>
            <a:ext cx="3242400" cy="44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700" u="sng"/>
              <a:t>Multi-Inflection Hodograph</a:t>
            </a:r>
            <a:endParaRPr b="1" sz="1700" u="sng"/>
          </a:p>
        </p:txBody>
      </p:sp>
      <p:sp>
        <p:nvSpPr>
          <p:cNvPr id="1323" name="Google Shape;1323;p72"/>
          <p:cNvSpPr txBox="1"/>
          <p:nvPr/>
        </p:nvSpPr>
        <p:spPr>
          <a:xfrm>
            <a:off x="5130375" y="3878775"/>
            <a:ext cx="2647800" cy="738900"/>
          </a:xfrm>
          <a:prstGeom prst="rect">
            <a:avLst/>
          </a:prstGeom>
          <a:solidFill>
            <a:schemeClr val="lt1"/>
          </a:solid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 sz="1200"/>
              <a:t>means more lift than</a:t>
            </a:r>
            <a:endParaRPr sz="1200"/>
          </a:p>
          <a:p>
            <a:pPr indent="0" lvl="0" marL="0" rtl="0" algn="ctr">
              <a:spcBef>
                <a:spcPts val="0"/>
              </a:spcBef>
              <a:spcAft>
                <a:spcPts val="0"/>
              </a:spcAft>
              <a:buNone/>
            </a:pPr>
            <a:r>
              <a:t/>
            </a:r>
            <a:endParaRPr sz="1200"/>
          </a:p>
          <a:p>
            <a:pPr indent="0" lvl="0" marL="0" rtl="0" algn="ctr">
              <a:spcBef>
                <a:spcPts val="0"/>
              </a:spcBef>
              <a:spcAft>
                <a:spcPts val="0"/>
              </a:spcAft>
              <a:buNone/>
            </a:pPr>
            <a:r>
              <a:rPr lang="en" sz="1200">
                <a:solidFill>
                  <a:srgbClr val="000000"/>
                </a:solidFill>
              </a:rPr>
              <a:t>means more suppression than</a:t>
            </a:r>
            <a:endParaRPr sz="1200">
              <a:solidFill>
                <a:srgbClr val="000000"/>
              </a:solidFill>
            </a:endParaRPr>
          </a:p>
        </p:txBody>
      </p:sp>
      <p:sp>
        <p:nvSpPr>
          <p:cNvPr id="1324" name="Google Shape;1324;p72"/>
          <p:cNvSpPr txBox="1"/>
          <p:nvPr/>
        </p:nvSpPr>
        <p:spPr>
          <a:xfrm>
            <a:off x="5098890" y="4252575"/>
            <a:ext cx="4983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rgbClr val="000000"/>
              </a:buClr>
              <a:buSzPts val="1100"/>
              <a:buFont typeface="Arial"/>
              <a:buNone/>
            </a:pPr>
            <a:r>
              <a:rPr b="1" lang="en" sz="1200">
                <a:solidFill>
                  <a:srgbClr val="FF0000"/>
                </a:solidFill>
              </a:rPr>
              <a:t>XX</a:t>
            </a:r>
            <a:endParaRPr b="1" sz="1200">
              <a:solidFill>
                <a:srgbClr val="FF0000"/>
              </a:solidFill>
            </a:endParaRPr>
          </a:p>
        </p:txBody>
      </p:sp>
      <p:sp>
        <p:nvSpPr>
          <p:cNvPr id="1325" name="Google Shape;1325;p72"/>
          <p:cNvSpPr/>
          <p:nvPr/>
        </p:nvSpPr>
        <p:spPr>
          <a:xfrm>
            <a:off x="5481400" y="3994000"/>
            <a:ext cx="112359" cy="140448"/>
          </a:xfrm>
          <a:custGeom>
            <a:rect b="b" l="l" r="r" t="t"/>
            <a:pathLst>
              <a:path extrusionOk="0" h="3220" w="2576">
                <a:moveTo>
                  <a:pt x="0" y="2024"/>
                </a:moveTo>
                <a:lnTo>
                  <a:pt x="1012" y="3220"/>
                </a:lnTo>
                <a:lnTo>
                  <a:pt x="2576" y="0"/>
                </a:lnTo>
              </a:path>
            </a:pathLst>
          </a:custGeom>
          <a:noFill/>
          <a:ln cap="flat" cmpd="sng" w="19050">
            <a:solidFill>
              <a:srgbClr val="00FF00"/>
            </a:solidFill>
            <a:prstDash val="solid"/>
            <a:round/>
            <a:headEnd len="med" w="med" type="none"/>
            <a:tailEnd len="med" w="med" type="none"/>
          </a:ln>
        </p:spPr>
      </p:sp>
      <p:sp>
        <p:nvSpPr>
          <p:cNvPr id="1326" name="Google Shape;1326;p72"/>
          <p:cNvSpPr/>
          <p:nvPr/>
        </p:nvSpPr>
        <p:spPr>
          <a:xfrm>
            <a:off x="5589793" y="3993997"/>
            <a:ext cx="112359" cy="140448"/>
          </a:xfrm>
          <a:custGeom>
            <a:rect b="b" l="l" r="r" t="t"/>
            <a:pathLst>
              <a:path extrusionOk="0" h="3220" w="2576">
                <a:moveTo>
                  <a:pt x="0" y="2024"/>
                </a:moveTo>
                <a:lnTo>
                  <a:pt x="1012" y="3220"/>
                </a:lnTo>
                <a:lnTo>
                  <a:pt x="2576" y="0"/>
                </a:lnTo>
              </a:path>
            </a:pathLst>
          </a:custGeom>
          <a:noFill/>
          <a:ln cap="flat" cmpd="sng" w="19050">
            <a:solidFill>
              <a:srgbClr val="00FF00"/>
            </a:solidFill>
            <a:prstDash val="solid"/>
            <a:round/>
            <a:headEnd len="med" w="med" type="none"/>
            <a:tailEnd len="med" w="med" type="none"/>
          </a:ln>
        </p:spPr>
      </p:sp>
      <p:sp>
        <p:nvSpPr>
          <p:cNvPr id="1327" name="Google Shape;1327;p72"/>
          <p:cNvSpPr/>
          <p:nvPr/>
        </p:nvSpPr>
        <p:spPr>
          <a:xfrm>
            <a:off x="7243510" y="3975859"/>
            <a:ext cx="112378" cy="140472"/>
          </a:xfrm>
          <a:custGeom>
            <a:rect b="b" l="l" r="r" t="t"/>
            <a:pathLst>
              <a:path extrusionOk="0" h="3220" w="2576">
                <a:moveTo>
                  <a:pt x="0" y="2024"/>
                </a:moveTo>
                <a:lnTo>
                  <a:pt x="1012" y="3220"/>
                </a:lnTo>
                <a:lnTo>
                  <a:pt x="2576" y="0"/>
                </a:lnTo>
              </a:path>
            </a:pathLst>
          </a:custGeom>
          <a:noFill/>
          <a:ln cap="flat" cmpd="sng" w="19050">
            <a:solidFill>
              <a:srgbClr val="00FF00"/>
            </a:solidFill>
            <a:prstDash val="solid"/>
            <a:round/>
            <a:headEnd len="med" w="med" type="none"/>
            <a:tailEnd len="med" w="med" type="none"/>
          </a:ln>
        </p:spPr>
      </p:sp>
      <p:sp>
        <p:nvSpPr>
          <p:cNvPr id="1328" name="Google Shape;1328;p72"/>
          <p:cNvSpPr txBox="1"/>
          <p:nvPr/>
        </p:nvSpPr>
        <p:spPr>
          <a:xfrm>
            <a:off x="7468665" y="4237016"/>
            <a:ext cx="4983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rgbClr val="000000"/>
              </a:buClr>
              <a:buSzPts val="1100"/>
              <a:buFont typeface="Arial"/>
              <a:buNone/>
            </a:pPr>
            <a:r>
              <a:rPr b="1" lang="en" sz="1200">
                <a:solidFill>
                  <a:srgbClr val="FF0000"/>
                </a:solidFill>
              </a:rPr>
              <a:t>X</a:t>
            </a:r>
            <a:endParaRPr b="1" sz="1200">
              <a:solidFill>
                <a:srgbClr val="FF0000"/>
              </a:solidFill>
            </a:endParaRPr>
          </a:p>
        </p:txBody>
      </p:sp>
      <p:sp>
        <p:nvSpPr>
          <p:cNvPr id="1329" name="Google Shape;1329;p72"/>
          <p:cNvSpPr txBox="1"/>
          <p:nvPr/>
        </p:nvSpPr>
        <p:spPr>
          <a:xfrm>
            <a:off x="322325" y="1003050"/>
            <a:ext cx="4441800" cy="212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1"/>
                </a:solidFill>
                <a:latin typeface="Calibri"/>
                <a:ea typeface="Calibri"/>
                <a:cs typeface="Calibri"/>
                <a:sym typeface="Calibri"/>
              </a:rPr>
              <a:t>Multi-inflection hodographs may</a:t>
            </a:r>
            <a:endParaRPr sz="1800">
              <a:solidFill>
                <a:schemeClr val="dk1"/>
              </a:solidFill>
              <a:latin typeface="Calibri"/>
              <a:ea typeface="Calibri"/>
              <a:cs typeface="Calibri"/>
              <a:sym typeface="Calibri"/>
            </a:endParaRPr>
          </a:p>
          <a:p>
            <a:pPr indent="0" lvl="0" marL="0" rtl="0" algn="l">
              <a:spcBef>
                <a:spcPts val="0"/>
              </a:spcBef>
              <a:spcAft>
                <a:spcPts val="0"/>
              </a:spcAft>
              <a:buNone/>
            </a:pPr>
            <a:r>
              <a:rPr lang="en" sz="1800">
                <a:solidFill>
                  <a:schemeClr val="dk1"/>
                </a:solidFill>
                <a:latin typeface="Calibri"/>
                <a:ea typeface="Calibri"/>
                <a:cs typeface="Calibri"/>
                <a:sym typeface="Calibri"/>
              </a:rPr>
              <a:t>suppress right- and left-movers,</a:t>
            </a:r>
            <a:endParaRPr sz="1800">
              <a:solidFill>
                <a:schemeClr val="dk1"/>
              </a:solidFill>
              <a:latin typeface="Calibri"/>
              <a:ea typeface="Calibri"/>
              <a:cs typeface="Calibri"/>
              <a:sym typeface="Calibri"/>
            </a:endParaRPr>
          </a:p>
          <a:p>
            <a:pPr indent="0" lvl="0" marL="0" rtl="0" algn="l">
              <a:spcBef>
                <a:spcPts val="0"/>
              </a:spcBef>
              <a:spcAft>
                <a:spcPts val="0"/>
              </a:spcAft>
              <a:buNone/>
            </a:pPr>
            <a:r>
              <a:rPr lang="en" sz="1800">
                <a:solidFill>
                  <a:schemeClr val="dk1"/>
                </a:solidFill>
                <a:latin typeface="Calibri"/>
                <a:ea typeface="Calibri"/>
                <a:cs typeface="Calibri"/>
                <a:sym typeface="Calibri"/>
              </a:rPr>
              <a:t>depending on the situation.</a:t>
            </a:r>
            <a:endParaRPr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30" name="Google Shape;1330;p72"/>
          <p:cNvSpPr/>
          <p:nvPr/>
        </p:nvSpPr>
        <p:spPr>
          <a:xfrm>
            <a:off x="5673624" y="1750700"/>
            <a:ext cx="1533425" cy="1768775"/>
          </a:xfrm>
          <a:custGeom>
            <a:rect b="b" l="l" r="r" t="t"/>
            <a:pathLst>
              <a:path extrusionOk="0" h="70751" w="61337">
                <a:moveTo>
                  <a:pt x="6986" y="70751"/>
                </a:moveTo>
                <a:cubicBezTo>
                  <a:pt x="5928" y="66116"/>
                  <a:pt x="-2320" y="48673"/>
                  <a:pt x="636" y="42943"/>
                </a:cubicBezTo>
                <a:cubicBezTo>
                  <a:pt x="3592" y="37214"/>
                  <a:pt x="18518" y="34768"/>
                  <a:pt x="24722" y="36374"/>
                </a:cubicBezTo>
                <a:cubicBezTo>
                  <a:pt x="30926" y="37980"/>
                  <a:pt x="32756" y="51095"/>
                  <a:pt x="37860" y="52577"/>
                </a:cubicBezTo>
                <a:cubicBezTo>
                  <a:pt x="42964" y="54059"/>
                  <a:pt x="52921" y="50540"/>
                  <a:pt x="55347" y="45268"/>
                </a:cubicBezTo>
                <a:cubicBezTo>
                  <a:pt x="57773" y="39996"/>
                  <a:pt x="51418" y="28488"/>
                  <a:pt x="52416" y="20943"/>
                </a:cubicBezTo>
                <a:cubicBezTo>
                  <a:pt x="53414" y="13398"/>
                  <a:pt x="59850" y="3491"/>
                  <a:pt x="61337" y="0"/>
                </a:cubicBezTo>
              </a:path>
            </a:pathLst>
          </a:custGeom>
          <a:noFill/>
          <a:ln cap="flat" cmpd="sng" w="38100">
            <a:solidFill>
              <a:schemeClr val="dk1"/>
            </a:solidFill>
            <a:prstDash val="solid"/>
            <a:round/>
            <a:headEnd len="med" w="med" type="none"/>
            <a:tailEnd len="med" w="med" type="none"/>
          </a:ln>
        </p:spPr>
      </p:sp>
      <p:sp>
        <p:nvSpPr>
          <p:cNvPr id="1331" name="Google Shape;1331;p72"/>
          <p:cNvSpPr/>
          <p:nvPr/>
        </p:nvSpPr>
        <p:spPr>
          <a:xfrm>
            <a:off x="6662504" y="2731844"/>
            <a:ext cx="154367" cy="221858"/>
          </a:xfrm>
          <a:custGeom>
            <a:rect b="b" l="l" r="r" t="t"/>
            <a:pathLst>
              <a:path extrusionOk="0" h="3220" w="2576">
                <a:moveTo>
                  <a:pt x="0" y="2024"/>
                </a:moveTo>
                <a:lnTo>
                  <a:pt x="1012" y="3220"/>
                </a:lnTo>
                <a:lnTo>
                  <a:pt x="2576" y="0"/>
                </a:lnTo>
              </a:path>
            </a:pathLst>
          </a:custGeom>
          <a:noFill/>
          <a:ln cap="flat" cmpd="sng" w="28575">
            <a:solidFill>
              <a:srgbClr val="00FF00"/>
            </a:solidFill>
            <a:prstDash val="solid"/>
            <a:round/>
            <a:headEnd len="med" w="med" type="none"/>
            <a:tailEnd len="med" w="med" type="none"/>
          </a:ln>
        </p:spPr>
      </p:sp>
      <p:sp>
        <p:nvSpPr>
          <p:cNvPr id="1332" name="Google Shape;1332;p72"/>
          <p:cNvSpPr txBox="1"/>
          <p:nvPr/>
        </p:nvSpPr>
        <p:spPr>
          <a:xfrm>
            <a:off x="368950" y="123350"/>
            <a:ext cx="8578200" cy="5850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1200"/>
              </a:spcAft>
              <a:buNone/>
            </a:pPr>
            <a:r>
              <a:rPr b="1" lang="en" sz="2600" u="sng">
                <a:solidFill>
                  <a:schemeClr val="dk1"/>
                </a:solidFill>
                <a:latin typeface="Calibri"/>
                <a:ea typeface="Calibri"/>
                <a:cs typeface="Calibri"/>
                <a:sym typeface="Calibri"/>
              </a:rPr>
              <a:t>Linear Dynamics and Complex Hodo Shapes– Bonus Material</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 name="Shape 145"/>
        <p:cNvGrpSpPr/>
        <p:nvPr/>
      </p:nvGrpSpPr>
      <p:grpSpPr>
        <a:xfrm>
          <a:off x="0" y="0"/>
          <a:ext cx="0" cy="0"/>
          <a:chOff x="0" y="0"/>
          <a:chExt cx="0" cy="0"/>
        </a:xfrm>
      </p:grpSpPr>
      <p:sp>
        <p:nvSpPr>
          <p:cNvPr id="146" name="Google Shape;146;p19"/>
          <p:cNvSpPr txBox="1"/>
          <p:nvPr/>
        </p:nvSpPr>
        <p:spPr>
          <a:xfrm>
            <a:off x="5515575" y="1103400"/>
            <a:ext cx="3625500" cy="1354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900">
                <a:solidFill>
                  <a:schemeClr val="dk1"/>
                </a:solidFill>
                <a:latin typeface="Calibri"/>
                <a:ea typeface="Calibri"/>
                <a:cs typeface="Calibri"/>
                <a:sym typeface="Calibri"/>
              </a:rPr>
              <a:t>Updraft draws </a:t>
            </a:r>
            <a:r>
              <a:rPr b="1" lang="en" sz="1900">
                <a:solidFill>
                  <a:srgbClr val="FF9900"/>
                </a:solidFill>
                <a:latin typeface="Calibri"/>
                <a:ea typeface="Calibri"/>
                <a:cs typeface="Calibri"/>
                <a:sym typeface="Calibri"/>
              </a:rPr>
              <a:t>crosswise </a:t>
            </a:r>
            <a:r>
              <a:rPr lang="en" sz="1900">
                <a:solidFill>
                  <a:schemeClr val="dk1"/>
                </a:solidFill>
                <a:latin typeface="Calibri"/>
                <a:ea typeface="Calibri"/>
                <a:cs typeface="Calibri"/>
                <a:sym typeface="Calibri"/>
              </a:rPr>
              <a:t>horizontal </a:t>
            </a:r>
            <a:r>
              <a:rPr lang="en" sz="1900">
                <a:solidFill>
                  <a:schemeClr val="dk1"/>
                </a:solidFill>
                <a:latin typeface="Calibri"/>
                <a:ea typeface="Calibri"/>
                <a:cs typeface="Calibri"/>
                <a:sym typeface="Calibri"/>
              </a:rPr>
              <a:t>vorticity into the vertical (tilting)</a:t>
            </a:r>
            <a:endParaRPr sz="1900">
              <a:solidFill>
                <a:schemeClr val="dk1"/>
              </a:solidFill>
              <a:latin typeface="Calibri"/>
              <a:ea typeface="Calibri"/>
              <a:cs typeface="Calibri"/>
              <a:sym typeface="Calibri"/>
            </a:endParaRPr>
          </a:p>
          <a:p>
            <a:pPr indent="0" lvl="0" marL="0" rtl="0" algn="ctr">
              <a:spcBef>
                <a:spcPts val="0"/>
              </a:spcBef>
              <a:spcAft>
                <a:spcPts val="0"/>
              </a:spcAft>
              <a:buNone/>
            </a:pPr>
            <a:r>
              <a:t/>
            </a:r>
            <a:endParaRPr b="1" sz="1900">
              <a:solidFill>
                <a:schemeClr val="dk1"/>
              </a:solidFill>
            </a:endParaRPr>
          </a:p>
        </p:txBody>
      </p:sp>
      <p:sp>
        <p:nvSpPr>
          <p:cNvPr id="147" name="Google Shape;147;p19"/>
          <p:cNvSpPr txBox="1"/>
          <p:nvPr/>
        </p:nvSpPr>
        <p:spPr>
          <a:xfrm>
            <a:off x="1007850" y="30425"/>
            <a:ext cx="7128300" cy="538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300" u="sng">
                <a:latin typeface="Calibri"/>
                <a:ea typeface="Calibri"/>
                <a:cs typeface="Calibri"/>
                <a:sym typeface="Calibri"/>
              </a:rPr>
              <a:t>Tilting of The Vortex Tubes</a:t>
            </a:r>
            <a:endParaRPr b="1" sz="2300" u="sng">
              <a:solidFill>
                <a:schemeClr val="dk1"/>
              </a:solidFill>
            </a:endParaRPr>
          </a:p>
        </p:txBody>
      </p:sp>
      <p:sp>
        <p:nvSpPr>
          <p:cNvPr id="148" name="Google Shape;148;p19"/>
          <p:cNvSpPr/>
          <p:nvPr/>
        </p:nvSpPr>
        <p:spPr>
          <a:xfrm>
            <a:off x="565350" y="1330187"/>
            <a:ext cx="3625650" cy="2494175"/>
          </a:xfrm>
          <a:custGeom>
            <a:rect b="b" l="l" r="r" t="t"/>
            <a:pathLst>
              <a:path extrusionOk="0" h="99767" w="145026">
                <a:moveTo>
                  <a:pt x="0" y="99767"/>
                </a:moveTo>
                <a:cubicBezTo>
                  <a:pt x="6330" y="95698"/>
                  <a:pt x="31267" y="89218"/>
                  <a:pt x="37980" y="75350"/>
                </a:cubicBezTo>
                <a:cubicBezTo>
                  <a:pt x="44693" y="61482"/>
                  <a:pt x="32670" y="28820"/>
                  <a:pt x="40279" y="16558"/>
                </a:cubicBezTo>
                <a:cubicBezTo>
                  <a:pt x="47888" y="4296"/>
                  <a:pt x="74712" y="-3751"/>
                  <a:pt x="83635" y="1778"/>
                </a:cubicBezTo>
                <a:cubicBezTo>
                  <a:pt x="92558" y="7307"/>
                  <a:pt x="83584" y="45349"/>
                  <a:pt x="93816" y="49731"/>
                </a:cubicBezTo>
                <a:cubicBezTo>
                  <a:pt x="104048" y="54114"/>
                  <a:pt x="136491" y="31683"/>
                  <a:pt x="145026" y="28073"/>
                </a:cubicBezTo>
              </a:path>
            </a:pathLst>
          </a:custGeom>
          <a:noFill/>
          <a:ln cap="flat" cmpd="sng" w="19050">
            <a:solidFill>
              <a:srgbClr val="FF9900"/>
            </a:solidFill>
            <a:prstDash val="dash"/>
            <a:round/>
            <a:headEnd len="med" w="med" type="none"/>
            <a:tailEnd len="med" w="med" type="triangle"/>
          </a:ln>
        </p:spPr>
      </p:sp>
      <p:cxnSp>
        <p:nvCxnSpPr>
          <p:cNvPr id="149" name="Google Shape;149;p19"/>
          <p:cNvCxnSpPr/>
          <p:nvPr/>
        </p:nvCxnSpPr>
        <p:spPr>
          <a:xfrm flipH="1">
            <a:off x="1102300" y="2151825"/>
            <a:ext cx="3689700" cy="1774200"/>
          </a:xfrm>
          <a:prstGeom prst="straightConnector1">
            <a:avLst/>
          </a:prstGeom>
          <a:noFill/>
          <a:ln cap="flat" cmpd="sng" w="19050">
            <a:solidFill>
              <a:srgbClr val="FF9900"/>
            </a:solidFill>
            <a:prstDash val="dash"/>
            <a:round/>
            <a:headEnd len="med" w="med" type="triangle"/>
            <a:tailEnd len="med" w="med" type="none"/>
          </a:ln>
        </p:spPr>
      </p:cxnSp>
      <p:cxnSp>
        <p:nvCxnSpPr>
          <p:cNvPr id="150" name="Google Shape;150;p19"/>
          <p:cNvCxnSpPr/>
          <p:nvPr/>
        </p:nvCxnSpPr>
        <p:spPr>
          <a:xfrm flipH="1">
            <a:off x="1734775" y="2221200"/>
            <a:ext cx="3689700" cy="1774200"/>
          </a:xfrm>
          <a:prstGeom prst="straightConnector1">
            <a:avLst/>
          </a:prstGeom>
          <a:noFill/>
          <a:ln cap="flat" cmpd="sng" w="19050">
            <a:solidFill>
              <a:srgbClr val="FF9900"/>
            </a:solidFill>
            <a:prstDash val="dash"/>
            <a:round/>
            <a:headEnd len="med" w="med" type="triangle"/>
            <a:tailEnd len="med" w="med" type="none"/>
          </a:ln>
        </p:spPr>
      </p:cxnSp>
      <p:grpSp>
        <p:nvGrpSpPr>
          <p:cNvPr id="151" name="Google Shape;151;p19"/>
          <p:cNvGrpSpPr/>
          <p:nvPr/>
        </p:nvGrpSpPr>
        <p:grpSpPr>
          <a:xfrm>
            <a:off x="760725" y="3136750"/>
            <a:ext cx="527275" cy="729250"/>
            <a:chOff x="760725" y="3136750"/>
            <a:chExt cx="527275" cy="729250"/>
          </a:xfrm>
        </p:grpSpPr>
        <p:sp>
          <p:nvSpPr>
            <p:cNvPr id="152" name="Google Shape;152;p19"/>
            <p:cNvSpPr/>
            <p:nvPr/>
          </p:nvSpPr>
          <p:spPr>
            <a:xfrm rot="10800000">
              <a:off x="760725" y="3527900"/>
              <a:ext cx="499500" cy="338100"/>
            </a:xfrm>
            <a:prstGeom prst="curvedDownArrow">
              <a:avLst>
                <a:gd fmla="val 25000" name="adj1"/>
                <a:gd fmla="val 50000" name="adj2"/>
                <a:gd fmla="val 25000" name="adj3"/>
              </a:avLst>
            </a:prstGeom>
            <a:solidFill>
              <a:srgbClr val="F6B26B"/>
            </a:solidFill>
            <a:ln cap="flat" cmpd="sng" w="9525">
              <a:solidFill>
                <a:srgbClr val="F6B26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 name="Google Shape;153;p19"/>
            <p:cNvSpPr/>
            <p:nvPr/>
          </p:nvSpPr>
          <p:spPr>
            <a:xfrm>
              <a:off x="788500" y="3136750"/>
              <a:ext cx="499500" cy="338100"/>
            </a:xfrm>
            <a:prstGeom prst="curvedDownArrow">
              <a:avLst>
                <a:gd fmla="val 25000" name="adj1"/>
                <a:gd fmla="val 50000" name="adj2"/>
                <a:gd fmla="val 25000" name="adj3"/>
              </a:avLst>
            </a:prstGeom>
            <a:solidFill>
              <a:srgbClr val="F6B26B"/>
            </a:solidFill>
            <a:ln cap="flat" cmpd="sng" w="9525">
              <a:solidFill>
                <a:srgbClr val="F6B26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54" name="Google Shape;154;p19"/>
          <p:cNvGrpSpPr/>
          <p:nvPr/>
        </p:nvGrpSpPr>
        <p:grpSpPr>
          <a:xfrm>
            <a:off x="3552000" y="1816925"/>
            <a:ext cx="527275" cy="729250"/>
            <a:chOff x="3315988" y="1896875"/>
            <a:chExt cx="527275" cy="729250"/>
          </a:xfrm>
        </p:grpSpPr>
        <p:sp>
          <p:nvSpPr>
            <p:cNvPr id="155" name="Google Shape;155;p19"/>
            <p:cNvSpPr/>
            <p:nvPr/>
          </p:nvSpPr>
          <p:spPr>
            <a:xfrm rot="10800000">
              <a:off x="3315988" y="2288025"/>
              <a:ext cx="499500" cy="338100"/>
            </a:xfrm>
            <a:prstGeom prst="curvedDownArrow">
              <a:avLst>
                <a:gd fmla="val 25000" name="adj1"/>
                <a:gd fmla="val 50000" name="adj2"/>
                <a:gd fmla="val 25000" name="adj3"/>
              </a:avLst>
            </a:prstGeom>
            <a:solidFill>
              <a:srgbClr val="F6B26B"/>
            </a:solidFill>
            <a:ln cap="flat" cmpd="sng" w="9525">
              <a:solidFill>
                <a:srgbClr val="F6B26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p19"/>
            <p:cNvSpPr/>
            <p:nvPr/>
          </p:nvSpPr>
          <p:spPr>
            <a:xfrm>
              <a:off x="3343763" y="1896875"/>
              <a:ext cx="499500" cy="338100"/>
            </a:xfrm>
            <a:prstGeom prst="curvedDownArrow">
              <a:avLst>
                <a:gd fmla="val 25000" name="adj1"/>
                <a:gd fmla="val 50000" name="adj2"/>
                <a:gd fmla="val 25000" name="adj3"/>
              </a:avLst>
            </a:prstGeom>
            <a:solidFill>
              <a:srgbClr val="F6B26B"/>
            </a:solidFill>
            <a:ln cap="flat" cmpd="sng" w="9525">
              <a:solidFill>
                <a:srgbClr val="F6B26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cxnSp>
        <p:nvCxnSpPr>
          <p:cNvPr id="157" name="Google Shape;157;p19"/>
          <p:cNvCxnSpPr/>
          <p:nvPr/>
        </p:nvCxnSpPr>
        <p:spPr>
          <a:xfrm rot="10800000">
            <a:off x="2214050" y="2137250"/>
            <a:ext cx="52200" cy="851100"/>
          </a:xfrm>
          <a:prstGeom prst="straightConnector1">
            <a:avLst/>
          </a:prstGeom>
          <a:noFill/>
          <a:ln cap="flat" cmpd="sng" w="38100">
            <a:solidFill>
              <a:schemeClr val="dk1"/>
            </a:solidFill>
            <a:prstDash val="solid"/>
            <a:round/>
            <a:headEnd len="med" w="med" type="none"/>
            <a:tailEnd len="med" w="med" type="triangle"/>
          </a:ln>
        </p:spPr>
      </p:cxnSp>
      <p:sp>
        <p:nvSpPr>
          <p:cNvPr id="158" name="Google Shape;158;p19"/>
          <p:cNvSpPr/>
          <p:nvPr/>
        </p:nvSpPr>
        <p:spPr>
          <a:xfrm rot="-10511506">
            <a:off x="1704380" y="925413"/>
            <a:ext cx="818171" cy="1151878"/>
          </a:xfrm>
          <a:prstGeom prst="cloud">
            <a:avLst/>
          </a:prstGeom>
          <a:solidFill>
            <a:schemeClr val="lt1"/>
          </a:solidFill>
          <a:ln cap="flat" cmpd="sng" w="25400">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159" name="Google Shape;159;p19"/>
          <p:cNvGrpSpPr/>
          <p:nvPr/>
        </p:nvGrpSpPr>
        <p:grpSpPr>
          <a:xfrm rot="2983013">
            <a:off x="2629799" y="2077587"/>
            <a:ext cx="527303" cy="729289"/>
            <a:chOff x="3315988" y="1896875"/>
            <a:chExt cx="527275" cy="729250"/>
          </a:xfrm>
        </p:grpSpPr>
        <p:sp>
          <p:nvSpPr>
            <p:cNvPr id="160" name="Google Shape;160;p19"/>
            <p:cNvSpPr/>
            <p:nvPr/>
          </p:nvSpPr>
          <p:spPr>
            <a:xfrm rot="10800000">
              <a:off x="3315988" y="2288025"/>
              <a:ext cx="499500" cy="338100"/>
            </a:xfrm>
            <a:prstGeom prst="curvedDownArrow">
              <a:avLst>
                <a:gd fmla="val 25000" name="adj1"/>
                <a:gd fmla="val 50000" name="adj2"/>
                <a:gd fmla="val 25000" name="adj3"/>
              </a:avLst>
            </a:prstGeom>
            <a:solidFill>
              <a:srgbClr val="F6B26B"/>
            </a:solidFill>
            <a:ln cap="flat" cmpd="sng" w="9525">
              <a:solidFill>
                <a:srgbClr val="F6B26B"/>
              </a:solidFill>
              <a:prstDash val="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p19"/>
            <p:cNvSpPr/>
            <p:nvPr/>
          </p:nvSpPr>
          <p:spPr>
            <a:xfrm>
              <a:off x="3343763" y="1896875"/>
              <a:ext cx="499500" cy="338100"/>
            </a:xfrm>
            <a:prstGeom prst="curvedDownArrow">
              <a:avLst>
                <a:gd fmla="val 25000" name="adj1"/>
                <a:gd fmla="val 50000" name="adj2"/>
                <a:gd fmla="val 25000" name="adj3"/>
              </a:avLst>
            </a:prstGeom>
            <a:solidFill>
              <a:srgbClr val="F6B26B"/>
            </a:solidFill>
            <a:ln cap="flat" cmpd="sng" w="9525">
              <a:solidFill>
                <a:srgbClr val="F6B26B"/>
              </a:solidFill>
              <a:prstDash val="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62" name="Google Shape;162;p19"/>
          <p:cNvGrpSpPr/>
          <p:nvPr/>
        </p:nvGrpSpPr>
        <p:grpSpPr>
          <a:xfrm>
            <a:off x="1102307" y="2667089"/>
            <a:ext cx="887576" cy="582651"/>
            <a:chOff x="1095876" y="2704075"/>
            <a:chExt cx="887576" cy="582651"/>
          </a:xfrm>
        </p:grpSpPr>
        <p:sp>
          <p:nvSpPr>
            <p:cNvPr id="163" name="Google Shape;163;p19"/>
            <p:cNvSpPr/>
            <p:nvPr/>
          </p:nvSpPr>
          <p:spPr>
            <a:xfrm flipH="1" rot="6547629">
              <a:off x="1541980" y="2865150"/>
              <a:ext cx="408343" cy="355651"/>
            </a:xfrm>
            <a:prstGeom prst="curvedDownArrow">
              <a:avLst>
                <a:gd fmla="val 25000" name="adj1"/>
                <a:gd fmla="val 49157" name="adj2"/>
                <a:gd fmla="val 25000" name="adj3"/>
              </a:avLst>
            </a:prstGeom>
            <a:solidFill>
              <a:srgbClr val="F6B26B"/>
            </a:solidFill>
            <a:ln cap="flat" cmpd="sng" w="9525">
              <a:solidFill>
                <a:srgbClr val="F6B26B"/>
              </a:solidFill>
              <a:prstDash val="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 name="Google Shape;164;p19"/>
            <p:cNvSpPr/>
            <p:nvPr/>
          </p:nvSpPr>
          <p:spPr>
            <a:xfrm flipH="1" rot="-4251842">
              <a:off x="1129844" y="2773330"/>
              <a:ext cx="426465" cy="369990"/>
            </a:xfrm>
            <a:prstGeom prst="curvedDownArrow">
              <a:avLst>
                <a:gd fmla="val 25000" name="adj1"/>
                <a:gd fmla="val 49157" name="adj2"/>
                <a:gd fmla="val 25000" name="adj3"/>
              </a:avLst>
            </a:prstGeom>
            <a:solidFill>
              <a:srgbClr val="F6B26B"/>
            </a:solidFill>
            <a:ln cap="flat" cmpd="sng" w="9525">
              <a:solidFill>
                <a:srgbClr val="F6B26B"/>
              </a:solidFill>
              <a:prstDash val="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cxnSp>
        <p:nvCxnSpPr>
          <p:cNvPr id="165" name="Google Shape;165;p19"/>
          <p:cNvCxnSpPr/>
          <p:nvPr/>
        </p:nvCxnSpPr>
        <p:spPr>
          <a:xfrm rot="10800000">
            <a:off x="2469966" y="2985127"/>
            <a:ext cx="1032000" cy="753300"/>
          </a:xfrm>
          <a:prstGeom prst="straightConnector1">
            <a:avLst/>
          </a:prstGeom>
          <a:noFill/>
          <a:ln cap="flat" cmpd="sng" w="28575">
            <a:solidFill>
              <a:srgbClr val="9900FF"/>
            </a:solidFill>
            <a:prstDash val="solid"/>
            <a:round/>
            <a:headEnd len="med" w="med" type="none"/>
            <a:tailEnd len="med" w="med" type="triangle"/>
          </a:ln>
        </p:spPr>
      </p:cxnSp>
      <p:sp>
        <p:nvSpPr>
          <p:cNvPr id="166" name="Google Shape;166;p19"/>
          <p:cNvSpPr txBox="1"/>
          <p:nvPr/>
        </p:nvSpPr>
        <p:spPr>
          <a:xfrm>
            <a:off x="3225656" y="3399122"/>
            <a:ext cx="1148700" cy="415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500">
                <a:solidFill>
                  <a:srgbClr val="9900FF"/>
                </a:solidFill>
              </a:rPr>
              <a:t>Inflow</a:t>
            </a:r>
            <a:endParaRPr b="1" sz="1300">
              <a:solidFill>
                <a:srgbClr val="9900FF"/>
              </a:solidFill>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7" name="Shape 1337"/>
        <p:cNvGrpSpPr/>
        <p:nvPr/>
      </p:nvGrpSpPr>
      <p:grpSpPr>
        <a:xfrm>
          <a:off x="0" y="0"/>
          <a:ext cx="0" cy="0"/>
          <a:chOff x="0" y="0"/>
          <a:chExt cx="0" cy="0"/>
        </a:xfrm>
      </p:grpSpPr>
      <p:cxnSp>
        <p:nvCxnSpPr>
          <p:cNvPr id="1338" name="Google Shape;1338;p73"/>
          <p:cNvCxnSpPr/>
          <p:nvPr/>
        </p:nvCxnSpPr>
        <p:spPr>
          <a:xfrm flipH="1" rot="10800000">
            <a:off x="5397600" y="3589575"/>
            <a:ext cx="320100" cy="87600"/>
          </a:xfrm>
          <a:prstGeom prst="straightConnector1">
            <a:avLst/>
          </a:prstGeom>
          <a:noFill/>
          <a:ln cap="flat" cmpd="sng" w="38100">
            <a:solidFill>
              <a:srgbClr val="FF0000"/>
            </a:solidFill>
            <a:prstDash val="solid"/>
            <a:round/>
            <a:headEnd len="med" w="med" type="none"/>
            <a:tailEnd len="med" w="med" type="none"/>
          </a:ln>
        </p:spPr>
      </p:cxnSp>
      <p:cxnSp>
        <p:nvCxnSpPr>
          <p:cNvPr id="1339" name="Google Shape;1339;p73"/>
          <p:cNvCxnSpPr/>
          <p:nvPr/>
        </p:nvCxnSpPr>
        <p:spPr>
          <a:xfrm>
            <a:off x="5717700" y="3589575"/>
            <a:ext cx="367500" cy="1102500"/>
          </a:xfrm>
          <a:prstGeom prst="straightConnector1">
            <a:avLst/>
          </a:prstGeom>
          <a:noFill/>
          <a:ln cap="flat" cmpd="sng" w="38100">
            <a:solidFill>
              <a:srgbClr val="FF0000"/>
            </a:solidFill>
            <a:prstDash val="solid"/>
            <a:round/>
            <a:headEnd len="med" w="med" type="none"/>
            <a:tailEnd len="med" w="med" type="none"/>
          </a:ln>
        </p:spPr>
      </p:cxnSp>
      <p:cxnSp>
        <p:nvCxnSpPr>
          <p:cNvPr id="1340" name="Google Shape;1340;p73"/>
          <p:cNvCxnSpPr/>
          <p:nvPr/>
        </p:nvCxnSpPr>
        <p:spPr>
          <a:xfrm flipH="1">
            <a:off x="6085200" y="4547175"/>
            <a:ext cx="310800" cy="144900"/>
          </a:xfrm>
          <a:prstGeom prst="straightConnector1">
            <a:avLst/>
          </a:prstGeom>
          <a:noFill/>
          <a:ln cap="flat" cmpd="sng" w="38100">
            <a:solidFill>
              <a:srgbClr val="FF0000"/>
            </a:solidFill>
            <a:prstDash val="solid"/>
            <a:round/>
            <a:headEnd len="med" w="med" type="none"/>
            <a:tailEnd len="med" w="med" type="none"/>
          </a:ln>
        </p:spPr>
      </p:cxnSp>
      <p:cxnSp>
        <p:nvCxnSpPr>
          <p:cNvPr id="1341" name="Google Shape;1341;p73"/>
          <p:cNvCxnSpPr/>
          <p:nvPr/>
        </p:nvCxnSpPr>
        <p:spPr>
          <a:xfrm flipH="1">
            <a:off x="6389100" y="3318425"/>
            <a:ext cx="92100" cy="1248000"/>
          </a:xfrm>
          <a:prstGeom prst="straightConnector1">
            <a:avLst/>
          </a:prstGeom>
          <a:noFill/>
          <a:ln cap="flat" cmpd="sng" w="38100">
            <a:solidFill>
              <a:srgbClr val="FF0000"/>
            </a:solidFill>
            <a:prstDash val="solid"/>
            <a:round/>
            <a:headEnd len="med" w="med" type="none"/>
            <a:tailEnd len="med" w="med" type="none"/>
          </a:ln>
        </p:spPr>
      </p:cxnSp>
      <p:cxnSp>
        <p:nvCxnSpPr>
          <p:cNvPr id="1342" name="Google Shape;1342;p73"/>
          <p:cNvCxnSpPr/>
          <p:nvPr/>
        </p:nvCxnSpPr>
        <p:spPr>
          <a:xfrm flipH="1">
            <a:off x="6489875" y="2470200"/>
            <a:ext cx="818100" cy="851700"/>
          </a:xfrm>
          <a:prstGeom prst="straightConnector1">
            <a:avLst/>
          </a:prstGeom>
          <a:noFill/>
          <a:ln cap="flat" cmpd="sng" w="38100">
            <a:solidFill>
              <a:srgbClr val="00FF00"/>
            </a:solidFill>
            <a:prstDash val="solid"/>
            <a:round/>
            <a:headEnd len="med" w="med" type="none"/>
            <a:tailEnd len="med" w="med" type="none"/>
          </a:ln>
        </p:spPr>
      </p:cxnSp>
      <p:cxnSp>
        <p:nvCxnSpPr>
          <p:cNvPr id="1343" name="Google Shape;1343;p73"/>
          <p:cNvCxnSpPr/>
          <p:nvPr/>
        </p:nvCxnSpPr>
        <p:spPr>
          <a:xfrm flipH="1">
            <a:off x="7283725" y="2159870"/>
            <a:ext cx="1065000" cy="322500"/>
          </a:xfrm>
          <a:prstGeom prst="straightConnector1">
            <a:avLst/>
          </a:prstGeom>
          <a:noFill/>
          <a:ln cap="flat" cmpd="sng" w="38100">
            <a:solidFill>
              <a:srgbClr val="FFD966"/>
            </a:solidFill>
            <a:prstDash val="solid"/>
            <a:round/>
            <a:headEnd len="med" w="med" type="none"/>
            <a:tailEnd len="med" w="med" type="none"/>
          </a:ln>
        </p:spPr>
      </p:cxnSp>
      <p:cxnSp>
        <p:nvCxnSpPr>
          <p:cNvPr id="1344" name="Google Shape;1344;p73"/>
          <p:cNvCxnSpPr/>
          <p:nvPr/>
        </p:nvCxnSpPr>
        <p:spPr>
          <a:xfrm flipH="1" rot="10800000">
            <a:off x="5397600" y="3677150"/>
            <a:ext cx="18600" cy="1227900"/>
          </a:xfrm>
          <a:prstGeom prst="straightConnector1">
            <a:avLst/>
          </a:prstGeom>
          <a:noFill/>
          <a:ln cap="flat" cmpd="sng" w="38100">
            <a:solidFill>
              <a:srgbClr val="FF00FF"/>
            </a:solidFill>
            <a:prstDash val="solid"/>
            <a:round/>
            <a:headEnd len="med" w="med" type="none"/>
            <a:tailEnd len="med" w="med" type="none"/>
          </a:ln>
        </p:spPr>
      </p:cxnSp>
      <p:sp>
        <p:nvSpPr>
          <p:cNvPr id="1345" name="Google Shape;1345;p73"/>
          <p:cNvSpPr txBox="1"/>
          <p:nvPr/>
        </p:nvSpPr>
        <p:spPr>
          <a:xfrm>
            <a:off x="730350" y="123350"/>
            <a:ext cx="7683300" cy="5850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1200"/>
              </a:spcAft>
              <a:buNone/>
            </a:pPr>
            <a:r>
              <a:rPr b="1" lang="en" sz="2600" u="sng">
                <a:solidFill>
                  <a:schemeClr val="dk1"/>
                </a:solidFill>
                <a:latin typeface="Calibri"/>
                <a:ea typeface="Calibri"/>
                <a:cs typeface="Calibri"/>
                <a:sym typeface="Calibri"/>
              </a:rPr>
              <a:t>Complex Hodographs</a:t>
            </a:r>
            <a:endParaRPr/>
          </a:p>
        </p:txBody>
      </p:sp>
      <p:cxnSp>
        <p:nvCxnSpPr>
          <p:cNvPr id="1346" name="Google Shape;1346;p73"/>
          <p:cNvCxnSpPr/>
          <p:nvPr/>
        </p:nvCxnSpPr>
        <p:spPr>
          <a:xfrm flipH="1" rot="10800000">
            <a:off x="1755938" y="3274538"/>
            <a:ext cx="1231200" cy="185100"/>
          </a:xfrm>
          <a:prstGeom prst="straightConnector1">
            <a:avLst/>
          </a:prstGeom>
          <a:noFill/>
          <a:ln cap="flat" cmpd="sng" w="38100">
            <a:solidFill>
              <a:srgbClr val="FF0000"/>
            </a:solidFill>
            <a:prstDash val="solid"/>
            <a:round/>
            <a:headEnd len="med" w="med" type="none"/>
            <a:tailEnd len="med" w="med" type="none"/>
          </a:ln>
        </p:spPr>
      </p:cxnSp>
      <p:cxnSp>
        <p:nvCxnSpPr>
          <p:cNvPr id="1347" name="Google Shape;1347;p73"/>
          <p:cNvCxnSpPr/>
          <p:nvPr/>
        </p:nvCxnSpPr>
        <p:spPr>
          <a:xfrm>
            <a:off x="2987150" y="3269338"/>
            <a:ext cx="184800" cy="835800"/>
          </a:xfrm>
          <a:prstGeom prst="straightConnector1">
            <a:avLst/>
          </a:prstGeom>
          <a:noFill/>
          <a:ln cap="flat" cmpd="sng" w="38100">
            <a:solidFill>
              <a:srgbClr val="00FF00"/>
            </a:solidFill>
            <a:prstDash val="solid"/>
            <a:round/>
            <a:headEnd len="med" w="med" type="none"/>
            <a:tailEnd len="med" w="med" type="none"/>
          </a:ln>
        </p:spPr>
      </p:cxnSp>
      <p:cxnSp>
        <p:nvCxnSpPr>
          <p:cNvPr id="1348" name="Google Shape;1348;p73"/>
          <p:cNvCxnSpPr/>
          <p:nvPr/>
        </p:nvCxnSpPr>
        <p:spPr>
          <a:xfrm flipH="1">
            <a:off x="3564330" y="2746489"/>
            <a:ext cx="38400" cy="1182300"/>
          </a:xfrm>
          <a:prstGeom prst="straightConnector1">
            <a:avLst/>
          </a:prstGeom>
          <a:noFill/>
          <a:ln cap="flat" cmpd="sng" w="38100">
            <a:solidFill>
              <a:srgbClr val="00FF00"/>
            </a:solidFill>
            <a:prstDash val="solid"/>
            <a:round/>
            <a:headEnd len="med" w="med" type="none"/>
            <a:tailEnd len="med" w="med" type="none"/>
          </a:ln>
        </p:spPr>
      </p:cxnSp>
      <p:cxnSp>
        <p:nvCxnSpPr>
          <p:cNvPr id="1349" name="Google Shape;1349;p73"/>
          <p:cNvCxnSpPr/>
          <p:nvPr/>
        </p:nvCxnSpPr>
        <p:spPr>
          <a:xfrm flipH="1">
            <a:off x="3171950" y="3931138"/>
            <a:ext cx="385500" cy="174000"/>
          </a:xfrm>
          <a:prstGeom prst="straightConnector1">
            <a:avLst/>
          </a:prstGeom>
          <a:noFill/>
          <a:ln cap="flat" cmpd="sng" w="38100">
            <a:solidFill>
              <a:srgbClr val="00FF00"/>
            </a:solidFill>
            <a:prstDash val="solid"/>
            <a:round/>
            <a:headEnd len="med" w="med" type="none"/>
            <a:tailEnd len="med" w="med" type="none"/>
          </a:ln>
        </p:spPr>
      </p:cxnSp>
      <p:cxnSp>
        <p:nvCxnSpPr>
          <p:cNvPr id="1350" name="Google Shape;1350;p73"/>
          <p:cNvCxnSpPr/>
          <p:nvPr/>
        </p:nvCxnSpPr>
        <p:spPr>
          <a:xfrm flipH="1">
            <a:off x="3602720" y="2440749"/>
            <a:ext cx="1065000" cy="322500"/>
          </a:xfrm>
          <a:prstGeom prst="straightConnector1">
            <a:avLst/>
          </a:prstGeom>
          <a:noFill/>
          <a:ln cap="flat" cmpd="sng" w="38100">
            <a:solidFill>
              <a:srgbClr val="FFD966"/>
            </a:solidFill>
            <a:prstDash val="solid"/>
            <a:round/>
            <a:headEnd len="med" w="med" type="none"/>
            <a:tailEnd len="med" w="med" type="none"/>
          </a:ln>
        </p:spPr>
      </p:cxnSp>
      <p:sp>
        <p:nvSpPr>
          <p:cNvPr id="1351" name="Google Shape;1351;p73"/>
          <p:cNvSpPr txBox="1"/>
          <p:nvPr/>
        </p:nvSpPr>
        <p:spPr>
          <a:xfrm>
            <a:off x="322325" y="1003050"/>
            <a:ext cx="75708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solidFill>
                  <a:schemeClr val="dk1"/>
                </a:solidFill>
                <a:latin typeface="Calibri"/>
                <a:ea typeface="Calibri"/>
                <a:cs typeface="Calibri"/>
                <a:sym typeface="Calibri"/>
              </a:rPr>
              <a:t>When should we “worry” about dynamic </a:t>
            </a:r>
            <a:r>
              <a:rPr b="1" lang="en" sz="1800">
                <a:solidFill>
                  <a:schemeClr val="dk1"/>
                </a:solidFill>
                <a:latin typeface="Calibri"/>
                <a:ea typeface="Calibri"/>
                <a:cs typeface="Calibri"/>
                <a:sym typeface="Calibri"/>
              </a:rPr>
              <a:t>suppression</a:t>
            </a:r>
            <a:r>
              <a:rPr b="1" lang="en" sz="1800">
                <a:solidFill>
                  <a:schemeClr val="dk1"/>
                </a:solidFill>
                <a:latin typeface="Calibri"/>
                <a:ea typeface="Calibri"/>
                <a:cs typeface="Calibri"/>
                <a:sym typeface="Calibri"/>
              </a:rPr>
              <a:t>?</a:t>
            </a:r>
            <a:endParaRPr sz="1800">
              <a:solidFill>
                <a:schemeClr val="dk1"/>
              </a:solidFill>
              <a:latin typeface="Calibri"/>
              <a:ea typeface="Calibri"/>
              <a:cs typeface="Calibri"/>
              <a:sym typeface="Calibri"/>
            </a:endParaRPr>
          </a:p>
        </p:txBody>
      </p:sp>
      <p:cxnSp>
        <p:nvCxnSpPr>
          <p:cNvPr id="1352" name="Google Shape;1352;p73"/>
          <p:cNvCxnSpPr/>
          <p:nvPr/>
        </p:nvCxnSpPr>
        <p:spPr>
          <a:xfrm flipH="1" rot="10800000">
            <a:off x="1737350" y="3466250"/>
            <a:ext cx="32100" cy="1438800"/>
          </a:xfrm>
          <a:prstGeom prst="straightConnector1">
            <a:avLst/>
          </a:prstGeom>
          <a:noFill/>
          <a:ln cap="flat" cmpd="sng" w="38100">
            <a:solidFill>
              <a:srgbClr val="FF00FF"/>
            </a:solidFill>
            <a:prstDash val="solid"/>
            <a:round/>
            <a:headEnd len="med" w="med" type="none"/>
            <a:tailEnd len="med" w="med" type="none"/>
          </a:ln>
        </p:spPr>
      </p:cxn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7" name="Shape 1357"/>
        <p:cNvGrpSpPr/>
        <p:nvPr/>
      </p:nvGrpSpPr>
      <p:grpSpPr>
        <a:xfrm>
          <a:off x="0" y="0"/>
          <a:ext cx="0" cy="0"/>
          <a:chOff x="0" y="0"/>
          <a:chExt cx="0" cy="0"/>
        </a:xfrm>
      </p:grpSpPr>
      <p:cxnSp>
        <p:nvCxnSpPr>
          <p:cNvPr id="1358" name="Google Shape;1358;p74"/>
          <p:cNvCxnSpPr/>
          <p:nvPr/>
        </p:nvCxnSpPr>
        <p:spPr>
          <a:xfrm flipH="1" rot="10800000">
            <a:off x="5397600" y="3589575"/>
            <a:ext cx="320100" cy="87600"/>
          </a:xfrm>
          <a:prstGeom prst="straightConnector1">
            <a:avLst/>
          </a:prstGeom>
          <a:noFill/>
          <a:ln cap="flat" cmpd="sng" w="38100">
            <a:solidFill>
              <a:srgbClr val="FF0000"/>
            </a:solidFill>
            <a:prstDash val="solid"/>
            <a:round/>
            <a:headEnd len="med" w="med" type="none"/>
            <a:tailEnd len="med" w="med" type="none"/>
          </a:ln>
        </p:spPr>
      </p:cxnSp>
      <p:cxnSp>
        <p:nvCxnSpPr>
          <p:cNvPr id="1359" name="Google Shape;1359;p74"/>
          <p:cNvCxnSpPr/>
          <p:nvPr/>
        </p:nvCxnSpPr>
        <p:spPr>
          <a:xfrm>
            <a:off x="5717700" y="3589575"/>
            <a:ext cx="367500" cy="1102500"/>
          </a:xfrm>
          <a:prstGeom prst="straightConnector1">
            <a:avLst/>
          </a:prstGeom>
          <a:noFill/>
          <a:ln cap="flat" cmpd="sng" w="38100">
            <a:solidFill>
              <a:srgbClr val="FF0000"/>
            </a:solidFill>
            <a:prstDash val="solid"/>
            <a:round/>
            <a:headEnd len="med" w="med" type="none"/>
            <a:tailEnd len="med" w="med" type="none"/>
          </a:ln>
        </p:spPr>
      </p:cxnSp>
      <p:cxnSp>
        <p:nvCxnSpPr>
          <p:cNvPr id="1360" name="Google Shape;1360;p74"/>
          <p:cNvCxnSpPr/>
          <p:nvPr/>
        </p:nvCxnSpPr>
        <p:spPr>
          <a:xfrm flipH="1">
            <a:off x="6085200" y="4547175"/>
            <a:ext cx="310800" cy="144900"/>
          </a:xfrm>
          <a:prstGeom prst="straightConnector1">
            <a:avLst/>
          </a:prstGeom>
          <a:noFill/>
          <a:ln cap="flat" cmpd="sng" w="38100">
            <a:solidFill>
              <a:srgbClr val="FF0000"/>
            </a:solidFill>
            <a:prstDash val="solid"/>
            <a:round/>
            <a:headEnd len="med" w="med" type="none"/>
            <a:tailEnd len="med" w="med" type="none"/>
          </a:ln>
        </p:spPr>
      </p:cxnSp>
      <p:cxnSp>
        <p:nvCxnSpPr>
          <p:cNvPr id="1361" name="Google Shape;1361;p74"/>
          <p:cNvCxnSpPr/>
          <p:nvPr/>
        </p:nvCxnSpPr>
        <p:spPr>
          <a:xfrm flipH="1">
            <a:off x="6389100" y="3318425"/>
            <a:ext cx="92100" cy="1248000"/>
          </a:xfrm>
          <a:prstGeom prst="straightConnector1">
            <a:avLst/>
          </a:prstGeom>
          <a:noFill/>
          <a:ln cap="flat" cmpd="sng" w="38100">
            <a:solidFill>
              <a:srgbClr val="FF0000"/>
            </a:solidFill>
            <a:prstDash val="solid"/>
            <a:round/>
            <a:headEnd len="med" w="med" type="none"/>
            <a:tailEnd len="med" w="med" type="none"/>
          </a:ln>
        </p:spPr>
      </p:cxnSp>
      <p:cxnSp>
        <p:nvCxnSpPr>
          <p:cNvPr id="1362" name="Google Shape;1362;p74"/>
          <p:cNvCxnSpPr/>
          <p:nvPr/>
        </p:nvCxnSpPr>
        <p:spPr>
          <a:xfrm flipH="1">
            <a:off x="6489875" y="2470200"/>
            <a:ext cx="818100" cy="851700"/>
          </a:xfrm>
          <a:prstGeom prst="straightConnector1">
            <a:avLst/>
          </a:prstGeom>
          <a:noFill/>
          <a:ln cap="flat" cmpd="sng" w="38100">
            <a:solidFill>
              <a:srgbClr val="888888"/>
            </a:solidFill>
            <a:prstDash val="solid"/>
            <a:round/>
            <a:headEnd len="med" w="med" type="none"/>
            <a:tailEnd len="med" w="med" type="none"/>
          </a:ln>
        </p:spPr>
      </p:cxnSp>
      <p:cxnSp>
        <p:nvCxnSpPr>
          <p:cNvPr id="1363" name="Google Shape;1363;p74"/>
          <p:cNvCxnSpPr/>
          <p:nvPr/>
        </p:nvCxnSpPr>
        <p:spPr>
          <a:xfrm flipH="1">
            <a:off x="7283725" y="2159870"/>
            <a:ext cx="1065000" cy="322500"/>
          </a:xfrm>
          <a:prstGeom prst="straightConnector1">
            <a:avLst/>
          </a:prstGeom>
          <a:noFill/>
          <a:ln cap="flat" cmpd="sng" w="38100">
            <a:solidFill>
              <a:srgbClr val="888888"/>
            </a:solidFill>
            <a:prstDash val="solid"/>
            <a:round/>
            <a:headEnd len="med" w="med" type="none"/>
            <a:tailEnd len="med" w="med" type="none"/>
          </a:ln>
        </p:spPr>
      </p:cxnSp>
      <p:cxnSp>
        <p:nvCxnSpPr>
          <p:cNvPr id="1364" name="Google Shape;1364;p74"/>
          <p:cNvCxnSpPr/>
          <p:nvPr/>
        </p:nvCxnSpPr>
        <p:spPr>
          <a:xfrm flipH="1" rot="10800000">
            <a:off x="5397600" y="3677150"/>
            <a:ext cx="18600" cy="1227900"/>
          </a:xfrm>
          <a:prstGeom prst="straightConnector1">
            <a:avLst/>
          </a:prstGeom>
          <a:noFill/>
          <a:ln cap="flat" cmpd="sng" w="38100">
            <a:solidFill>
              <a:srgbClr val="FF00FF"/>
            </a:solidFill>
            <a:prstDash val="solid"/>
            <a:round/>
            <a:headEnd len="med" w="med" type="none"/>
            <a:tailEnd len="med" w="med" type="none"/>
          </a:ln>
        </p:spPr>
      </p:cxnSp>
      <p:sp>
        <p:nvSpPr>
          <p:cNvPr id="1365" name="Google Shape;1365;p74"/>
          <p:cNvSpPr txBox="1"/>
          <p:nvPr/>
        </p:nvSpPr>
        <p:spPr>
          <a:xfrm>
            <a:off x="730350" y="123350"/>
            <a:ext cx="7683300" cy="5850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1200"/>
              </a:spcAft>
              <a:buNone/>
            </a:pPr>
            <a:r>
              <a:rPr b="1" lang="en" sz="2600" u="sng">
                <a:solidFill>
                  <a:schemeClr val="dk1"/>
                </a:solidFill>
                <a:latin typeface="Calibri"/>
                <a:ea typeface="Calibri"/>
                <a:cs typeface="Calibri"/>
                <a:sym typeface="Calibri"/>
              </a:rPr>
              <a:t>Complex Hodographs</a:t>
            </a:r>
            <a:endParaRPr/>
          </a:p>
        </p:txBody>
      </p:sp>
      <p:cxnSp>
        <p:nvCxnSpPr>
          <p:cNvPr id="1366" name="Google Shape;1366;p74"/>
          <p:cNvCxnSpPr/>
          <p:nvPr/>
        </p:nvCxnSpPr>
        <p:spPr>
          <a:xfrm flipH="1" rot="10800000">
            <a:off x="1755938" y="3274538"/>
            <a:ext cx="1231200" cy="185100"/>
          </a:xfrm>
          <a:prstGeom prst="straightConnector1">
            <a:avLst/>
          </a:prstGeom>
          <a:noFill/>
          <a:ln cap="flat" cmpd="sng" w="38100">
            <a:solidFill>
              <a:srgbClr val="FF0000"/>
            </a:solidFill>
            <a:prstDash val="solid"/>
            <a:round/>
            <a:headEnd len="med" w="med" type="none"/>
            <a:tailEnd len="med" w="med" type="none"/>
          </a:ln>
        </p:spPr>
      </p:cxnSp>
      <p:cxnSp>
        <p:nvCxnSpPr>
          <p:cNvPr id="1367" name="Google Shape;1367;p74"/>
          <p:cNvCxnSpPr/>
          <p:nvPr/>
        </p:nvCxnSpPr>
        <p:spPr>
          <a:xfrm>
            <a:off x="2987150" y="3269338"/>
            <a:ext cx="184800" cy="835800"/>
          </a:xfrm>
          <a:prstGeom prst="straightConnector1">
            <a:avLst/>
          </a:prstGeom>
          <a:noFill/>
          <a:ln cap="flat" cmpd="sng" w="38100">
            <a:solidFill>
              <a:srgbClr val="888888"/>
            </a:solidFill>
            <a:prstDash val="solid"/>
            <a:round/>
            <a:headEnd len="med" w="med" type="none"/>
            <a:tailEnd len="med" w="med" type="none"/>
          </a:ln>
        </p:spPr>
      </p:cxnSp>
      <p:cxnSp>
        <p:nvCxnSpPr>
          <p:cNvPr id="1368" name="Google Shape;1368;p74"/>
          <p:cNvCxnSpPr/>
          <p:nvPr/>
        </p:nvCxnSpPr>
        <p:spPr>
          <a:xfrm flipH="1">
            <a:off x="3564330" y="2746489"/>
            <a:ext cx="38400" cy="1182300"/>
          </a:xfrm>
          <a:prstGeom prst="straightConnector1">
            <a:avLst/>
          </a:prstGeom>
          <a:noFill/>
          <a:ln cap="flat" cmpd="sng" w="38100">
            <a:solidFill>
              <a:srgbClr val="888888"/>
            </a:solidFill>
            <a:prstDash val="solid"/>
            <a:round/>
            <a:headEnd len="med" w="med" type="none"/>
            <a:tailEnd len="med" w="med" type="none"/>
          </a:ln>
        </p:spPr>
      </p:cxnSp>
      <p:cxnSp>
        <p:nvCxnSpPr>
          <p:cNvPr id="1369" name="Google Shape;1369;p74"/>
          <p:cNvCxnSpPr/>
          <p:nvPr/>
        </p:nvCxnSpPr>
        <p:spPr>
          <a:xfrm flipH="1">
            <a:off x="3171950" y="3931138"/>
            <a:ext cx="385500" cy="174000"/>
          </a:xfrm>
          <a:prstGeom prst="straightConnector1">
            <a:avLst/>
          </a:prstGeom>
          <a:noFill/>
          <a:ln cap="flat" cmpd="sng" w="38100">
            <a:solidFill>
              <a:srgbClr val="888888"/>
            </a:solidFill>
            <a:prstDash val="solid"/>
            <a:round/>
            <a:headEnd len="med" w="med" type="none"/>
            <a:tailEnd len="med" w="med" type="none"/>
          </a:ln>
        </p:spPr>
      </p:cxnSp>
      <p:cxnSp>
        <p:nvCxnSpPr>
          <p:cNvPr id="1370" name="Google Shape;1370;p74"/>
          <p:cNvCxnSpPr/>
          <p:nvPr/>
        </p:nvCxnSpPr>
        <p:spPr>
          <a:xfrm flipH="1">
            <a:off x="3602720" y="2440749"/>
            <a:ext cx="1065000" cy="322500"/>
          </a:xfrm>
          <a:prstGeom prst="straightConnector1">
            <a:avLst/>
          </a:prstGeom>
          <a:noFill/>
          <a:ln cap="flat" cmpd="sng" w="38100">
            <a:solidFill>
              <a:srgbClr val="888888"/>
            </a:solidFill>
            <a:prstDash val="solid"/>
            <a:round/>
            <a:headEnd len="med" w="med" type="none"/>
            <a:tailEnd len="med" w="med" type="none"/>
          </a:ln>
        </p:spPr>
      </p:cxnSp>
      <p:sp>
        <p:nvSpPr>
          <p:cNvPr id="1371" name="Google Shape;1371;p74"/>
          <p:cNvSpPr txBox="1"/>
          <p:nvPr/>
        </p:nvSpPr>
        <p:spPr>
          <a:xfrm>
            <a:off x="322325" y="1003050"/>
            <a:ext cx="7570800" cy="1293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b="1" lang="en" sz="1800">
                <a:solidFill>
                  <a:schemeClr val="dk1"/>
                </a:solidFill>
                <a:latin typeface="Calibri"/>
                <a:ea typeface="Calibri"/>
                <a:cs typeface="Calibri"/>
                <a:sym typeface="Calibri"/>
              </a:rPr>
              <a:t>When should we “worry” about dynamic suppression?</a:t>
            </a:r>
            <a:endParaRPr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a:p>
            <a:pPr indent="0" lvl="0" marL="0" rtl="0" algn="l">
              <a:spcBef>
                <a:spcPts val="0"/>
              </a:spcBef>
              <a:spcAft>
                <a:spcPts val="0"/>
              </a:spcAft>
              <a:buNone/>
            </a:pPr>
            <a:r>
              <a:rPr lang="en" sz="1800">
                <a:solidFill>
                  <a:schemeClr val="dk1"/>
                </a:solidFill>
                <a:latin typeface="Calibri"/>
                <a:ea typeface="Calibri"/>
                <a:cs typeface="Calibri"/>
                <a:sym typeface="Calibri"/>
              </a:rPr>
              <a:t>Worry about dynamic suppression if alternating concavity </a:t>
            </a:r>
            <a:endParaRPr sz="1800">
              <a:solidFill>
                <a:schemeClr val="dk1"/>
              </a:solidFill>
              <a:latin typeface="Calibri"/>
              <a:ea typeface="Calibri"/>
              <a:cs typeface="Calibri"/>
              <a:sym typeface="Calibri"/>
            </a:endParaRPr>
          </a:p>
          <a:p>
            <a:pPr indent="0" lvl="0" marL="0" rtl="0" algn="l">
              <a:spcBef>
                <a:spcPts val="0"/>
              </a:spcBef>
              <a:spcAft>
                <a:spcPts val="0"/>
              </a:spcAft>
              <a:buNone/>
            </a:pPr>
            <a:r>
              <a:rPr lang="en" sz="1800">
                <a:solidFill>
                  <a:schemeClr val="dk1"/>
                </a:solidFill>
                <a:latin typeface="Calibri"/>
                <a:ea typeface="Calibri"/>
                <a:cs typeface="Calibri"/>
                <a:sym typeface="Calibri"/>
              </a:rPr>
              <a:t>is within the </a:t>
            </a:r>
            <a:r>
              <a:rPr lang="en" sz="1800">
                <a:solidFill>
                  <a:srgbClr val="FF0000"/>
                </a:solidFill>
                <a:latin typeface="Calibri"/>
                <a:ea typeface="Calibri"/>
                <a:cs typeface="Calibri"/>
                <a:sym typeface="Calibri"/>
              </a:rPr>
              <a:t>Effective Inflow Layer </a:t>
            </a:r>
            <a:r>
              <a:rPr lang="en" sz="1800">
                <a:solidFill>
                  <a:schemeClr val="dk1"/>
                </a:solidFill>
                <a:latin typeface="Calibri"/>
                <a:ea typeface="Calibri"/>
                <a:cs typeface="Calibri"/>
                <a:sym typeface="Calibri"/>
              </a:rPr>
              <a:t>and relatively large!</a:t>
            </a:r>
            <a:endParaRPr sz="1800">
              <a:solidFill>
                <a:schemeClr val="dk1"/>
              </a:solidFill>
              <a:latin typeface="Calibri"/>
              <a:ea typeface="Calibri"/>
              <a:cs typeface="Calibri"/>
              <a:sym typeface="Calibri"/>
            </a:endParaRPr>
          </a:p>
        </p:txBody>
      </p:sp>
      <p:cxnSp>
        <p:nvCxnSpPr>
          <p:cNvPr id="1372" name="Google Shape;1372;p74"/>
          <p:cNvCxnSpPr/>
          <p:nvPr/>
        </p:nvCxnSpPr>
        <p:spPr>
          <a:xfrm flipH="1" rot="10800000">
            <a:off x="1737350" y="3466250"/>
            <a:ext cx="32100" cy="1438800"/>
          </a:xfrm>
          <a:prstGeom prst="straightConnector1">
            <a:avLst/>
          </a:prstGeom>
          <a:noFill/>
          <a:ln cap="flat" cmpd="sng" w="38100">
            <a:solidFill>
              <a:srgbClr val="FF00FF"/>
            </a:solidFill>
            <a:prstDash val="solid"/>
            <a:round/>
            <a:headEnd len="med" w="med" type="none"/>
            <a:tailEnd len="med" w="med" type="none"/>
          </a:ln>
        </p:spPr>
      </p:cxnSp>
      <p:sp>
        <p:nvSpPr>
          <p:cNvPr id="1373" name="Google Shape;1373;p74"/>
          <p:cNvSpPr/>
          <p:nvPr/>
        </p:nvSpPr>
        <p:spPr>
          <a:xfrm>
            <a:off x="4741550" y="2935600"/>
            <a:ext cx="2211000" cy="2165100"/>
          </a:xfrm>
          <a:prstGeom prst="ellipse">
            <a:avLst/>
          </a:prstGeom>
          <a:no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8" name="Shape 1378"/>
        <p:cNvGrpSpPr/>
        <p:nvPr/>
      </p:nvGrpSpPr>
      <p:grpSpPr>
        <a:xfrm>
          <a:off x="0" y="0"/>
          <a:ext cx="0" cy="0"/>
          <a:chOff x="0" y="0"/>
          <a:chExt cx="0" cy="0"/>
        </a:xfrm>
      </p:grpSpPr>
      <p:cxnSp>
        <p:nvCxnSpPr>
          <p:cNvPr id="1379" name="Google Shape;1379;p75"/>
          <p:cNvCxnSpPr/>
          <p:nvPr/>
        </p:nvCxnSpPr>
        <p:spPr>
          <a:xfrm flipH="1" rot="10800000">
            <a:off x="5397600" y="3589575"/>
            <a:ext cx="320100" cy="87600"/>
          </a:xfrm>
          <a:prstGeom prst="straightConnector1">
            <a:avLst/>
          </a:prstGeom>
          <a:noFill/>
          <a:ln cap="flat" cmpd="sng" w="38100">
            <a:solidFill>
              <a:srgbClr val="FF0000"/>
            </a:solidFill>
            <a:prstDash val="solid"/>
            <a:round/>
            <a:headEnd len="med" w="med" type="none"/>
            <a:tailEnd len="med" w="med" type="none"/>
          </a:ln>
        </p:spPr>
      </p:cxnSp>
      <p:cxnSp>
        <p:nvCxnSpPr>
          <p:cNvPr id="1380" name="Google Shape;1380;p75"/>
          <p:cNvCxnSpPr/>
          <p:nvPr/>
        </p:nvCxnSpPr>
        <p:spPr>
          <a:xfrm>
            <a:off x="5717700" y="3589575"/>
            <a:ext cx="367500" cy="1102500"/>
          </a:xfrm>
          <a:prstGeom prst="straightConnector1">
            <a:avLst/>
          </a:prstGeom>
          <a:noFill/>
          <a:ln cap="flat" cmpd="sng" w="38100">
            <a:solidFill>
              <a:srgbClr val="FF0000"/>
            </a:solidFill>
            <a:prstDash val="solid"/>
            <a:round/>
            <a:headEnd len="med" w="med" type="none"/>
            <a:tailEnd len="med" w="med" type="none"/>
          </a:ln>
        </p:spPr>
      </p:cxnSp>
      <p:cxnSp>
        <p:nvCxnSpPr>
          <p:cNvPr id="1381" name="Google Shape;1381;p75"/>
          <p:cNvCxnSpPr/>
          <p:nvPr/>
        </p:nvCxnSpPr>
        <p:spPr>
          <a:xfrm flipH="1">
            <a:off x="6085200" y="4547175"/>
            <a:ext cx="310800" cy="144900"/>
          </a:xfrm>
          <a:prstGeom prst="straightConnector1">
            <a:avLst/>
          </a:prstGeom>
          <a:noFill/>
          <a:ln cap="flat" cmpd="sng" w="38100">
            <a:solidFill>
              <a:srgbClr val="FF0000"/>
            </a:solidFill>
            <a:prstDash val="solid"/>
            <a:round/>
            <a:headEnd len="med" w="med" type="none"/>
            <a:tailEnd len="med" w="med" type="none"/>
          </a:ln>
        </p:spPr>
      </p:cxnSp>
      <p:cxnSp>
        <p:nvCxnSpPr>
          <p:cNvPr id="1382" name="Google Shape;1382;p75"/>
          <p:cNvCxnSpPr/>
          <p:nvPr/>
        </p:nvCxnSpPr>
        <p:spPr>
          <a:xfrm flipH="1">
            <a:off x="6389100" y="3318425"/>
            <a:ext cx="92100" cy="1248000"/>
          </a:xfrm>
          <a:prstGeom prst="straightConnector1">
            <a:avLst/>
          </a:prstGeom>
          <a:noFill/>
          <a:ln cap="flat" cmpd="sng" w="38100">
            <a:solidFill>
              <a:srgbClr val="FF0000"/>
            </a:solidFill>
            <a:prstDash val="solid"/>
            <a:round/>
            <a:headEnd len="med" w="med" type="none"/>
            <a:tailEnd len="med" w="med" type="none"/>
          </a:ln>
        </p:spPr>
      </p:cxnSp>
      <p:cxnSp>
        <p:nvCxnSpPr>
          <p:cNvPr id="1383" name="Google Shape;1383;p75"/>
          <p:cNvCxnSpPr/>
          <p:nvPr/>
        </p:nvCxnSpPr>
        <p:spPr>
          <a:xfrm flipH="1">
            <a:off x="6489875" y="2470200"/>
            <a:ext cx="818100" cy="851700"/>
          </a:xfrm>
          <a:prstGeom prst="straightConnector1">
            <a:avLst/>
          </a:prstGeom>
          <a:noFill/>
          <a:ln cap="flat" cmpd="sng" w="38100">
            <a:solidFill>
              <a:srgbClr val="888888"/>
            </a:solidFill>
            <a:prstDash val="solid"/>
            <a:round/>
            <a:headEnd len="med" w="med" type="none"/>
            <a:tailEnd len="med" w="med" type="none"/>
          </a:ln>
        </p:spPr>
      </p:cxnSp>
      <p:cxnSp>
        <p:nvCxnSpPr>
          <p:cNvPr id="1384" name="Google Shape;1384;p75"/>
          <p:cNvCxnSpPr/>
          <p:nvPr/>
        </p:nvCxnSpPr>
        <p:spPr>
          <a:xfrm flipH="1">
            <a:off x="7283725" y="2159870"/>
            <a:ext cx="1065000" cy="322500"/>
          </a:xfrm>
          <a:prstGeom prst="straightConnector1">
            <a:avLst/>
          </a:prstGeom>
          <a:noFill/>
          <a:ln cap="flat" cmpd="sng" w="38100">
            <a:solidFill>
              <a:srgbClr val="888888"/>
            </a:solidFill>
            <a:prstDash val="solid"/>
            <a:round/>
            <a:headEnd len="med" w="med" type="none"/>
            <a:tailEnd len="med" w="med" type="none"/>
          </a:ln>
        </p:spPr>
      </p:cxnSp>
      <p:cxnSp>
        <p:nvCxnSpPr>
          <p:cNvPr id="1385" name="Google Shape;1385;p75"/>
          <p:cNvCxnSpPr/>
          <p:nvPr/>
        </p:nvCxnSpPr>
        <p:spPr>
          <a:xfrm flipH="1" rot="10800000">
            <a:off x="5397600" y="3677150"/>
            <a:ext cx="18600" cy="1227900"/>
          </a:xfrm>
          <a:prstGeom prst="straightConnector1">
            <a:avLst/>
          </a:prstGeom>
          <a:noFill/>
          <a:ln cap="flat" cmpd="sng" w="38100">
            <a:solidFill>
              <a:srgbClr val="FF00FF"/>
            </a:solidFill>
            <a:prstDash val="solid"/>
            <a:round/>
            <a:headEnd len="med" w="med" type="none"/>
            <a:tailEnd len="med" w="med" type="none"/>
          </a:ln>
        </p:spPr>
      </p:cxnSp>
      <p:sp>
        <p:nvSpPr>
          <p:cNvPr id="1386" name="Google Shape;1386;p75"/>
          <p:cNvSpPr txBox="1"/>
          <p:nvPr/>
        </p:nvSpPr>
        <p:spPr>
          <a:xfrm>
            <a:off x="730350" y="123350"/>
            <a:ext cx="7683300" cy="5850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1200"/>
              </a:spcAft>
              <a:buNone/>
            </a:pPr>
            <a:r>
              <a:rPr b="1" lang="en" sz="2600" u="sng">
                <a:solidFill>
                  <a:schemeClr val="dk1"/>
                </a:solidFill>
                <a:latin typeface="Calibri"/>
                <a:ea typeface="Calibri"/>
                <a:cs typeface="Calibri"/>
                <a:sym typeface="Calibri"/>
              </a:rPr>
              <a:t>Complex Hodographs</a:t>
            </a:r>
            <a:endParaRPr/>
          </a:p>
        </p:txBody>
      </p:sp>
      <p:cxnSp>
        <p:nvCxnSpPr>
          <p:cNvPr id="1387" name="Google Shape;1387;p75"/>
          <p:cNvCxnSpPr/>
          <p:nvPr/>
        </p:nvCxnSpPr>
        <p:spPr>
          <a:xfrm flipH="1" rot="10800000">
            <a:off x="1755938" y="3274538"/>
            <a:ext cx="1231200" cy="185100"/>
          </a:xfrm>
          <a:prstGeom prst="straightConnector1">
            <a:avLst/>
          </a:prstGeom>
          <a:noFill/>
          <a:ln cap="flat" cmpd="sng" w="38100">
            <a:solidFill>
              <a:srgbClr val="FF0000"/>
            </a:solidFill>
            <a:prstDash val="solid"/>
            <a:round/>
            <a:headEnd len="med" w="med" type="none"/>
            <a:tailEnd len="med" w="med" type="none"/>
          </a:ln>
        </p:spPr>
      </p:cxnSp>
      <p:cxnSp>
        <p:nvCxnSpPr>
          <p:cNvPr id="1388" name="Google Shape;1388;p75"/>
          <p:cNvCxnSpPr/>
          <p:nvPr/>
        </p:nvCxnSpPr>
        <p:spPr>
          <a:xfrm>
            <a:off x="2987150" y="3269338"/>
            <a:ext cx="184800" cy="835800"/>
          </a:xfrm>
          <a:prstGeom prst="straightConnector1">
            <a:avLst/>
          </a:prstGeom>
          <a:noFill/>
          <a:ln cap="flat" cmpd="sng" w="38100">
            <a:solidFill>
              <a:srgbClr val="888888"/>
            </a:solidFill>
            <a:prstDash val="solid"/>
            <a:round/>
            <a:headEnd len="med" w="med" type="none"/>
            <a:tailEnd len="med" w="med" type="none"/>
          </a:ln>
        </p:spPr>
      </p:cxnSp>
      <p:cxnSp>
        <p:nvCxnSpPr>
          <p:cNvPr id="1389" name="Google Shape;1389;p75"/>
          <p:cNvCxnSpPr/>
          <p:nvPr/>
        </p:nvCxnSpPr>
        <p:spPr>
          <a:xfrm flipH="1">
            <a:off x="3564330" y="2746489"/>
            <a:ext cx="38400" cy="1182300"/>
          </a:xfrm>
          <a:prstGeom prst="straightConnector1">
            <a:avLst/>
          </a:prstGeom>
          <a:noFill/>
          <a:ln cap="flat" cmpd="sng" w="38100">
            <a:solidFill>
              <a:srgbClr val="888888"/>
            </a:solidFill>
            <a:prstDash val="solid"/>
            <a:round/>
            <a:headEnd len="med" w="med" type="none"/>
            <a:tailEnd len="med" w="med" type="none"/>
          </a:ln>
        </p:spPr>
      </p:cxnSp>
      <p:cxnSp>
        <p:nvCxnSpPr>
          <p:cNvPr id="1390" name="Google Shape;1390;p75"/>
          <p:cNvCxnSpPr/>
          <p:nvPr/>
        </p:nvCxnSpPr>
        <p:spPr>
          <a:xfrm flipH="1">
            <a:off x="3171950" y="3931138"/>
            <a:ext cx="385500" cy="174000"/>
          </a:xfrm>
          <a:prstGeom prst="straightConnector1">
            <a:avLst/>
          </a:prstGeom>
          <a:noFill/>
          <a:ln cap="flat" cmpd="sng" w="38100">
            <a:solidFill>
              <a:srgbClr val="888888"/>
            </a:solidFill>
            <a:prstDash val="solid"/>
            <a:round/>
            <a:headEnd len="med" w="med" type="none"/>
            <a:tailEnd len="med" w="med" type="none"/>
          </a:ln>
        </p:spPr>
      </p:cxnSp>
      <p:cxnSp>
        <p:nvCxnSpPr>
          <p:cNvPr id="1391" name="Google Shape;1391;p75"/>
          <p:cNvCxnSpPr/>
          <p:nvPr/>
        </p:nvCxnSpPr>
        <p:spPr>
          <a:xfrm flipH="1">
            <a:off x="3602720" y="2440749"/>
            <a:ext cx="1065000" cy="322500"/>
          </a:xfrm>
          <a:prstGeom prst="straightConnector1">
            <a:avLst/>
          </a:prstGeom>
          <a:noFill/>
          <a:ln cap="flat" cmpd="sng" w="38100">
            <a:solidFill>
              <a:srgbClr val="888888"/>
            </a:solidFill>
            <a:prstDash val="solid"/>
            <a:round/>
            <a:headEnd len="med" w="med" type="none"/>
            <a:tailEnd len="med" w="med" type="none"/>
          </a:ln>
        </p:spPr>
      </p:cxnSp>
      <p:cxnSp>
        <p:nvCxnSpPr>
          <p:cNvPr id="1392" name="Google Shape;1392;p75"/>
          <p:cNvCxnSpPr/>
          <p:nvPr/>
        </p:nvCxnSpPr>
        <p:spPr>
          <a:xfrm flipH="1" rot="10800000">
            <a:off x="1737350" y="3466250"/>
            <a:ext cx="32100" cy="1438800"/>
          </a:xfrm>
          <a:prstGeom prst="straightConnector1">
            <a:avLst/>
          </a:prstGeom>
          <a:noFill/>
          <a:ln cap="flat" cmpd="sng" w="38100">
            <a:solidFill>
              <a:srgbClr val="FF00FF"/>
            </a:solidFill>
            <a:prstDash val="solid"/>
            <a:round/>
            <a:headEnd len="med" w="med" type="none"/>
            <a:tailEnd len="med" w="med" type="none"/>
          </a:ln>
        </p:spPr>
      </p:cxnSp>
      <p:sp>
        <p:nvSpPr>
          <p:cNvPr id="1393" name="Google Shape;1393;p75"/>
          <p:cNvSpPr/>
          <p:nvPr/>
        </p:nvSpPr>
        <p:spPr>
          <a:xfrm>
            <a:off x="4741550" y="2935600"/>
            <a:ext cx="2211000" cy="2165100"/>
          </a:xfrm>
          <a:prstGeom prst="ellipse">
            <a:avLst/>
          </a:prstGeom>
          <a:no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cxnSp>
        <p:nvCxnSpPr>
          <p:cNvPr id="1394" name="Google Shape;1394;p75"/>
          <p:cNvCxnSpPr/>
          <p:nvPr/>
        </p:nvCxnSpPr>
        <p:spPr>
          <a:xfrm flipH="1">
            <a:off x="5792475" y="1872850"/>
            <a:ext cx="666600" cy="1443600"/>
          </a:xfrm>
          <a:prstGeom prst="straightConnector1">
            <a:avLst/>
          </a:prstGeom>
          <a:noFill/>
          <a:ln cap="flat" cmpd="sng" w="28575">
            <a:solidFill>
              <a:schemeClr val="dk1"/>
            </a:solidFill>
            <a:prstDash val="solid"/>
            <a:round/>
            <a:headEnd len="med" w="med" type="none"/>
            <a:tailEnd len="med" w="med" type="triangle"/>
          </a:ln>
        </p:spPr>
      </p:cxnSp>
      <p:sp>
        <p:nvSpPr>
          <p:cNvPr id="1395" name="Google Shape;1395;p75"/>
          <p:cNvSpPr txBox="1"/>
          <p:nvPr/>
        </p:nvSpPr>
        <p:spPr>
          <a:xfrm>
            <a:off x="5792475" y="857050"/>
            <a:ext cx="3014700" cy="1015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solidFill>
                  <a:schemeClr val="dk1"/>
                </a:solidFill>
              </a:rPr>
              <a:t>S</a:t>
            </a:r>
            <a:r>
              <a:rPr b="1" lang="en" sz="1800">
                <a:solidFill>
                  <a:schemeClr val="dk1"/>
                </a:solidFill>
              </a:rPr>
              <a:t>trong dynamic suppression on RM (lower in the profile)</a:t>
            </a:r>
            <a:endParaRPr b="1" sz="1800">
              <a:solidFill>
                <a:schemeClr val="dk1"/>
              </a:solidFill>
            </a:endParaRPr>
          </a:p>
        </p:txBody>
      </p:sp>
      <p:sp>
        <p:nvSpPr>
          <p:cNvPr id="1396" name="Google Shape;1396;p75"/>
          <p:cNvSpPr/>
          <p:nvPr/>
        </p:nvSpPr>
        <p:spPr>
          <a:xfrm>
            <a:off x="2466200" y="2367050"/>
            <a:ext cx="1797000" cy="2000100"/>
          </a:xfrm>
          <a:prstGeom prst="ellipse">
            <a:avLst/>
          </a:prstGeom>
          <a:no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cxnSp>
        <p:nvCxnSpPr>
          <p:cNvPr id="1397" name="Google Shape;1397;p75"/>
          <p:cNvCxnSpPr/>
          <p:nvPr/>
        </p:nvCxnSpPr>
        <p:spPr>
          <a:xfrm>
            <a:off x="2064700" y="1900275"/>
            <a:ext cx="1187100" cy="953400"/>
          </a:xfrm>
          <a:prstGeom prst="straightConnector1">
            <a:avLst/>
          </a:prstGeom>
          <a:noFill/>
          <a:ln cap="flat" cmpd="sng" w="28575">
            <a:solidFill>
              <a:schemeClr val="dk1"/>
            </a:solidFill>
            <a:prstDash val="solid"/>
            <a:round/>
            <a:headEnd len="med" w="med" type="none"/>
            <a:tailEnd len="med" w="med" type="triangle"/>
          </a:ln>
        </p:spPr>
      </p:cxnSp>
      <p:sp>
        <p:nvSpPr>
          <p:cNvPr id="1398" name="Google Shape;1398;p75"/>
          <p:cNvSpPr txBox="1"/>
          <p:nvPr/>
        </p:nvSpPr>
        <p:spPr>
          <a:xfrm>
            <a:off x="157250" y="1084650"/>
            <a:ext cx="3014700" cy="1015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solidFill>
                  <a:schemeClr val="dk1"/>
                </a:solidFill>
              </a:rPr>
              <a:t>This MAY not </a:t>
            </a:r>
            <a:r>
              <a:rPr b="1" lang="en" sz="1800">
                <a:solidFill>
                  <a:schemeClr val="dk1"/>
                </a:solidFill>
              </a:rPr>
              <a:t>negatively</a:t>
            </a:r>
            <a:r>
              <a:rPr b="1" lang="en" sz="1800">
                <a:solidFill>
                  <a:schemeClr val="dk1"/>
                </a:solidFill>
              </a:rPr>
              <a:t> </a:t>
            </a:r>
            <a:r>
              <a:rPr b="1" lang="en" sz="1800">
                <a:solidFill>
                  <a:schemeClr val="dk1"/>
                </a:solidFill>
              </a:rPr>
              <a:t>influence</a:t>
            </a:r>
            <a:r>
              <a:rPr b="1" lang="en" sz="1800">
                <a:solidFill>
                  <a:schemeClr val="dk1"/>
                </a:solidFill>
              </a:rPr>
              <a:t> RM, it is higher in the profile.</a:t>
            </a:r>
            <a:endParaRPr b="1" sz="1800">
              <a:solidFill>
                <a:schemeClr val="dk1"/>
              </a:solidFill>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3" name="Shape 1403"/>
        <p:cNvGrpSpPr/>
        <p:nvPr/>
      </p:nvGrpSpPr>
      <p:grpSpPr>
        <a:xfrm>
          <a:off x="0" y="0"/>
          <a:ext cx="0" cy="0"/>
          <a:chOff x="0" y="0"/>
          <a:chExt cx="0" cy="0"/>
        </a:xfrm>
      </p:grpSpPr>
      <p:sp>
        <p:nvSpPr>
          <p:cNvPr id="1404" name="Google Shape;1404;p76"/>
          <p:cNvSpPr txBox="1"/>
          <p:nvPr/>
        </p:nvSpPr>
        <p:spPr>
          <a:xfrm>
            <a:off x="322325" y="1003050"/>
            <a:ext cx="7570800" cy="212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solidFill>
                  <a:schemeClr val="dk1"/>
                </a:solidFill>
                <a:latin typeface="Calibri"/>
                <a:ea typeface="Calibri"/>
                <a:cs typeface="Calibri"/>
                <a:sym typeface="Calibri"/>
              </a:rPr>
              <a:t>Should we “worry”?</a:t>
            </a:r>
            <a:endParaRPr b="1"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a:p>
            <a:pPr indent="0" lvl="0" marL="0" rtl="0" algn="l">
              <a:spcBef>
                <a:spcPts val="0"/>
              </a:spcBef>
              <a:spcAft>
                <a:spcPts val="0"/>
              </a:spcAft>
              <a:buNone/>
            </a:pPr>
            <a:r>
              <a:rPr lang="en" sz="1800">
                <a:solidFill>
                  <a:schemeClr val="dk1"/>
                </a:solidFill>
                <a:latin typeface="Calibri"/>
                <a:ea typeface="Calibri"/>
                <a:cs typeface="Calibri"/>
                <a:sym typeface="Calibri"/>
              </a:rPr>
              <a:t>No reason to worry - shear does not reverse</a:t>
            </a:r>
            <a:endParaRPr sz="1800">
              <a:solidFill>
                <a:schemeClr val="dk1"/>
              </a:solidFill>
              <a:latin typeface="Calibri"/>
              <a:ea typeface="Calibri"/>
              <a:cs typeface="Calibri"/>
              <a:sym typeface="Calibri"/>
            </a:endParaRPr>
          </a:p>
          <a:p>
            <a:pPr indent="0" lvl="0" marL="0" rtl="0" algn="l">
              <a:spcBef>
                <a:spcPts val="0"/>
              </a:spcBef>
              <a:spcAft>
                <a:spcPts val="0"/>
              </a:spcAft>
              <a:buNone/>
            </a:pPr>
            <a:r>
              <a:rPr lang="en" sz="1800">
                <a:solidFill>
                  <a:schemeClr val="dk1"/>
                </a:solidFill>
                <a:latin typeface="Calibri"/>
                <a:ea typeface="Calibri"/>
                <a:cs typeface="Calibri"/>
                <a:sym typeface="Calibri"/>
              </a:rPr>
              <a:t>direction with height. </a:t>
            </a:r>
            <a:endParaRPr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p:txBody>
      </p:sp>
      <p:cxnSp>
        <p:nvCxnSpPr>
          <p:cNvPr id="1405" name="Google Shape;1405;p76"/>
          <p:cNvCxnSpPr/>
          <p:nvPr/>
        </p:nvCxnSpPr>
        <p:spPr>
          <a:xfrm flipH="1">
            <a:off x="7108650" y="1191025"/>
            <a:ext cx="65100" cy="933000"/>
          </a:xfrm>
          <a:prstGeom prst="straightConnector1">
            <a:avLst/>
          </a:prstGeom>
          <a:noFill/>
          <a:ln cap="flat" cmpd="sng" w="38100">
            <a:solidFill>
              <a:srgbClr val="00FF00"/>
            </a:solidFill>
            <a:prstDash val="solid"/>
            <a:round/>
            <a:headEnd len="med" w="med" type="none"/>
            <a:tailEnd len="med" w="med" type="none"/>
          </a:ln>
        </p:spPr>
      </p:cxnSp>
      <p:cxnSp>
        <p:nvCxnSpPr>
          <p:cNvPr id="1406" name="Google Shape;1406;p76"/>
          <p:cNvCxnSpPr/>
          <p:nvPr/>
        </p:nvCxnSpPr>
        <p:spPr>
          <a:xfrm flipH="1">
            <a:off x="7173750" y="1107025"/>
            <a:ext cx="1265400" cy="84000"/>
          </a:xfrm>
          <a:prstGeom prst="straightConnector1">
            <a:avLst/>
          </a:prstGeom>
          <a:noFill/>
          <a:ln cap="flat" cmpd="sng" w="38100">
            <a:solidFill>
              <a:srgbClr val="FFD966"/>
            </a:solidFill>
            <a:prstDash val="solid"/>
            <a:round/>
            <a:headEnd len="med" w="med" type="none"/>
            <a:tailEnd len="med" w="med" type="none"/>
          </a:ln>
        </p:spPr>
      </p:cxnSp>
      <p:cxnSp>
        <p:nvCxnSpPr>
          <p:cNvPr id="1407" name="Google Shape;1407;p76"/>
          <p:cNvCxnSpPr/>
          <p:nvPr/>
        </p:nvCxnSpPr>
        <p:spPr>
          <a:xfrm flipH="1" rot="10800000">
            <a:off x="5674950" y="2141150"/>
            <a:ext cx="1433700" cy="94800"/>
          </a:xfrm>
          <a:prstGeom prst="straightConnector1">
            <a:avLst/>
          </a:prstGeom>
          <a:noFill/>
          <a:ln cap="flat" cmpd="sng" w="38100">
            <a:solidFill>
              <a:srgbClr val="FF0000"/>
            </a:solidFill>
            <a:prstDash val="solid"/>
            <a:round/>
            <a:headEnd len="med" w="med" type="none"/>
            <a:tailEnd len="med" w="med" type="none"/>
          </a:ln>
        </p:spPr>
      </p:cxnSp>
      <p:cxnSp>
        <p:nvCxnSpPr>
          <p:cNvPr id="1408" name="Google Shape;1408;p76"/>
          <p:cNvCxnSpPr/>
          <p:nvPr/>
        </p:nvCxnSpPr>
        <p:spPr>
          <a:xfrm flipH="1" rot="10800000">
            <a:off x="5648500" y="2235950"/>
            <a:ext cx="26400" cy="1640400"/>
          </a:xfrm>
          <a:prstGeom prst="straightConnector1">
            <a:avLst/>
          </a:prstGeom>
          <a:noFill/>
          <a:ln cap="flat" cmpd="sng" w="38100">
            <a:solidFill>
              <a:srgbClr val="FF00FF"/>
            </a:solidFill>
            <a:prstDash val="solid"/>
            <a:round/>
            <a:headEnd len="med" w="med" type="none"/>
            <a:tailEnd len="med" w="med" type="none"/>
          </a:ln>
        </p:spPr>
      </p:cxnSp>
      <p:sp>
        <p:nvSpPr>
          <p:cNvPr id="1409" name="Google Shape;1409;p76"/>
          <p:cNvSpPr/>
          <p:nvPr/>
        </p:nvSpPr>
        <p:spPr>
          <a:xfrm>
            <a:off x="7044400" y="2409325"/>
            <a:ext cx="206100" cy="198000"/>
          </a:xfrm>
          <a:prstGeom prst="ellipse">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cxnSp>
        <p:nvCxnSpPr>
          <p:cNvPr id="1410" name="Google Shape;1410;p76"/>
          <p:cNvCxnSpPr>
            <a:stCxn id="1409" idx="0"/>
            <a:endCxn id="1409" idx="4"/>
          </p:cNvCxnSpPr>
          <p:nvPr/>
        </p:nvCxnSpPr>
        <p:spPr>
          <a:xfrm>
            <a:off x="7147450" y="2409325"/>
            <a:ext cx="0" cy="198000"/>
          </a:xfrm>
          <a:prstGeom prst="straightConnector1">
            <a:avLst/>
          </a:prstGeom>
          <a:noFill/>
          <a:ln cap="flat" cmpd="sng" w="19050">
            <a:solidFill>
              <a:srgbClr val="FF0000"/>
            </a:solidFill>
            <a:prstDash val="solid"/>
            <a:round/>
            <a:headEnd len="med" w="med" type="none"/>
            <a:tailEnd len="med" w="med" type="none"/>
          </a:ln>
        </p:spPr>
      </p:cxnSp>
      <p:cxnSp>
        <p:nvCxnSpPr>
          <p:cNvPr id="1411" name="Google Shape;1411;p76"/>
          <p:cNvCxnSpPr>
            <a:stCxn id="1409" idx="2"/>
            <a:endCxn id="1409" idx="6"/>
          </p:cNvCxnSpPr>
          <p:nvPr/>
        </p:nvCxnSpPr>
        <p:spPr>
          <a:xfrm>
            <a:off x="7044400" y="2508325"/>
            <a:ext cx="206100" cy="0"/>
          </a:xfrm>
          <a:prstGeom prst="straightConnector1">
            <a:avLst/>
          </a:prstGeom>
          <a:noFill/>
          <a:ln cap="flat" cmpd="sng" w="19050">
            <a:solidFill>
              <a:srgbClr val="FF0000"/>
            </a:solidFill>
            <a:prstDash val="solid"/>
            <a:round/>
            <a:headEnd len="med" w="med" type="none"/>
            <a:tailEnd len="med" w="med" type="none"/>
          </a:ln>
        </p:spPr>
      </p:cxnSp>
      <p:sp>
        <p:nvSpPr>
          <p:cNvPr id="1412" name="Google Shape;1412;p76"/>
          <p:cNvSpPr txBox="1"/>
          <p:nvPr/>
        </p:nvSpPr>
        <p:spPr>
          <a:xfrm>
            <a:off x="730350" y="123350"/>
            <a:ext cx="7683300" cy="5850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1200"/>
              </a:spcAft>
              <a:buNone/>
            </a:pPr>
            <a:r>
              <a:rPr b="1" lang="en" sz="2600" u="sng">
                <a:solidFill>
                  <a:schemeClr val="dk1"/>
                </a:solidFill>
                <a:latin typeface="Calibri"/>
                <a:ea typeface="Calibri"/>
                <a:cs typeface="Calibri"/>
                <a:sym typeface="Calibri"/>
              </a:rPr>
              <a:t>Complex Hodographs</a:t>
            </a:r>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7" name="Shape 1417"/>
        <p:cNvGrpSpPr/>
        <p:nvPr/>
      </p:nvGrpSpPr>
      <p:grpSpPr>
        <a:xfrm>
          <a:off x="0" y="0"/>
          <a:ext cx="0" cy="0"/>
          <a:chOff x="0" y="0"/>
          <a:chExt cx="0" cy="0"/>
        </a:xfrm>
      </p:grpSpPr>
      <p:sp>
        <p:nvSpPr>
          <p:cNvPr id="1418" name="Google Shape;1418;p77"/>
          <p:cNvSpPr txBox="1"/>
          <p:nvPr/>
        </p:nvSpPr>
        <p:spPr>
          <a:xfrm>
            <a:off x="322325" y="1003050"/>
            <a:ext cx="7570800" cy="212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solidFill>
                  <a:schemeClr val="dk1"/>
                </a:solidFill>
                <a:latin typeface="Calibri"/>
                <a:ea typeface="Calibri"/>
                <a:cs typeface="Calibri"/>
                <a:sym typeface="Calibri"/>
              </a:rPr>
              <a:t>Should we “worry”?</a:t>
            </a:r>
            <a:endParaRPr b="1"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a:p>
            <a:pPr indent="0" lvl="0" marL="0" rtl="0" algn="l">
              <a:spcBef>
                <a:spcPts val="0"/>
              </a:spcBef>
              <a:spcAft>
                <a:spcPts val="0"/>
              </a:spcAft>
              <a:buNone/>
            </a:pPr>
            <a:r>
              <a:rPr lang="en" sz="1800">
                <a:solidFill>
                  <a:schemeClr val="dk1"/>
                </a:solidFill>
                <a:latin typeface="Calibri"/>
                <a:ea typeface="Calibri"/>
                <a:cs typeface="Calibri"/>
                <a:sym typeface="Calibri"/>
              </a:rPr>
              <a:t>No worries still - inflection is </a:t>
            </a:r>
            <a:endParaRPr sz="1800">
              <a:solidFill>
                <a:schemeClr val="dk1"/>
              </a:solidFill>
              <a:latin typeface="Calibri"/>
              <a:ea typeface="Calibri"/>
              <a:cs typeface="Calibri"/>
              <a:sym typeface="Calibri"/>
            </a:endParaRPr>
          </a:p>
          <a:p>
            <a:pPr indent="0" lvl="0" marL="0" rtl="0" algn="l">
              <a:spcBef>
                <a:spcPts val="0"/>
              </a:spcBef>
              <a:spcAft>
                <a:spcPts val="0"/>
              </a:spcAft>
              <a:buNone/>
            </a:pPr>
            <a:r>
              <a:rPr lang="en" sz="1800">
                <a:solidFill>
                  <a:schemeClr val="dk1"/>
                </a:solidFill>
                <a:latin typeface="Calibri"/>
                <a:ea typeface="Calibri"/>
                <a:cs typeface="Calibri"/>
                <a:sym typeface="Calibri"/>
              </a:rPr>
              <a:t>well above the effective inflow layer</a:t>
            </a:r>
            <a:endParaRPr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p:txBody>
      </p:sp>
      <p:cxnSp>
        <p:nvCxnSpPr>
          <p:cNvPr id="1419" name="Google Shape;1419;p77"/>
          <p:cNvCxnSpPr/>
          <p:nvPr/>
        </p:nvCxnSpPr>
        <p:spPr>
          <a:xfrm flipH="1" rot="10800000">
            <a:off x="5674950" y="2141150"/>
            <a:ext cx="1433700" cy="94800"/>
          </a:xfrm>
          <a:prstGeom prst="straightConnector1">
            <a:avLst/>
          </a:prstGeom>
          <a:noFill/>
          <a:ln cap="flat" cmpd="sng" w="38100">
            <a:solidFill>
              <a:srgbClr val="FF0000"/>
            </a:solidFill>
            <a:prstDash val="solid"/>
            <a:round/>
            <a:headEnd len="med" w="med" type="none"/>
            <a:tailEnd len="med" w="med" type="none"/>
          </a:ln>
        </p:spPr>
      </p:cxnSp>
      <p:cxnSp>
        <p:nvCxnSpPr>
          <p:cNvPr id="1420" name="Google Shape;1420;p77"/>
          <p:cNvCxnSpPr/>
          <p:nvPr/>
        </p:nvCxnSpPr>
        <p:spPr>
          <a:xfrm>
            <a:off x="7108700" y="2147750"/>
            <a:ext cx="184800" cy="835800"/>
          </a:xfrm>
          <a:prstGeom prst="straightConnector1">
            <a:avLst/>
          </a:prstGeom>
          <a:noFill/>
          <a:ln cap="flat" cmpd="sng" w="38100">
            <a:solidFill>
              <a:srgbClr val="00FF00"/>
            </a:solidFill>
            <a:prstDash val="solid"/>
            <a:round/>
            <a:headEnd len="med" w="med" type="none"/>
            <a:tailEnd len="med" w="med" type="none"/>
          </a:ln>
        </p:spPr>
      </p:cxnSp>
      <p:cxnSp>
        <p:nvCxnSpPr>
          <p:cNvPr id="1421" name="Google Shape;1421;p77"/>
          <p:cNvCxnSpPr/>
          <p:nvPr/>
        </p:nvCxnSpPr>
        <p:spPr>
          <a:xfrm>
            <a:off x="7218025" y="1650600"/>
            <a:ext cx="448200" cy="1163100"/>
          </a:xfrm>
          <a:prstGeom prst="straightConnector1">
            <a:avLst/>
          </a:prstGeom>
          <a:noFill/>
          <a:ln cap="flat" cmpd="sng" w="38100">
            <a:solidFill>
              <a:srgbClr val="FFD966"/>
            </a:solidFill>
            <a:prstDash val="solid"/>
            <a:round/>
            <a:headEnd len="med" w="med" type="none"/>
            <a:tailEnd len="med" w="med" type="none"/>
          </a:ln>
        </p:spPr>
      </p:cxnSp>
      <p:cxnSp>
        <p:nvCxnSpPr>
          <p:cNvPr id="1422" name="Google Shape;1422;p77"/>
          <p:cNvCxnSpPr/>
          <p:nvPr/>
        </p:nvCxnSpPr>
        <p:spPr>
          <a:xfrm flipH="1">
            <a:off x="7284975" y="2818425"/>
            <a:ext cx="385500" cy="174000"/>
          </a:xfrm>
          <a:prstGeom prst="straightConnector1">
            <a:avLst/>
          </a:prstGeom>
          <a:noFill/>
          <a:ln cap="flat" cmpd="sng" w="38100">
            <a:solidFill>
              <a:srgbClr val="00FF00"/>
            </a:solidFill>
            <a:prstDash val="solid"/>
            <a:round/>
            <a:headEnd len="med" w="med" type="none"/>
            <a:tailEnd len="med" w="med" type="none"/>
          </a:ln>
        </p:spPr>
      </p:cxnSp>
      <p:cxnSp>
        <p:nvCxnSpPr>
          <p:cNvPr id="1423" name="Google Shape;1423;p77"/>
          <p:cNvCxnSpPr/>
          <p:nvPr/>
        </p:nvCxnSpPr>
        <p:spPr>
          <a:xfrm flipH="1">
            <a:off x="7227950" y="1322850"/>
            <a:ext cx="1065000" cy="322500"/>
          </a:xfrm>
          <a:prstGeom prst="straightConnector1">
            <a:avLst/>
          </a:prstGeom>
          <a:noFill/>
          <a:ln cap="flat" cmpd="sng" w="38100">
            <a:solidFill>
              <a:srgbClr val="FFD966"/>
            </a:solidFill>
            <a:prstDash val="solid"/>
            <a:round/>
            <a:headEnd len="med" w="med" type="none"/>
            <a:tailEnd len="med" w="med" type="none"/>
          </a:ln>
        </p:spPr>
      </p:cxnSp>
      <p:cxnSp>
        <p:nvCxnSpPr>
          <p:cNvPr id="1424" name="Google Shape;1424;p77"/>
          <p:cNvCxnSpPr/>
          <p:nvPr/>
        </p:nvCxnSpPr>
        <p:spPr>
          <a:xfrm flipH="1" rot="10800000">
            <a:off x="5648500" y="2235950"/>
            <a:ext cx="26400" cy="1640400"/>
          </a:xfrm>
          <a:prstGeom prst="straightConnector1">
            <a:avLst/>
          </a:prstGeom>
          <a:noFill/>
          <a:ln cap="flat" cmpd="sng" w="38100">
            <a:solidFill>
              <a:srgbClr val="FF00FF"/>
            </a:solidFill>
            <a:prstDash val="solid"/>
            <a:round/>
            <a:headEnd len="med" w="med" type="none"/>
            <a:tailEnd len="med" w="med" type="none"/>
          </a:ln>
        </p:spPr>
      </p:cxnSp>
      <p:sp>
        <p:nvSpPr>
          <p:cNvPr id="1425" name="Google Shape;1425;p77"/>
          <p:cNvSpPr/>
          <p:nvPr/>
        </p:nvSpPr>
        <p:spPr>
          <a:xfrm>
            <a:off x="6672175" y="2928125"/>
            <a:ext cx="206100" cy="198000"/>
          </a:xfrm>
          <a:prstGeom prst="ellipse">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cxnSp>
        <p:nvCxnSpPr>
          <p:cNvPr id="1426" name="Google Shape;1426;p77"/>
          <p:cNvCxnSpPr>
            <a:stCxn id="1425" idx="0"/>
            <a:endCxn id="1425" idx="4"/>
          </p:cNvCxnSpPr>
          <p:nvPr/>
        </p:nvCxnSpPr>
        <p:spPr>
          <a:xfrm>
            <a:off x="6775225" y="2928125"/>
            <a:ext cx="0" cy="198000"/>
          </a:xfrm>
          <a:prstGeom prst="straightConnector1">
            <a:avLst/>
          </a:prstGeom>
          <a:noFill/>
          <a:ln cap="flat" cmpd="sng" w="19050">
            <a:solidFill>
              <a:srgbClr val="FF0000"/>
            </a:solidFill>
            <a:prstDash val="solid"/>
            <a:round/>
            <a:headEnd len="med" w="med" type="none"/>
            <a:tailEnd len="med" w="med" type="none"/>
          </a:ln>
        </p:spPr>
      </p:cxnSp>
      <p:cxnSp>
        <p:nvCxnSpPr>
          <p:cNvPr id="1427" name="Google Shape;1427;p77"/>
          <p:cNvCxnSpPr>
            <a:stCxn id="1425" idx="2"/>
            <a:endCxn id="1425" idx="6"/>
          </p:cNvCxnSpPr>
          <p:nvPr/>
        </p:nvCxnSpPr>
        <p:spPr>
          <a:xfrm>
            <a:off x="6672175" y="3027125"/>
            <a:ext cx="206100" cy="0"/>
          </a:xfrm>
          <a:prstGeom prst="straightConnector1">
            <a:avLst/>
          </a:prstGeom>
          <a:noFill/>
          <a:ln cap="flat" cmpd="sng" w="19050">
            <a:solidFill>
              <a:srgbClr val="FF0000"/>
            </a:solidFill>
            <a:prstDash val="solid"/>
            <a:round/>
            <a:headEnd len="med" w="med" type="none"/>
            <a:tailEnd len="med" w="med" type="none"/>
          </a:ln>
        </p:spPr>
      </p:cxnSp>
      <p:sp>
        <p:nvSpPr>
          <p:cNvPr id="1428" name="Google Shape;1428;p77"/>
          <p:cNvSpPr txBox="1"/>
          <p:nvPr/>
        </p:nvSpPr>
        <p:spPr>
          <a:xfrm>
            <a:off x="730350" y="123350"/>
            <a:ext cx="7683300" cy="5850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1200"/>
              </a:spcAft>
              <a:buNone/>
            </a:pPr>
            <a:r>
              <a:rPr b="1" lang="en" sz="2600" u="sng">
                <a:solidFill>
                  <a:schemeClr val="dk1"/>
                </a:solidFill>
                <a:latin typeface="Calibri"/>
                <a:ea typeface="Calibri"/>
                <a:cs typeface="Calibri"/>
                <a:sym typeface="Calibri"/>
              </a:rPr>
              <a:t>Complex Hodographs</a:t>
            </a:r>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3" name="Shape 1433"/>
        <p:cNvGrpSpPr/>
        <p:nvPr/>
      </p:nvGrpSpPr>
      <p:grpSpPr>
        <a:xfrm>
          <a:off x="0" y="0"/>
          <a:ext cx="0" cy="0"/>
          <a:chOff x="0" y="0"/>
          <a:chExt cx="0" cy="0"/>
        </a:xfrm>
      </p:grpSpPr>
      <p:cxnSp>
        <p:nvCxnSpPr>
          <p:cNvPr id="1434" name="Google Shape;1434;p78"/>
          <p:cNvCxnSpPr/>
          <p:nvPr/>
        </p:nvCxnSpPr>
        <p:spPr>
          <a:xfrm flipH="1">
            <a:off x="6828750" y="2768250"/>
            <a:ext cx="397500" cy="160800"/>
          </a:xfrm>
          <a:prstGeom prst="straightConnector1">
            <a:avLst/>
          </a:prstGeom>
          <a:noFill/>
          <a:ln cap="flat" cmpd="sng" w="38100">
            <a:solidFill>
              <a:srgbClr val="00FF00"/>
            </a:solidFill>
            <a:prstDash val="solid"/>
            <a:round/>
            <a:headEnd len="med" w="med" type="none"/>
            <a:tailEnd len="med" w="med" type="none"/>
          </a:ln>
        </p:spPr>
      </p:cxnSp>
      <p:sp>
        <p:nvSpPr>
          <p:cNvPr id="1435" name="Google Shape;1435;p78"/>
          <p:cNvSpPr txBox="1"/>
          <p:nvPr/>
        </p:nvSpPr>
        <p:spPr>
          <a:xfrm>
            <a:off x="322325" y="1003050"/>
            <a:ext cx="7570800" cy="2678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solidFill>
                  <a:schemeClr val="dk1"/>
                </a:solidFill>
                <a:latin typeface="Calibri"/>
                <a:ea typeface="Calibri"/>
                <a:cs typeface="Calibri"/>
                <a:sym typeface="Calibri"/>
              </a:rPr>
              <a:t>Should we “worry”?</a:t>
            </a:r>
            <a:endParaRPr b="1"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a:p>
            <a:pPr indent="0" lvl="0" marL="0" rtl="0" algn="l">
              <a:spcBef>
                <a:spcPts val="0"/>
              </a:spcBef>
              <a:spcAft>
                <a:spcPts val="0"/>
              </a:spcAft>
              <a:buNone/>
            </a:pPr>
            <a:r>
              <a:rPr lang="en" sz="1800">
                <a:solidFill>
                  <a:schemeClr val="dk1"/>
                </a:solidFill>
                <a:latin typeface="Calibri"/>
                <a:ea typeface="Calibri"/>
                <a:cs typeface="Calibri"/>
                <a:sym typeface="Calibri"/>
              </a:rPr>
              <a:t>Might not be ideal, </a:t>
            </a:r>
            <a:r>
              <a:rPr b="1" lang="en" sz="1800">
                <a:solidFill>
                  <a:schemeClr val="dk1"/>
                </a:solidFill>
                <a:latin typeface="Calibri"/>
                <a:ea typeface="Calibri"/>
                <a:cs typeface="Calibri"/>
                <a:sym typeface="Calibri"/>
              </a:rPr>
              <a:t>but</a:t>
            </a:r>
            <a:r>
              <a:rPr lang="en" sz="1800">
                <a:solidFill>
                  <a:schemeClr val="dk1"/>
                </a:solidFill>
                <a:latin typeface="Calibri"/>
                <a:ea typeface="Calibri"/>
                <a:cs typeface="Calibri"/>
                <a:sym typeface="Calibri"/>
              </a:rPr>
              <a:t>:</a:t>
            </a:r>
            <a:endParaRPr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a:p>
            <a:pPr indent="0" lvl="0" marL="0" rtl="0" algn="l">
              <a:spcBef>
                <a:spcPts val="0"/>
              </a:spcBef>
              <a:spcAft>
                <a:spcPts val="0"/>
              </a:spcAft>
              <a:buNone/>
            </a:pPr>
            <a:r>
              <a:rPr lang="en" sz="1800">
                <a:solidFill>
                  <a:schemeClr val="dk1"/>
                </a:solidFill>
                <a:latin typeface="Calibri"/>
                <a:ea typeface="Calibri"/>
                <a:cs typeface="Calibri"/>
                <a:sym typeface="Calibri"/>
              </a:rPr>
              <a:t>Inflection is near the effective inflow layer,</a:t>
            </a:r>
            <a:endParaRPr sz="1800">
              <a:solidFill>
                <a:schemeClr val="dk1"/>
              </a:solidFill>
              <a:latin typeface="Calibri"/>
              <a:ea typeface="Calibri"/>
              <a:cs typeface="Calibri"/>
              <a:sym typeface="Calibri"/>
            </a:endParaRPr>
          </a:p>
          <a:p>
            <a:pPr indent="0" lvl="0" marL="0" rtl="0" algn="l">
              <a:spcBef>
                <a:spcPts val="0"/>
              </a:spcBef>
              <a:spcAft>
                <a:spcPts val="0"/>
              </a:spcAft>
              <a:buNone/>
            </a:pPr>
            <a:r>
              <a:rPr lang="en" sz="1800">
                <a:solidFill>
                  <a:schemeClr val="dk1"/>
                </a:solidFill>
                <a:latin typeface="Calibri"/>
                <a:ea typeface="Calibri"/>
                <a:cs typeface="Calibri"/>
                <a:sym typeface="Calibri"/>
              </a:rPr>
              <a:t>but streamwise vorticity is abundant!</a:t>
            </a:r>
            <a:endParaRPr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p:txBody>
      </p:sp>
      <p:cxnSp>
        <p:nvCxnSpPr>
          <p:cNvPr id="1436" name="Google Shape;1436;p78"/>
          <p:cNvCxnSpPr/>
          <p:nvPr/>
        </p:nvCxnSpPr>
        <p:spPr>
          <a:xfrm flipH="1" rot="10800000">
            <a:off x="5503225" y="2145238"/>
            <a:ext cx="1054500" cy="162000"/>
          </a:xfrm>
          <a:prstGeom prst="straightConnector1">
            <a:avLst/>
          </a:prstGeom>
          <a:noFill/>
          <a:ln cap="flat" cmpd="sng" w="38100">
            <a:solidFill>
              <a:srgbClr val="FF0000"/>
            </a:solidFill>
            <a:prstDash val="solid"/>
            <a:round/>
            <a:headEnd len="med" w="med" type="none"/>
            <a:tailEnd len="med" w="med" type="none"/>
          </a:ln>
        </p:spPr>
      </p:cxnSp>
      <p:cxnSp>
        <p:nvCxnSpPr>
          <p:cNvPr id="1437" name="Google Shape;1437;p78"/>
          <p:cNvCxnSpPr>
            <a:endCxn id="1438" idx="0"/>
          </p:cNvCxnSpPr>
          <p:nvPr/>
        </p:nvCxnSpPr>
        <p:spPr>
          <a:xfrm>
            <a:off x="6551550" y="2133150"/>
            <a:ext cx="277200" cy="795900"/>
          </a:xfrm>
          <a:prstGeom prst="straightConnector1">
            <a:avLst/>
          </a:prstGeom>
          <a:noFill/>
          <a:ln cap="flat" cmpd="sng" w="38100">
            <a:solidFill>
              <a:srgbClr val="FF0000"/>
            </a:solidFill>
            <a:prstDash val="solid"/>
            <a:round/>
            <a:headEnd len="med" w="med" type="none"/>
            <a:tailEnd len="med" w="med" type="none"/>
          </a:ln>
        </p:spPr>
      </p:cxnSp>
      <p:cxnSp>
        <p:nvCxnSpPr>
          <p:cNvPr id="1439" name="Google Shape;1439;p78"/>
          <p:cNvCxnSpPr/>
          <p:nvPr/>
        </p:nvCxnSpPr>
        <p:spPr>
          <a:xfrm>
            <a:off x="7228050" y="1635550"/>
            <a:ext cx="16200" cy="1145700"/>
          </a:xfrm>
          <a:prstGeom prst="straightConnector1">
            <a:avLst/>
          </a:prstGeom>
          <a:noFill/>
          <a:ln cap="flat" cmpd="sng" w="38100">
            <a:solidFill>
              <a:srgbClr val="00FF00"/>
            </a:solidFill>
            <a:prstDash val="solid"/>
            <a:round/>
            <a:headEnd len="med" w="med" type="none"/>
            <a:tailEnd len="med" w="med" type="none"/>
          </a:ln>
        </p:spPr>
      </p:cxnSp>
      <p:cxnSp>
        <p:nvCxnSpPr>
          <p:cNvPr id="1440" name="Google Shape;1440;p78"/>
          <p:cNvCxnSpPr/>
          <p:nvPr/>
        </p:nvCxnSpPr>
        <p:spPr>
          <a:xfrm flipH="1">
            <a:off x="7227950" y="1322850"/>
            <a:ext cx="1065000" cy="322500"/>
          </a:xfrm>
          <a:prstGeom prst="straightConnector1">
            <a:avLst/>
          </a:prstGeom>
          <a:noFill/>
          <a:ln cap="flat" cmpd="sng" w="38100">
            <a:solidFill>
              <a:srgbClr val="FFD966"/>
            </a:solidFill>
            <a:prstDash val="solid"/>
            <a:round/>
            <a:headEnd len="med" w="med" type="none"/>
            <a:tailEnd len="med" w="med" type="none"/>
          </a:ln>
        </p:spPr>
      </p:cxnSp>
      <p:cxnSp>
        <p:nvCxnSpPr>
          <p:cNvPr id="1441" name="Google Shape;1441;p78"/>
          <p:cNvCxnSpPr/>
          <p:nvPr/>
        </p:nvCxnSpPr>
        <p:spPr>
          <a:xfrm flipH="1" rot="10800000">
            <a:off x="5476825" y="2307250"/>
            <a:ext cx="26400" cy="1640400"/>
          </a:xfrm>
          <a:prstGeom prst="straightConnector1">
            <a:avLst/>
          </a:prstGeom>
          <a:noFill/>
          <a:ln cap="flat" cmpd="sng" w="38100">
            <a:solidFill>
              <a:srgbClr val="FF00FF"/>
            </a:solidFill>
            <a:prstDash val="solid"/>
            <a:round/>
            <a:headEnd len="med" w="med" type="none"/>
            <a:tailEnd len="med" w="med" type="none"/>
          </a:ln>
        </p:spPr>
      </p:cxnSp>
      <p:sp>
        <p:nvSpPr>
          <p:cNvPr id="1438" name="Google Shape;1438;p78"/>
          <p:cNvSpPr/>
          <p:nvPr/>
        </p:nvSpPr>
        <p:spPr>
          <a:xfrm>
            <a:off x="6725700" y="2929050"/>
            <a:ext cx="206100" cy="198000"/>
          </a:xfrm>
          <a:prstGeom prst="ellipse">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cxnSp>
        <p:nvCxnSpPr>
          <p:cNvPr id="1442" name="Google Shape;1442;p78"/>
          <p:cNvCxnSpPr>
            <a:stCxn id="1438" idx="0"/>
            <a:endCxn id="1438" idx="4"/>
          </p:cNvCxnSpPr>
          <p:nvPr/>
        </p:nvCxnSpPr>
        <p:spPr>
          <a:xfrm>
            <a:off x="6828750" y="2929050"/>
            <a:ext cx="0" cy="198000"/>
          </a:xfrm>
          <a:prstGeom prst="straightConnector1">
            <a:avLst/>
          </a:prstGeom>
          <a:noFill/>
          <a:ln cap="flat" cmpd="sng" w="19050">
            <a:solidFill>
              <a:srgbClr val="FF0000"/>
            </a:solidFill>
            <a:prstDash val="solid"/>
            <a:round/>
            <a:headEnd len="med" w="med" type="none"/>
            <a:tailEnd len="med" w="med" type="none"/>
          </a:ln>
        </p:spPr>
      </p:cxnSp>
      <p:cxnSp>
        <p:nvCxnSpPr>
          <p:cNvPr id="1443" name="Google Shape;1443;p78"/>
          <p:cNvCxnSpPr>
            <a:stCxn id="1438" idx="2"/>
            <a:endCxn id="1438" idx="6"/>
          </p:cNvCxnSpPr>
          <p:nvPr/>
        </p:nvCxnSpPr>
        <p:spPr>
          <a:xfrm>
            <a:off x="6725700" y="3028050"/>
            <a:ext cx="206100" cy="0"/>
          </a:xfrm>
          <a:prstGeom prst="straightConnector1">
            <a:avLst/>
          </a:prstGeom>
          <a:noFill/>
          <a:ln cap="flat" cmpd="sng" w="19050">
            <a:solidFill>
              <a:srgbClr val="FF0000"/>
            </a:solidFill>
            <a:prstDash val="solid"/>
            <a:round/>
            <a:headEnd len="med" w="med" type="none"/>
            <a:tailEnd len="med" w="med" type="none"/>
          </a:ln>
        </p:spPr>
      </p:cxnSp>
      <p:sp>
        <p:nvSpPr>
          <p:cNvPr id="1444" name="Google Shape;1444;p78"/>
          <p:cNvSpPr txBox="1"/>
          <p:nvPr/>
        </p:nvSpPr>
        <p:spPr>
          <a:xfrm>
            <a:off x="730350" y="123350"/>
            <a:ext cx="7683300" cy="5850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1200"/>
              </a:spcAft>
              <a:buNone/>
            </a:pPr>
            <a:r>
              <a:rPr b="1" lang="en" sz="2600" u="sng">
                <a:solidFill>
                  <a:schemeClr val="dk1"/>
                </a:solidFill>
                <a:latin typeface="Calibri"/>
                <a:ea typeface="Calibri"/>
                <a:cs typeface="Calibri"/>
                <a:sym typeface="Calibri"/>
              </a:rPr>
              <a:t>Complex Hodographs</a:t>
            </a:r>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9" name="Shape 1449"/>
        <p:cNvGrpSpPr/>
        <p:nvPr/>
      </p:nvGrpSpPr>
      <p:grpSpPr>
        <a:xfrm>
          <a:off x="0" y="0"/>
          <a:ext cx="0" cy="0"/>
          <a:chOff x="0" y="0"/>
          <a:chExt cx="0" cy="0"/>
        </a:xfrm>
      </p:grpSpPr>
      <p:sp>
        <p:nvSpPr>
          <p:cNvPr id="1450" name="Google Shape;1450;p79"/>
          <p:cNvSpPr txBox="1"/>
          <p:nvPr/>
        </p:nvSpPr>
        <p:spPr>
          <a:xfrm>
            <a:off x="322325" y="1003050"/>
            <a:ext cx="7570800" cy="2955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solidFill>
                  <a:schemeClr val="dk1"/>
                </a:solidFill>
                <a:latin typeface="Calibri"/>
                <a:ea typeface="Calibri"/>
                <a:cs typeface="Calibri"/>
                <a:sym typeface="Calibri"/>
              </a:rPr>
              <a:t>Should we “worry”?</a:t>
            </a:r>
            <a:endParaRPr b="1"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a:p>
            <a:pPr indent="0" lvl="0" marL="0" rtl="0" algn="l">
              <a:spcBef>
                <a:spcPts val="0"/>
              </a:spcBef>
              <a:spcAft>
                <a:spcPts val="0"/>
              </a:spcAft>
              <a:buNone/>
            </a:pPr>
            <a:r>
              <a:rPr lang="en" sz="1800">
                <a:solidFill>
                  <a:schemeClr val="dk1"/>
                </a:solidFill>
                <a:latin typeface="Calibri"/>
                <a:ea typeface="Calibri"/>
                <a:cs typeface="Calibri"/>
                <a:sym typeface="Calibri"/>
              </a:rPr>
              <a:t>Worry!</a:t>
            </a:r>
            <a:endParaRPr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a:p>
            <a:pPr indent="0" lvl="0" marL="0" rtl="0" algn="l">
              <a:spcBef>
                <a:spcPts val="0"/>
              </a:spcBef>
              <a:spcAft>
                <a:spcPts val="0"/>
              </a:spcAft>
              <a:buNone/>
            </a:pPr>
            <a:r>
              <a:rPr lang="en" sz="1800">
                <a:solidFill>
                  <a:schemeClr val="dk1"/>
                </a:solidFill>
                <a:latin typeface="Calibri"/>
                <a:ea typeface="Calibri"/>
                <a:cs typeface="Calibri"/>
                <a:sym typeface="Calibri"/>
              </a:rPr>
              <a:t>Inflection is within the effective inflow layer, </a:t>
            </a:r>
            <a:endParaRPr sz="1800">
              <a:solidFill>
                <a:schemeClr val="dk1"/>
              </a:solidFill>
              <a:latin typeface="Calibri"/>
              <a:ea typeface="Calibri"/>
              <a:cs typeface="Calibri"/>
              <a:sym typeface="Calibri"/>
            </a:endParaRPr>
          </a:p>
          <a:p>
            <a:pPr indent="0" lvl="0" marL="0" rtl="0" algn="l">
              <a:spcBef>
                <a:spcPts val="0"/>
              </a:spcBef>
              <a:spcAft>
                <a:spcPts val="0"/>
              </a:spcAft>
              <a:buNone/>
            </a:pPr>
            <a:r>
              <a:rPr lang="en" sz="1800">
                <a:solidFill>
                  <a:schemeClr val="dk1"/>
                </a:solidFill>
                <a:latin typeface="Calibri"/>
                <a:ea typeface="Calibri"/>
                <a:cs typeface="Calibri"/>
                <a:sym typeface="Calibri"/>
              </a:rPr>
              <a:t>and streamwise vorticity is reduced!</a:t>
            </a:r>
            <a:endParaRPr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p:txBody>
      </p:sp>
      <p:cxnSp>
        <p:nvCxnSpPr>
          <p:cNvPr id="1451" name="Google Shape;1451;p79"/>
          <p:cNvCxnSpPr/>
          <p:nvPr/>
        </p:nvCxnSpPr>
        <p:spPr>
          <a:xfrm flipH="1" rot="10800000">
            <a:off x="5341825" y="2762375"/>
            <a:ext cx="320100" cy="87600"/>
          </a:xfrm>
          <a:prstGeom prst="straightConnector1">
            <a:avLst/>
          </a:prstGeom>
          <a:noFill/>
          <a:ln cap="flat" cmpd="sng" w="38100">
            <a:solidFill>
              <a:srgbClr val="FF00FF"/>
            </a:solidFill>
            <a:prstDash val="solid"/>
            <a:round/>
            <a:headEnd len="med" w="med" type="none"/>
            <a:tailEnd len="med" w="med" type="none"/>
          </a:ln>
        </p:spPr>
      </p:cxnSp>
      <p:cxnSp>
        <p:nvCxnSpPr>
          <p:cNvPr id="1452" name="Google Shape;1452;p79"/>
          <p:cNvCxnSpPr/>
          <p:nvPr/>
        </p:nvCxnSpPr>
        <p:spPr>
          <a:xfrm>
            <a:off x="5661925" y="2762375"/>
            <a:ext cx="367500" cy="1102500"/>
          </a:xfrm>
          <a:prstGeom prst="straightConnector1">
            <a:avLst/>
          </a:prstGeom>
          <a:noFill/>
          <a:ln cap="flat" cmpd="sng" w="38100">
            <a:solidFill>
              <a:srgbClr val="FF0000"/>
            </a:solidFill>
            <a:prstDash val="solid"/>
            <a:round/>
            <a:headEnd len="med" w="med" type="none"/>
            <a:tailEnd len="med" w="med" type="none"/>
          </a:ln>
        </p:spPr>
      </p:cxnSp>
      <p:cxnSp>
        <p:nvCxnSpPr>
          <p:cNvPr id="1453" name="Google Shape;1453;p79"/>
          <p:cNvCxnSpPr/>
          <p:nvPr/>
        </p:nvCxnSpPr>
        <p:spPr>
          <a:xfrm flipH="1">
            <a:off x="6029425" y="3719975"/>
            <a:ext cx="310800" cy="144900"/>
          </a:xfrm>
          <a:prstGeom prst="straightConnector1">
            <a:avLst/>
          </a:prstGeom>
          <a:noFill/>
          <a:ln cap="flat" cmpd="sng" w="38100">
            <a:solidFill>
              <a:srgbClr val="FF0000"/>
            </a:solidFill>
            <a:prstDash val="solid"/>
            <a:round/>
            <a:headEnd len="med" w="med" type="none"/>
            <a:tailEnd len="med" w="med" type="none"/>
          </a:ln>
        </p:spPr>
      </p:cxnSp>
      <p:cxnSp>
        <p:nvCxnSpPr>
          <p:cNvPr id="1454" name="Google Shape;1454;p79"/>
          <p:cNvCxnSpPr/>
          <p:nvPr/>
        </p:nvCxnSpPr>
        <p:spPr>
          <a:xfrm flipH="1">
            <a:off x="6333325" y="2491225"/>
            <a:ext cx="92100" cy="1248000"/>
          </a:xfrm>
          <a:prstGeom prst="straightConnector1">
            <a:avLst/>
          </a:prstGeom>
          <a:noFill/>
          <a:ln cap="flat" cmpd="sng" w="38100">
            <a:solidFill>
              <a:srgbClr val="FF0000"/>
            </a:solidFill>
            <a:prstDash val="solid"/>
            <a:round/>
            <a:headEnd len="med" w="med" type="none"/>
            <a:tailEnd len="med" w="med" type="none"/>
          </a:ln>
        </p:spPr>
      </p:cxnSp>
      <p:cxnSp>
        <p:nvCxnSpPr>
          <p:cNvPr id="1455" name="Google Shape;1455;p79"/>
          <p:cNvCxnSpPr/>
          <p:nvPr/>
        </p:nvCxnSpPr>
        <p:spPr>
          <a:xfrm flipH="1">
            <a:off x="6434125" y="1641475"/>
            <a:ext cx="810600" cy="853200"/>
          </a:xfrm>
          <a:prstGeom prst="straightConnector1">
            <a:avLst/>
          </a:prstGeom>
          <a:noFill/>
          <a:ln cap="flat" cmpd="sng" w="38100">
            <a:solidFill>
              <a:srgbClr val="00FF00"/>
            </a:solidFill>
            <a:prstDash val="solid"/>
            <a:round/>
            <a:headEnd len="med" w="med" type="none"/>
            <a:tailEnd len="med" w="med" type="none"/>
          </a:ln>
        </p:spPr>
      </p:cxnSp>
      <p:cxnSp>
        <p:nvCxnSpPr>
          <p:cNvPr id="1456" name="Google Shape;1456;p79"/>
          <p:cNvCxnSpPr/>
          <p:nvPr/>
        </p:nvCxnSpPr>
        <p:spPr>
          <a:xfrm flipH="1">
            <a:off x="7227950" y="1322850"/>
            <a:ext cx="1065000" cy="322500"/>
          </a:xfrm>
          <a:prstGeom prst="straightConnector1">
            <a:avLst/>
          </a:prstGeom>
          <a:noFill/>
          <a:ln cap="flat" cmpd="sng" w="38100">
            <a:solidFill>
              <a:srgbClr val="FFD966"/>
            </a:solidFill>
            <a:prstDash val="solid"/>
            <a:round/>
            <a:headEnd len="med" w="med" type="none"/>
            <a:tailEnd len="med" w="med" type="none"/>
          </a:ln>
        </p:spPr>
      </p:cxnSp>
      <p:cxnSp>
        <p:nvCxnSpPr>
          <p:cNvPr id="1457" name="Google Shape;1457;p79"/>
          <p:cNvCxnSpPr/>
          <p:nvPr/>
        </p:nvCxnSpPr>
        <p:spPr>
          <a:xfrm flipH="1" rot="10800000">
            <a:off x="5341825" y="2849950"/>
            <a:ext cx="18600" cy="1227900"/>
          </a:xfrm>
          <a:prstGeom prst="straightConnector1">
            <a:avLst/>
          </a:prstGeom>
          <a:noFill/>
          <a:ln cap="flat" cmpd="sng" w="38100">
            <a:solidFill>
              <a:srgbClr val="FF00FF"/>
            </a:solidFill>
            <a:prstDash val="solid"/>
            <a:round/>
            <a:headEnd len="med" w="med" type="none"/>
            <a:tailEnd len="med" w="med" type="none"/>
          </a:ln>
        </p:spPr>
      </p:cxnSp>
      <p:sp>
        <p:nvSpPr>
          <p:cNvPr id="1458" name="Google Shape;1458;p79"/>
          <p:cNvSpPr/>
          <p:nvPr/>
        </p:nvSpPr>
        <p:spPr>
          <a:xfrm>
            <a:off x="6863000" y="2929050"/>
            <a:ext cx="206100" cy="198000"/>
          </a:xfrm>
          <a:prstGeom prst="ellipse">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cxnSp>
        <p:nvCxnSpPr>
          <p:cNvPr id="1459" name="Google Shape;1459;p79"/>
          <p:cNvCxnSpPr>
            <a:stCxn id="1458" idx="0"/>
            <a:endCxn id="1458" idx="4"/>
          </p:cNvCxnSpPr>
          <p:nvPr/>
        </p:nvCxnSpPr>
        <p:spPr>
          <a:xfrm>
            <a:off x="6966050" y="2929050"/>
            <a:ext cx="0" cy="198000"/>
          </a:xfrm>
          <a:prstGeom prst="straightConnector1">
            <a:avLst/>
          </a:prstGeom>
          <a:noFill/>
          <a:ln cap="flat" cmpd="sng" w="19050">
            <a:solidFill>
              <a:srgbClr val="FF0000"/>
            </a:solidFill>
            <a:prstDash val="solid"/>
            <a:round/>
            <a:headEnd len="med" w="med" type="none"/>
            <a:tailEnd len="med" w="med" type="none"/>
          </a:ln>
        </p:spPr>
      </p:cxnSp>
      <p:cxnSp>
        <p:nvCxnSpPr>
          <p:cNvPr id="1460" name="Google Shape;1460;p79"/>
          <p:cNvCxnSpPr>
            <a:stCxn id="1458" idx="2"/>
            <a:endCxn id="1458" idx="6"/>
          </p:cNvCxnSpPr>
          <p:nvPr/>
        </p:nvCxnSpPr>
        <p:spPr>
          <a:xfrm>
            <a:off x="6863000" y="3028050"/>
            <a:ext cx="206100" cy="0"/>
          </a:xfrm>
          <a:prstGeom prst="straightConnector1">
            <a:avLst/>
          </a:prstGeom>
          <a:noFill/>
          <a:ln cap="flat" cmpd="sng" w="19050">
            <a:solidFill>
              <a:srgbClr val="FF0000"/>
            </a:solidFill>
            <a:prstDash val="solid"/>
            <a:round/>
            <a:headEnd len="med" w="med" type="none"/>
            <a:tailEnd len="med" w="med" type="none"/>
          </a:ln>
        </p:spPr>
      </p:cxnSp>
      <p:sp>
        <p:nvSpPr>
          <p:cNvPr id="1461" name="Google Shape;1461;p79"/>
          <p:cNvSpPr txBox="1"/>
          <p:nvPr/>
        </p:nvSpPr>
        <p:spPr>
          <a:xfrm>
            <a:off x="730350" y="123350"/>
            <a:ext cx="7683300" cy="5850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1200"/>
              </a:spcAft>
              <a:buNone/>
            </a:pPr>
            <a:r>
              <a:rPr b="1" lang="en" sz="2600" u="sng">
                <a:solidFill>
                  <a:schemeClr val="dk1"/>
                </a:solidFill>
                <a:latin typeface="Calibri"/>
                <a:ea typeface="Calibri"/>
                <a:cs typeface="Calibri"/>
                <a:sym typeface="Calibri"/>
              </a:rPr>
              <a:t>Complex Hodographs</a:t>
            </a:r>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6" name="Shape 1466"/>
        <p:cNvGrpSpPr/>
        <p:nvPr/>
      </p:nvGrpSpPr>
      <p:grpSpPr>
        <a:xfrm>
          <a:off x="0" y="0"/>
          <a:ext cx="0" cy="0"/>
          <a:chOff x="0" y="0"/>
          <a:chExt cx="0" cy="0"/>
        </a:xfrm>
      </p:grpSpPr>
      <p:sp>
        <p:nvSpPr>
          <p:cNvPr id="1467" name="Google Shape;1467;p80"/>
          <p:cNvSpPr txBox="1"/>
          <p:nvPr/>
        </p:nvSpPr>
        <p:spPr>
          <a:xfrm>
            <a:off x="385825" y="990350"/>
            <a:ext cx="7570800" cy="184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1"/>
                </a:solidFill>
                <a:latin typeface="Calibri"/>
                <a:ea typeface="Calibri"/>
                <a:cs typeface="Calibri"/>
                <a:sym typeface="Calibri"/>
              </a:rPr>
              <a:t>With which hodograph would you be </a:t>
            </a:r>
            <a:r>
              <a:rPr i="1" lang="en" sz="1800">
                <a:solidFill>
                  <a:schemeClr val="dk1"/>
                </a:solidFill>
                <a:latin typeface="Calibri"/>
                <a:ea typeface="Calibri"/>
                <a:cs typeface="Calibri"/>
                <a:sym typeface="Calibri"/>
              </a:rPr>
              <a:t>most</a:t>
            </a:r>
            <a:r>
              <a:rPr lang="en" sz="1800">
                <a:solidFill>
                  <a:schemeClr val="dk1"/>
                </a:solidFill>
                <a:latin typeface="Calibri"/>
                <a:ea typeface="Calibri"/>
                <a:cs typeface="Calibri"/>
                <a:sym typeface="Calibri"/>
              </a:rPr>
              <a:t> concerned about</a:t>
            </a:r>
            <a:endParaRPr sz="1800">
              <a:solidFill>
                <a:schemeClr val="dk1"/>
              </a:solidFill>
              <a:latin typeface="Calibri"/>
              <a:ea typeface="Calibri"/>
              <a:cs typeface="Calibri"/>
              <a:sym typeface="Calibri"/>
            </a:endParaRPr>
          </a:p>
          <a:p>
            <a:pPr indent="0" lvl="0" marL="0" rtl="0" algn="l">
              <a:spcBef>
                <a:spcPts val="0"/>
              </a:spcBef>
              <a:spcAft>
                <a:spcPts val="0"/>
              </a:spcAft>
              <a:buNone/>
            </a:pPr>
            <a:r>
              <a:rPr lang="en" sz="1800">
                <a:solidFill>
                  <a:schemeClr val="dk1"/>
                </a:solidFill>
                <a:latin typeface="Calibri"/>
                <a:ea typeface="Calibri"/>
                <a:cs typeface="Calibri"/>
                <a:sym typeface="Calibri"/>
              </a:rPr>
              <a:t>dynamic suppression on a right-moving storm?</a:t>
            </a:r>
            <a:endParaRPr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p:txBody>
      </p:sp>
      <p:cxnSp>
        <p:nvCxnSpPr>
          <p:cNvPr id="1468" name="Google Shape;1468;p80"/>
          <p:cNvCxnSpPr/>
          <p:nvPr/>
        </p:nvCxnSpPr>
        <p:spPr>
          <a:xfrm rot="10800000">
            <a:off x="2059525" y="2651675"/>
            <a:ext cx="656700" cy="918600"/>
          </a:xfrm>
          <a:prstGeom prst="straightConnector1">
            <a:avLst/>
          </a:prstGeom>
          <a:noFill/>
          <a:ln cap="flat" cmpd="sng" w="38100">
            <a:solidFill>
              <a:srgbClr val="00FF00"/>
            </a:solidFill>
            <a:prstDash val="solid"/>
            <a:round/>
            <a:headEnd len="med" w="med" type="none"/>
            <a:tailEnd len="med" w="med" type="none"/>
          </a:ln>
        </p:spPr>
      </p:cxnSp>
      <p:cxnSp>
        <p:nvCxnSpPr>
          <p:cNvPr id="1469" name="Google Shape;1469;p80"/>
          <p:cNvCxnSpPr/>
          <p:nvPr/>
        </p:nvCxnSpPr>
        <p:spPr>
          <a:xfrm flipH="1">
            <a:off x="2716225" y="2672675"/>
            <a:ext cx="293100" cy="897600"/>
          </a:xfrm>
          <a:prstGeom prst="straightConnector1">
            <a:avLst/>
          </a:prstGeom>
          <a:noFill/>
          <a:ln cap="flat" cmpd="sng" w="38100">
            <a:solidFill>
              <a:srgbClr val="FFD966"/>
            </a:solidFill>
            <a:prstDash val="solid"/>
            <a:round/>
            <a:headEnd len="med" w="med" type="none"/>
            <a:tailEnd len="med" w="med" type="none"/>
          </a:ln>
        </p:spPr>
      </p:cxnSp>
      <p:sp>
        <p:nvSpPr>
          <p:cNvPr id="1470" name="Google Shape;1470;p80"/>
          <p:cNvSpPr txBox="1"/>
          <p:nvPr/>
        </p:nvSpPr>
        <p:spPr>
          <a:xfrm>
            <a:off x="730350" y="123350"/>
            <a:ext cx="7683300" cy="5850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1200"/>
              </a:spcAft>
              <a:buNone/>
            </a:pPr>
            <a:r>
              <a:rPr b="1" lang="en" sz="2600" u="sng">
                <a:solidFill>
                  <a:schemeClr val="dk1"/>
                </a:solidFill>
                <a:latin typeface="Calibri"/>
                <a:ea typeface="Calibri"/>
                <a:cs typeface="Calibri"/>
                <a:sym typeface="Calibri"/>
              </a:rPr>
              <a:t>Dynamic Suppression</a:t>
            </a:r>
            <a:endParaRPr/>
          </a:p>
        </p:txBody>
      </p:sp>
      <p:cxnSp>
        <p:nvCxnSpPr>
          <p:cNvPr id="1471" name="Google Shape;1471;p80"/>
          <p:cNvCxnSpPr/>
          <p:nvPr/>
        </p:nvCxnSpPr>
        <p:spPr>
          <a:xfrm flipH="1" rot="10800000">
            <a:off x="4490900" y="3424750"/>
            <a:ext cx="483600" cy="1449000"/>
          </a:xfrm>
          <a:prstGeom prst="straightConnector1">
            <a:avLst/>
          </a:prstGeom>
          <a:noFill/>
          <a:ln cap="flat" cmpd="sng" w="38100">
            <a:solidFill>
              <a:srgbClr val="FF00FF"/>
            </a:solidFill>
            <a:prstDash val="solid"/>
            <a:round/>
            <a:headEnd len="med" w="med" type="none"/>
            <a:tailEnd len="med" w="med" type="none"/>
          </a:ln>
        </p:spPr>
      </p:cxnSp>
      <p:cxnSp>
        <p:nvCxnSpPr>
          <p:cNvPr id="1472" name="Google Shape;1472;p80"/>
          <p:cNvCxnSpPr/>
          <p:nvPr/>
        </p:nvCxnSpPr>
        <p:spPr>
          <a:xfrm>
            <a:off x="4976400" y="3437900"/>
            <a:ext cx="958500" cy="313200"/>
          </a:xfrm>
          <a:prstGeom prst="straightConnector1">
            <a:avLst/>
          </a:prstGeom>
          <a:noFill/>
          <a:ln cap="flat" cmpd="sng" w="38100">
            <a:solidFill>
              <a:srgbClr val="FF0000"/>
            </a:solidFill>
            <a:prstDash val="solid"/>
            <a:round/>
            <a:headEnd len="med" w="med" type="none"/>
            <a:tailEnd len="med" w="med" type="none"/>
          </a:ln>
        </p:spPr>
      </p:cxnSp>
      <p:cxnSp>
        <p:nvCxnSpPr>
          <p:cNvPr id="1473" name="Google Shape;1473;p80"/>
          <p:cNvCxnSpPr/>
          <p:nvPr/>
        </p:nvCxnSpPr>
        <p:spPr>
          <a:xfrm flipH="1">
            <a:off x="5935425" y="2457238"/>
            <a:ext cx="569400" cy="1311000"/>
          </a:xfrm>
          <a:prstGeom prst="straightConnector1">
            <a:avLst/>
          </a:prstGeom>
          <a:noFill/>
          <a:ln cap="flat" cmpd="sng" w="38100">
            <a:solidFill>
              <a:srgbClr val="00FF00"/>
            </a:solidFill>
            <a:prstDash val="solid"/>
            <a:round/>
            <a:headEnd len="med" w="med" type="none"/>
            <a:tailEnd len="med" w="med" type="none"/>
          </a:ln>
        </p:spPr>
      </p:cxnSp>
      <p:cxnSp>
        <p:nvCxnSpPr>
          <p:cNvPr id="1474" name="Google Shape;1474;p80"/>
          <p:cNvCxnSpPr/>
          <p:nvPr/>
        </p:nvCxnSpPr>
        <p:spPr>
          <a:xfrm flipH="1" rot="10800000">
            <a:off x="315625" y="2338438"/>
            <a:ext cx="785400" cy="2331600"/>
          </a:xfrm>
          <a:prstGeom prst="straightConnector1">
            <a:avLst/>
          </a:prstGeom>
          <a:noFill/>
          <a:ln cap="flat" cmpd="sng" w="38100">
            <a:solidFill>
              <a:srgbClr val="FF00FF"/>
            </a:solidFill>
            <a:prstDash val="solid"/>
            <a:round/>
            <a:headEnd len="med" w="med" type="none"/>
            <a:tailEnd len="med" w="med" type="none"/>
          </a:ln>
        </p:spPr>
      </p:cxnSp>
      <p:cxnSp>
        <p:nvCxnSpPr>
          <p:cNvPr id="1475" name="Google Shape;1475;p80"/>
          <p:cNvCxnSpPr/>
          <p:nvPr/>
        </p:nvCxnSpPr>
        <p:spPr>
          <a:xfrm>
            <a:off x="1101025" y="2338438"/>
            <a:ext cx="958500" cy="313200"/>
          </a:xfrm>
          <a:prstGeom prst="straightConnector1">
            <a:avLst/>
          </a:prstGeom>
          <a:noFill/>
          <a:ln cap="flat" cmpd="sng" w="38100">
            <a:solidFill>
              <a:srgbClr val="FF0000"/>
            </a:solidFill>
            <a:prstDash val="solid"/>
            <a:round/>
            <a:headEnd len="med" w="med" type="none"/>
            <a:tailEnd len="med" w="med" type="none"/>
          </a:ln>
        </p:spPr>
      </p:cxnSp>
      <p:cxnSp>
        <p:nvCxnSpPr>
          <p:cNvPr id="1476" name="Google Shape;1476;p80"/>
          <p:cNvCxnSpPr/>
          <p:nvPr/>
        </p:nvCxnSpPr>
        <p:spPr>
          <a:xfrm rot="10800000">
            <a:off x="6505025" y="2457125"/>
            <a:ext cx="900900" cy="355200"/>
          </a:xfrm>
          <a:prstGeom prst="straightConnector1">
            <a:avLst/>
          </a:prstGeom>
          <a:noFill/>
          <a:ln cap="flat" cmpd="sng" w="38100">
            <a:solidFill>
              <a:srgbClr val="FFD966"/>
            </a:solidFill>
            <a:prstDash val="solid"/>
            <a:round/>
            <a:headEnd len="med" w="med" type="none"/>
            <a:tailEnd len="med" w="med" type="none"/>
          </a:ln>
        </p:spPr>
      </p:cxnSp>
      <p:cxnSp>
        <p:nvCxnSpPr>
          <p:cNvPr id="1477" name="Google Shape;1477;p80"/>
          <p:cNvCxnSpPr/>
          <p:nvPr/>
        </p:nvCxnSpPr>
        <p:spPr>
          <a:xfrm rot="10800000">
            <a:off x="2927063" y="3904125"/>
            <a:ext cx="195900" cy="940200"/>
          </a:xfrm>
          <a:prstGeom prst="straightConnector1">
            <a:avLst/>
          </a:prstGeom>
          <a:noFill/>
          <a:ln cap="flat" cmpd="sng" w="38100">
            <a:solidFill>
              <a:srgbClr val="FF00FF"/>
            </a:solidFill>
            <a:prstDash val="solid"/>
            <a:round/>
            <a:headEnd len="med" w="med" type="none"/>
            <a:tailEnd len="med" w="med" type="none"/>
          </a:ln>
        </p:spPr>
      </p:cxnSp>
      <p:cxnSp>
        <p:nvCxnSpPr>
          <p:cNvPr id="1478" name="Google Shape;1478;p80"/>
          <p:cNvCxnSpPr/>
          <p:nvPr/>
        </p:nvCxnSpPr>
        <p:spPr>
          <a:xfrm flipH="1" rot="10800000">
            <a:off x="2927063" y="3857963"/>
            <a:ext cx="378600" cy="42600"/>
          </a:xfrm>
          <a:prstGeom prst="straightConnector1">
            <a:avLst/>
          </a:prstGeom>
          <a:noFill/>
          <a:ln cap="flat" cmpd="sng" w="38100">
            <a:solidFill>
              <a:srgbClr val="FF0000"/>
            </a:solidFill>
            <a:prstDash val="solid"/>
            <a:round/>
            <a:headEnd len="med" w="med" type="none"/>
            <a:tailEnd len="med" w="med" type="none"/>
          </a:ln>
        </p:spPr>
      </p:cxnSp>
      <p:cxnSp>
        <p:nvCxnSpPr>
          <p:cNvPr id="1479" name="Google Shape;1479;p80"/>
          <p:cNvCxnSpPr/>
          <p:nvPr/>
        </p:nvCxnSpPr>
        <p:spPr>
          <a:xfrm>
            <a:off x="3305663" y="3857975"/>
            <a:ext cx="493500" cy="929700"/>
          </a:xfrm>
          <a:prstGeom prst="straightConnector1">
            <a:avLst/>
          </a:prstGeom>
          <a:noFill/>
          <a:ln cap="flat" cmpd="sng" w="38100">
            <a:solidFill>
              <a:srgbClr val="FF0000"/>
            </a:solidFill>
            <a:prstDash val="solid"/>
            <a:round/>
            <a:headEnd len="med" w="med" type="none"/>
            <a:tailEnd len="med" w="med" type="none"/>
          </a:ln>
        </p:spPr>
      </p:cxnSp>
      <p:cxnSp>
        <p:nvCxnSpPr>
          <p:cNvPr id="1480" name="Google Shape;1480;p80"/>
          <p:cNvCxnSpPr/>
          <p:nvPr/>
        </p:nvCxnSpPr>
        <p:spPr>
          <a:xfrm flipH="1">
            <a:off x="3799325" y="2735025"/>
            <a:ext cx="69000" cy="2045100"/>
          </a:xfrm>
          <a:prstGeom prst="straightConnector1">
            <a:avLst/>
          </a:prstGeom>
          <a:noFill/>
          <a:ln cap="flat" cmpd="sng" w="38100">
            <a:solidFill>
              <a:srgbClr val="00FF00"/>
            </a:solidFill>
            <a:prstDash val="solid"/>
            <a:round/>
            <a:headEnd len="med" w="med" type="none"/>
            <a:tailEnd len="med" w="med" type="none"/>
          </a:ln>
        </p:spPr>
      </p:cxnSp>
      <p:cxnSp>
        <p:nvCxnSpPr>
          <p:cNvPr id="1481" name="Google Shape;1481;p80"/>
          <p:cNvCxnSpPr/>
          <p:nvPr/>
        </p:nvCxnSpPr>
        <p:spPr>
          <a:xfrm flipH="1">
            <a:off x="3868350" y="2569800"/>
            <a:ext cx="847500" cy="180300"/>
          </a:xfrm>
          <a:prstGeom prst="straightConnector1">
            <a:avLst/>
          </a:prstGeom>
          <a:noFill/>
          <a:ln cap="flat" cmpd="sng" w="38100">
            <a:solidFill>
              <a:srgbClr val="FFD966"/>
            </a:solidFill>
            <a:prstDash val="solid"/>
            <a:round/>
            <a:headEnd len="med" w="med" type="none"/>
            <a:tailEnd len="med" w="med" type="none"/>
          </a:ln>
        </p:spPr>
      </p:cxnSp>
      <p:cxnSp>
        <p:nvCxnSpPr>
          <p:cNvPr id="1482" name="Google Shape;1482;p80"/>
          <p:cNvCxnSpPr/>
          <p:nvPr/>
        </p:nvCxnSpPr>
        <p:spPr>
          <a:xfrm flipH="1" rot="10800000">
            <a:off x="6980316" y="3107038"/>
            <a:ext cx="1288500" cy="190500"/>
          </a:xfrm>
          <a:prstGeom prst="straightConnector1">
            <a:avLst/>
          </a:prstGeom>
          <a:noFill/>
          <a:ln cap="flat" cmpd="sng" w="38100">
            <a:solidFill>
              <a:srgbClr val="FF0000"/>
            </a:solidFill>
            <a:prstDash val="solid"/>
            <a:round/>
            <a:headEnd len="med" w="med" type="none"/>
            <a:tailEnd len="med" w="med" type="none"/>
          </a:ln>
        </p:spPr>
      </p:cxnSp>
      <p:cxnSp>
        <p:nvCxnSpPr>
          <p:cNvPr id="1483" name="Google Shape;1483;p80"/>
          <p:cNvCxnSpPr/>
          <p:nvPr/>
        </p:nvCxnSpPr>
        <p:spPr>
          <a:xfrm flipH="1">
            <a:off x="8279791" y="1954128"/>
            <a:ext cx="51300" cy="1160400"/>
          </a:xfrm>
          <a:prstGeom prst="straightConnector1">
            <a:avLst/>
          </a:prstGeom>
          <a:noFill/>
          <a:ln cap="flat" cmpd="sng" w="38100">
            <a:solidFill>
              <a:srgbClr val="00FF00"/>
            </a:solidFill>
            <a:prstDash val="solid"/>
            <a:round/>
            <a:headEnd len="med" w="med" type="none"/>
            <a:tailEnd len="med" w="med" type="none"/>
          </a:ln>
        </p:spPr>
      </p:cxnSp>
      <p:cxnSp>
        <p:nvCxnSpPr>
          <p:cNvPr id="1484" name="Google Shape;1484;p80"/>
          <p:cNvCxnSpPr/>
          <p:nvPr/>
        </p:nvCxnSpPr>
        <p:spPr>
          <a:xfrm rot="10800000">
            <a:off x="6980441" y="3273650"/>
            <a:ext cx="360000" cy="1457100"/>
          </a:xfrm>
          <a:prstGeom prst="straightConnector1">
            <a:avLst/>
          </a:prstGeom>
          <a:noFill/>
          <a:ln cap="flat" cmpd="sng" w="38100">
            <a:solidFill>
              <a:srgbClr val="FF00FF"/>
            </a:solidFill>
            <a:prstDash val="solid"/>
            <a:round/>
            <a:headEnd len="med" w="med" type="none"/>
            <a:tailEnd len="med" w="med" type="none"/>
          </a:ln>
        </p:spPr>
      </p:cxnSp>
      <p:cxnSp>
        <p:nvCxnSpPr>
          <p:cNvPr id="1485" name="Google Shape;1485;p80"/>
          <p:cNvCxnSpPr/>
          <p:nvPr/>
        </p:nvCxnSpPr>
        <p:spPr>
          <a:xfrm>
            <a:off x="7700525" y="1486675"/>
            <a:ext cx="630600" cy="468600"/>
          </a:xfrm>
          <a:prstGeom prst="straightConnector1">
            <a:avLst/>
          </a:prstGeom>
          <a:noFill/>
          <a:ln cap="flat" cmpd="sng" w="38100">
            <a:solidFill>
              <a:srgbClr val="FFD966"/>
            </a:solidFill>
            <a:prstDash val="solid"/>
            <a:round/>
            <a:headEnd len="med" w="med" type="none"/>
            <a:tailEnd len="med" w="med" type="none"/>
          </a:ln>
        </p:spPr>
      </p:cxn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0" name="Shape 1490"/>
        <p:cNvGrpSpPr/>
        <p:nvPr/>
      </p:nvGrpSpPr>
      <p:grpSpPr>
        <a:xfrm>
          <a:off x="0" y="0"/>
          <a:ext cx="0" cy="0"/>
          <a:chOff x="0" y="0"/>
          <a:chExt cx="0" cy="0"/>
        </a:xfrm>
      </p:grpSpPr>
      <p:sp>
        <p:nvSpPr>
          <p:cNvPr id="1491" name="Google Shape;1491;p81"/>
          <p:cNvSpPr txBox="1"/>
          <p:nvPr/>
        </p:nvSpPr>
        <p:spPr>
          <a:xfrm>
            <a:off x="385825" y="990350"/>
            <a:ext cx="7570800" cy="184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1"/>
                </a:solidFill>
                <a:latin typeface="Calibri"/>
                <a:ea typeface="Calibri"/>
                <a:cs typeface="Calibri"/>
                <a:sym typeface="Calibri"/>
              </a:rPr>
              <a:t>With which hodograph would you be </a:t>
            </a:r>
            <a:r>
              <a:rPr i="1" lang="en" sz="1800">
                <a:solidFill>
                  <a:schemeClr val="dk1"/>
                </a:solidFill>
                <a:latin typeface="Calibri"/>
                <a:ea typeface="Calibri"/>
                <a:cs typeface="Calibri"/>
                <a:sym typeface="Calibri"/>
              </a:rPr>
              <a:t>most</a:t>
            </a:r>
            <a:r>
              <a:rPr lang="en" sz="1800">
                <a:solidFill>
                  <a:schemeClr val="dk1"/>
                </a:solidFill>
                <a:latin typeface="Calibri"/>
                <a:ea typeface="Calibri"/>
                <a:cs typeface="Calibri"/>
                <a:sym typeface="Calibri"/>
              </a:rPr>
              <a:t> concerned about</a:t>
            </a:r>
            <a:endParaRPr sz="1800">
              <a:solidFill>
                <a:schemeClr val="dk1"/>
              </a:solidFill>
              <a:latin typeface="Calibri"/>
              <a:ea typeface="Calibri"/>
              <a:cs typeface="Calibri"/>
              <a:sym typeface="Calibri"/>
            </a:endParaRPr>
          </a:p>
          <a:p>
            <a:pPr indent="0" lvl="0" marL="0" rtl="0" algn="l">
              <a:spcBef>
                <a:spcPts val="0"/>
              </a:spcBef>
              <a:spcAft>
                <a:spcPts val="0"/>
              </a:spcAft>
              <a:buNone/>
            </a:pPr>
            <a:r>
              <a:rPr lang="en" sz="1800">
                <a:solidFill>
                  <a:schemeClr val="dk1"/>
                </a:solidFill>
                <a:latin typeface="Calibri"/>
                <a:ea typeface="Calibri"/>
                <a:cs typeface="Calibri"/>
                <a:sym typeface="Calibri"/>
              </a:rPr>
              <a:t>dynamic suppression on a right-moving storm?</a:t>
            </a:r>
            <a:endParaRPr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92" name="Google Shape;1492;p81"/>
          <p:cNvSpPr txBox="1"/>
          <p:nvPr/>
        </p:nvSpPr>
        <p:spPr>
          <a:xfrm>
            <a:off x="730350" y="123350"/>
            <a:ext cx="7683300" cy="5850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1200"/>
              </a:spcAft>
              <a:buNone/>
            </a:pPr>
            <a:r>
              <a:rPr b="1" lang="en" sz="2600" u="sng">
                <a:solidFill>
                  <a:schemeClr val="dk1"/>
                </a:solidFill>
                <a:latin typeface="Calibri"/>
                <a:ea typeface="Calibri"/>
                <a:cs typeface="Calibri"/>
                <a:sym typeface="Calibri"/>
              </a:rPr>
              <a:t>Dynamic Suppression</a:t>
            </a:r>
            <a:endParaRPr/>
          </a:p>
        </p:txBody>
      </p:sp>
      <p:cxnSp>
        <p:nvCxnSpPr>
          <p:cNvPr id="1493" name="Google Shape;1493;p81"/>
          <p:cNvCxnSpPr/>
          <p:nvPr/>
        </p:nvCxnSpPr>
        <p:spPr>
          <a:xfrm rot="10800000">
            <a:off x="2059525" y="2651675"/>
            <a:ext cx="656700" cy="918600"/>
          </a:xfrm>
          <a:prstGeom prst="straightConnector1">
            <a:avLst/>
          </a:prstGeom>
          <a:noFill/>
          <a:ln cap="flat" cmpd="sng" w="38100">
            <a:solidFill>
              <a:srgbClr val="00FF00"/>
            </a:solidFill>
            <a:prstDash val="solid"/>
            <a:round/>
            <a:headEnd len="med" w="med" type="none"/>
            <a:tailEnd len="med" w="med" type="none"/>
          </a:ln>
        </p:spPr>
      </p:cxnSp>
      <p:cxnSp>
        <p:nvCxnSpPr>
          <p:cNvPr id="1494" name="Google Shape;1494;p81"/>
          <p:cNvCxnSpPr/>
          <p:nvPr/>
        </p:nvCxnSpPr>
        <p:spPr>
          <a:xfrm flipH="1">
            <a:off x="2716225" y="2672675"/>
            <a:ext cx="293100" cy="897600"/>
          </a:xfrm>
          <a:prstGeom prst="straightConnector1">
            <a:avLst/>
          </a:prstGeom>
          <a:noFill/>
          <a:ln cap="flat" cmpd="sng" w="38100">
            <a:solidFill>
              <a:srgbClr val="FFD966"/>
            </a:solidFill>
            <a:prstDash val="solid"/>
            <a:round/>
            <a:headEnd len="med" w="med" type="none"/>
            <a:tailEnd len="med" w="med" type="none"/>
          </a:ln>
        </p:spPr>
      </p:cxnSp>
      <p:cxnSp>
        <p:nvCxnSpPr>
          <p:cNvPr id="1495" name="Google Shape;1495;p81"/>
          <p:cNvCxnSpPr/>
          <p:nvPr/>
        </p:nvCxnSpPr>
        <p:spPr>
          <a:xfrm flipH="1" rot="10800000">
            <a:off x="4490900" y="3424750"/>
            <a:ext cx="483600" cy="1449000"/>
          </a:xfrm>
          <a:prstGeom prst="straightConnector1">
            <a:avLst/>
          </a:prstGeom>
          <a:noFill/>
          <a:ln cap="flat" cmpd="sng" w="38100">
            <a:solidFill>
              <a:srgbClr val="FF00FF"/>
            </a:solidFill>
            <a:prstDash val="solid"/>
            <a:round/>
            <a:headEnd len="med" w="med" type="none"/>
            <a:tailEnd len="med" w="med" type="none"/>
          </a:ln>
        </p:spPr>
      </p:cxnSp>
      <p:cxnSp>
        <p:nvCxnSpPr>
          <p:cNvPr id="1496" name="Google Shape;1496;p81"/>
          <p:cNvCxnSpPr/>
          <p:nvPr/>
        </p:nvCxnSpPr>
        <p:spPr>
          <a:xfrm>
            <a:off x="4976400" y="3437900"/>
            <a:ext cx="958500" cy="313200"/>
          </a:xfrm>
          <a:prstGeom prst="straightConnector1">
            <a:avLst/>
          </a:prstGeom>
          <a:noFill/>
          <a:ln cap="flat" cmpd="sng" w="38100">
            <a:solidFill>
              <a:srgbClr val="FF0000"/>
            </a:solidFill>
            <a:prstDash val="solid"/>
            <a:round/>
            <a:headEnd len="med" w="med" type="none"/>
            <a:tailEnd len="med" w="med" type="none"/>
          </a:ln>
        </p:spPr>
      </p:cxnSp>
      <p:cxnSp>
        <p:nvCxnSpPr>
          <p:cNvPr id="1497" name="Google Shape;1497;p81"/>
          <p:cNvCxnSpPr/>
          <p:nvPr/>
        </p:nvCxnSpPr>
        <p:spPr>
          <a:xfrm flipH="1">
            <a:off x="5935425" y="2457238"/>
            <a:ext cx="569400" cy="1311000"/>
          </a:xfrm>
          <a:prstGeom prst="straightConnector1">
            <a:avLst/>
          </a:prstGeom>
          <a:noFill/>
          <a:ln cap="flat" cmpd="sng" w="38100">
            <a:solidFill>
              <a:srgbClr val="00FF00"/>
            </a:solidFill>
            <a:prstDash val="solid"/>
            <a:round/>
            <a:headEnd len="med" w="med" type="none"/>
            <a:tailEnd len="med" w="med" type="none"/>
          </a:ln>
        </p:spPr>
      </p:cxnSp>
      <p:cxnSp>
        <p:nvCxnSpPr>
          <p:cNvPr id="1498" name="Google Shape;1498;p81"/>
          <p:cNvCxnSpPr/>
          <p:nvPr/>
        </p:nvCxnSpPr>
        <p:spPr>
          <a:xfrm flipH="1" rot="10800000">
            <a:off x="315625" y="2338438"/>
            <a:ext cx="785400" cy="2331600"/>
          </a:xfrm>
          <a:prstGeom prst="straightConnector1">
            <a:avLst/>
          </a:prstGeom>
          <a:noFill/>
          <a:ln cap="flat" cmpd="sng" w="38100">
            <a:solidFill>
              <a:srgbClr val="FF00FF"/>
            </a:solidFill>
            <a:prstDash val="solid"/>
            <a:round/>
            <a:headEnd len="med" w="med" type="none"/>
            <a:tailEnd len="med" w="med" type="none"/>
          </a:ln>
        </p:spPr>
      </p:cxnSp>
      <p:cxnSp>
        <p:nvCxnSpPr>
          <p:cNvPr id="1499" name="Google Shape;1499;p81"/>
          <p:cNvCxnSpPr/>
          <p:nvPr/>
        </p:nvCxnSpPr>
        <p:spPr>
          <a:xfrm>
            <a:off x="1101025" y="2338438"/>
            <a:ext cx="958500" cy="313200"/>
          </a:xfrm>
          <a:prstGeom prst="straightConnector1">
            <a:avLst/>
          </a:prstGeom>
          <a:noFill/>
          <a:ln cap="flat" cmpd="sng" w="38100">
            <a:solidFill>
              <a:srgbClr val="FF0000"/>
            </a:solidFill>
            <a:prstDash val="solid"/>
            <a:round/>
            <a:headEnd len="med" w="med" type="none"/>
            <a:tailEnd len="med" w="med" type="none"/>
          </a:ln>
        </p:spPr>
      </p:cxnSp>
      <p:cxnSp>
        <p:nvCxnSpPr>
          <p:cNvPr id="1500" name="Google Shape;1500;p81"/>
          <p:cNvCxnSpPr/>
          <p:nvPr/>
        </p:nvCxnSpPr>
        <p:spPr>
          <a:xfrm flipH="1" rot="10800000">
            <a:off x="6980316" y="3107038"/>
            <a:ext cx="1288500" cy="190500"/>
          </a:xfrm>
          <a:prstGeom prst="straightConnector1">
            <a:avLst/>
          </a:prstGeom>
          <a:noFill/>
          <a:ln cap="flat" cmpd="sng" w="38100">
            <a:solidFill>
              <a:srgbClr val="FF0000"/>
            </a:solidFill>
            <a:prstDash val="solid"/>
            <a:round/>
            <a:headEnd len="med" w="med" type="none"/>
            <a:tailEnd len="med" w="med" type="none"/>
          </a:ln>
        </p:spPr>
      </p:cxnSp>
      <p:cxnSp>
        <p:nvCxnSpPr>
          <p:cNvPr id="1501" name="Google Shape;1501;p81"/>
          <p:cNvCxnSpPr/>
          <p:nvPr/>
        </p:nvCxnSpPr>
        <p:spPr>
          <a:xfrm flipH="1">
            <a:off x="8279791" y="1954128"/>
            <a:ext cx="51300" cy="1160400"/>
          </a:xfrm>
          <a:prstGeom prst="straightConnector1">
            <a:avLst/>
          </a:prstGeom>
          <a:noFill/>
          <a:ln cap="flat" cmpd="sng" w="38100">
            <a:solidFill>
              <a:srgbClr val="00FF00"/>
            </a:solidFill>
            <a:prstDash val="solid"/>
            <a:round/>
            <a:headEnd len="med" w="med" type="none"/>
            <a:tailEnd len="med" w="med" type="none"/>
          </a:ln>
        </p:spPr>
      </p:cxnSp>
      <p:cxnSp>
        <p:nvCxnSpPr>
          <p:cNvPr id="1502" name="Google Shape;1502;p81"/>
          <p:cNvCxnSpPr/>
          <p:nvPr/>
        </p:nvCxnSpPr>
        <p:spPr>
          <a:xfrm rot="10800000">
            <a:off x="6980441" y="3273650"/>
            <a:ext cx="360000" cy="1457100"/>
          </a:xfrm>
          <a:prstGeom prst="straightConnector1">
            <a:avLst/>
          </a:prstGeom>
          <a:noFill/>
          <a:ln cap="flat" cmpd="sng" w="38100">
            <a:solidFill>
              <a:srgbClr val="FF00FF"/>
            </a:solidFill>
            <a:prstDash val="solid"/>
            <a:round/>
            <a:headEnd len="med" w="med" type="none"/>
            <a:tailEnd len="med" w="med" type="none"/>
          </a:ln>
        </p:spPr>
      </p:cxnSp>
      <p:cxnSp>
        <p:nvCxnSpPr>
          <p:cNvPr id="1503" name="Google Shape;1503;p81"/>
          <p:cNvCxnSpPr/>
          <p:nvPr/>
        </p:nvCxnSpPr>
        <p:spPr>
          <a:xfrm>
            <a:off x="7700525" y="1486675"/>
            <a:ext cx="630600" cy="468600"/>
          </a:xfrm>
          <a:prstGeom prst="straightConnector1">
            <a:avLst/>
          </a:prstGeom>
          <a:noFill/>
          <a:ln cap="flat" cmpd="sng" w="38100">
            <a:solidFill>
              <a:srgbClr val="FFD966"/>
            </a:solidFill>
            <a:prstDash val="solid"/>
            <a:round/>
            <a:headEnd len="med" w="med" type="none"/>
            <a:tailEnd len="med" w="med" type="none"/>
          </a:ln>
        </p:spPr>
      </p:cxnSp>
      <p:cxnSp>
        <p:nvCxnSpPr>
          <p:cNvPr id="1504" name="Google Shape;1504;p81"/>
          <p:cNvCxnSpPr/>
          <p:nvPr/>
        </p:nvCxnSpPr>
        <p:spPr>
          <a:xfrm rot="10800000">
            <a:off x="2927063" y="3904125"/>
            <a:ext cx="195900" cy="940200"/>
          </a:xfrm>
          <a:prstGeom prst="straightConnector1">
            <a:avLst/>
          </a:prstGeom>
          <a:noFill/>
          <a:ln cap="flat" cmpd="sng" w="38100">
            <a:solidFill>
              <a:srgbClr val="FF00FF"/>
            </a:solidFill>
            <a:prstDash val="solid"/>
            <a:round/>
            <a:headEnd len="med" w="med" type="none"/>
            <a:tailEnd len="med" w="med" type="none"/>
          </a:ln>
        </p:spPr>
      </p:cxnSp>
      <p:cxnSp>
        <p:nvCxnSpPr>
          <p:cNvPr id="1505" name="Google Shape;1505;p81"/>
          <p:cNvCxnSpPr/>
          <p:nvPr/>
        </p:nvCxnSpPr>
        <p:spPr>
          <a:xfrm flipH="1" rot="10800000">
            <a:off x="2927063" y="3857963"/>
            <a:ext cx="378600" cy="42600"/>
          </a:xfrm>
          <a:prstGeom prst="straightConnector1">
            <a:avLst/>
          </a:prstGeom>
          <a:noFill/>
          <a:ln cap="flat" cmpd="sng" w="38100">
            <a:solidFill>
              <a:srgbClr val="FF0000"/>
            </a:solidFill>
            <a:prstDash val="solid"/>
            <a:round/>
            <a:headEnd len="med" w="med" type="none"/>
            <a:tailEnd len="med" w="med" type="none"/>
          </a:ln>
        </p:spPr>
      </p:cxnSp>
      <p:cxnSp>
        <p:nvCxnSpPr>
          <p:cNvPr id="1506" name="Google Shape;1506;p81"/>
          <p:cNvCxnSpPr/>
          <p:nvPr/>
        </p:nvCxnSpPr>
        <p:spPr>
          <a:xfrm>
            <a:off x="3305663" y="3857975"/>
            <a:ext cx="493500" cy="929700"/>
          </a:xfrm>
          <a:prstGeom prst="straightConnector1">
            <a:avLst/>
          </a:prstGeom>
          <a:noFill/>
          <a:ln cap="flat" cmpd="sng" w="38100">
            <a:solidFill>
              <a:srgbClr val="FF0000"/>
            </a:solidFill>
            <a:prstDash val="solid"/>
            <a:round/>
            <a:headEnd len="med" w="med" type="none"/>
            <a:tailEnd len="med" w="med" type="none"/>
          </a:ln>
        </p:spPr>
      </p:cxnSp>
      <p:cxnSp>
        <p:nvCxnSpPr>
          <p:cNvPr id="1507" name="Google Shape;1507;p81"/>
          <p:cNvCxnSpPr/>
          <p:nvPr/>
        </p:nvCxnSpPr>
        <p:spPr>
          <a:xfrm flipH="1">
            <a:off x="3799325" y="2735025"/>
            <a:ext cx="69000" cy="2045100"/>
          </a:xfrm>
          <a:prstGeom prst="straightConnector1">
            <a:avLst/>
          </a:prstGeom>
          <a:noFill/>
          <a:ln cap="flat" cmpd="sng" w="38100">
            <a:solidFill>
              <a:srgbClr val="00FF00"/>
            </a:solidFill>
            <a:prstDash val="solid"/>
            <a:round/>
            <a:headEnd len="med" w="med" type="none"/>
            <a:tailEnd len="med" w="med" type="none"/>
          </a:ln>
        </p:spPr>
      </p:cxnSp>
      <p:cxnSp>
        <p:nvCxnSpPr>
          <p:cNvPr id="1508" name="Google Shape;1508;p81"/>
          <p:cNvCxnSpPr/>
          <p:nvPr/>
        </p:nvCxnSpPr>
        <p:spPr>
          <a:xfrm flipH="1">
            <a:off x="3868350" y="2569800"/>
            <a:ext cx="847500" cy="180300"/>
          </a:xfrm>
          <a:prstGeom prst="straightConnector1">
            <a:avLst/>
          </a:prstGeom>
          <a:noFill/>
          <a:ln cap="flat" cmpd="sng" w="38100">
            <a:solidFill>
              <a:srgbClr val="FFD966"/>
            </a:solidFill>
            <a:prstDash val="solid"/>
            <a:round/>
            <a:headEnd len="med" w="med" type="none"/>
            <a:tailEnd len="med" w="med" type="none"/>
          </a:ln>
        </p:spPr>
      </p:cxnSp>
      <p:sp>
        <p:nvSpPr>
          <p:cNvPr id="1509" name="Google Shape;1509;p81"/>
          <p:cNvSpPr/>
          <p:nvPr/>
        </p:nvSpPr>
        <p:spPr>
          <a:xfrm>
            <a:off x="2597025" y="2158475"/>
            <a:ext cx="2538600" cy="2985000"/>
          </a:xfrm>
          <a:prstGeom prst="ellipse">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cxnSp>
        <p:nvCxnSpPr>
          <p:cNvPr id="1510" name="Google Shape;1510;p81"/>
          <p:cNvCxnSpPr/>
          <p:nvPr/>
        </p:nvCxnSpPr>
        <p:spPr>
          <a:xfrm rot="10800000">
            <a:off x="6505025" y="2457125"/>
            <a:ext cx="900900" cy="355200"/>
          </a:xfrm>
          <a:prstGeom prst="straightConnector1">
            <a:avLst/>
          </a:prstGeom>
          <a:noFill/>
          <a:ln cap="flat" cmpd="sng" w="38100">
            <a:solidFill>
              <a:srgbClr val="FFD966"/>
            </a:solidFill>
            <a:prstDash val="solid"/>
            <a:round/>
            <a:headEnd len="med" w="med" type="none"/>
            <a:tailEnd len="med" w="med" type="none"/>
          </a:ln>
        </p:spPr>
      </p:cxn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 name="Shape 171"/>
        <p:cNvGrpSpPr/>
        <p:nvPr/>
      </p:nvGrpSpPr>
      <p:grpSpPr>
        <a:xfrm>
          <a:off x="0" y="0"/>
          <a:ext cx="0" cy="0"/>
          <a:chOff x="0" y="0"/>
          <a:chExt cx="0" cy="0"/>
        </a:xfrm>
      </p:grpSpPr>
      <p:sp>
        <p:nvSpPr>
          <p:cNvPr id="172" name="Google Shape;172;p20"/>
          <p:cNvSpPr txBox="1"/>
          <p:nvPr/>
        </p:nvSpPr>
        <p:spPr>
          <a:xfrm>
            <a:off x="1007850" y="30425"/>
            <a:ext cx="7128300" cy="538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300" u="sng">
                <a:latin typeface="Calibri"/>
                <a:ea typeface="Calibri"/>
                <a:cs typeface="Calibri"/>
                <a:sym typeface="Calibri"/>
              </a:rPr>
              <a:t>Tilting of The Vortex Tubes</a:t>
            </a:r>
            <a:endParaRPr b="1" sz="2300" u="sng">
              <a:solidFill>
                <a:schemeClr val="dk1"/>
              </a:solidFill>
            </a:endParaRPr>
          </a:p>
        </p:txBody>
      </p:sp>
      <p:sp>
        <p:nvSpPr>
          <p:cNvPr id="173" name="Google Shape;173;p20"/>
          <p:cNvSpPr txBox="1"/>
          <p:nvPr/>
        </p:nvSpPr>
        <p:spPr>
          <a:xfrm>
            <a:off x="151925" y="4205550"/>
            <a:ext cx="5436000" cy="769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900">
                <a:solidFill>
                  <a:schemeClr val="dk1"/>
                </a:solidFill>
                <a:latin typeface="Calibri"/>
                <a:ea typeface="Calibri"/>
                <a:cs typeface="Calibri"/>
                <a:sym typeface="Calibri"/>
              </a:rPr>
              <a:t>Counter-rotating vorticity centers flank the updraft; </a:t>
            </a:r>
            <a:endParaRPr sz="19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b="1" lang="en" sz="1900">
                <a:solidFill>
                  <a:srgbClr val="CC0000"/>
                </a:solidFill>
                <a:latin typeface="Calibri"/>
                <a:ea typeface="Calibri"/>
                <a:cs typeface="Calibri"/>
                <a:sym typeface="Calibri"/>
              </a:rPr>
              <a:t>cyclonic</a:t>
            </a:r>
            <a:r>
              <a:rPr lang="en" sz="1900">
                <a:solidFill>
                  <a:schemeClr val="dk1"/>
                </a:solidFill>
                <a:latin typeface="Calibri"/>
                <a:ea typeface="Calibri"/>
                <a:cs typeface="Calibri"/>
                <a:sym typeface="Calibri"/>
              </a:rPr>
              <a:t> to the right, </a:t>
            </a:r>
            <a:r>
              <a:rPr b="1" lang="en" sz="1900">
                <a:solidFill>
                  <a:srgbClr val="3C78D8"/>
                </a:solidFill>
                <a:latin typeface="Calibri"/>
                <a:ea typeface="Calibri"/>
                <a:cs typeface="Calibri"/>
                <a:sym typeface="Calibri"/>
              </a:rPr>
              <a:t>anticyclonic</a:t>
            </a:r>
            <a:r>
              <a:rPr lang="en" sz="1900">
                <a:solidFill>
                  <a:schemeClr val="dk1"/>
                </a:solidFill>
                <a:latin typeface="Calibri"/>
                <a:ea typeface="Calibri"/>
                <a:cs typeface="Calibri"/>
                <a:sym typeface="Calibri"/>
              </a:rPr>
              <a:t> to the left!</a:t>
            </a:r>
            <a:endParaRPr sz="1700"/>
          </a:p>
        </p:txBody>
      </p:sp>
      <p:sp>
        <p:nvSpPr>
          <p:cNvPr id="174" name="Google Shape;174;p20"/>
          <p:cNvSpPr/>
          <p:nvPr/>
        </p:nvSpPr>
        <p:spPr>
          <a:xfrm>
            <a:off x="565350" y="1330187"/>
            <a:ext cx="3625650" cy="2494175"/>
          </a:xfrm>
          <a:custGeom>
            <a:rect b="b" l="l" r="r" t="t"/>
            <a:pathLst>
              <a:path extrusionOk="0" h="99767" w="145026">
                <a:moveTo>
                  <a:pt x="0" y="99767"/>
                </a:moveTo>
                <a:cubicBezTo>
                  <a:pt x="6330" y="95698"/>
                  <a:pt x="31267" y="89218"/>
                  <a:pt x="37980" y="75350"/>
                </a:cubicBezTo>
                <a:cubicBezTo>
                  <a:pt x="44693" y="61482"/>
                  <a:pt x="32670" y="28820"/>
                  <a:pt x="40279" y="16558"/>
                </a:cubicBezTo>
                <a:cubicBezTo>
                  <a:pt x="47888" y="4296"/>
                  <a:pt x="74712" y="-3751"/>
                  <a:pt x="83635" y="1778"/>
                </a:cubicBezTo>
                <a:cubicBezTo>
                  <a:pt x="92558" y="7307"/>
                  <a:pt x="83584" y="45349"/>
                  <a:pt x="93816" y="49731"/>
                </a:cubicBezTo>
                <a:cubicBezTo>
                  <a:pt x="104048" y="54114"/>
                  <a:pt x="136491" y="31683"/>
                  <a:pt x="145026" y="28073"/>
                </a:cubicBezTo>
              </a:path>
            </a:pathLst>
          </a:custGeom>
          <a:noFill/>
          <a:ln cap="flat" cmpd="sng" w="19050">
            <a:solidFill>
              <a:srgbClr val="FF9900"/>
            </a:solidFill>
            <a:prstDash val="dash"/>
            <a:round/>
            <a:headEnd len="med" w="med" type="none"/>
            <a:tailEnd len="med" w="med" type="triangle"/>
          </a:ln>
        </p:spPr>
      </p:sp>
      <p:cxnSp>
        <p:nvCxnSpPr>
          <p:cNvPr id="175" name="Google Shape;175;p20"/>
          <p:cNvCxnSpPr/>
          <p:nvPr/>
        </p:nvCxnSpPr>
        <p:spPr>
          <a:xfrm flipH="1">
            <a:off x="1102300" y="2151825"/>
            <a:ext cx="3689700" cy="1774200"/>
          </a:xfrm>
          <a:prstGeom prst="straightConnector1">
            <a:avLst/>
          </a:prstGeom>
          <a:noFill/>
          <a:ln cap="flat" cmpd="sng" w="19050">
            <a:solidFill>
              <a:srgbClr val="FF9900"/>
            </a:solidFill>
            <a:prstDash val="dash"/>
            <a:round/>
            <a:headEnd len="med" w="med" type="triangle"/>
            <a:tailEnd len="med" w="med" type="none"/>
          </a:ln>
        </p:spPr>
      </p:cxnSp>
      <p:cxnSp>
        <p:nvCxnSpPr>
          <p:cNvPr id="176" name="Google Shape;176;p20"/>
          <p:cNvCxnSpPr/>
          <p:nvPr/>
        </p:nvCxnSpPr>
        <p:spPr>
          <a:xfrm flipH="1">
            <a:off x="1734775" y="2221200"/>
            <a:ext cx="3689700" cy="1774200"/>
          </a:xfrm>
          <a:prstGeom prst="straightConnector1">
            <a:avLst/>
          </a:prstGeom>
          <a:noFill/>
          <a:ln cap="flat" cmpd="sng" w="19050">
            <a:solidFill>
              <a:srgbClr val="FF9900"/>
            </a:solidFill>
            <a:prstDash val="dash"/>
            <a:round/>
            <a:headEnd len="med" w="med" type="triangle"/>
            <a:tailEnd len="med" w="med" type="none"/>
          </a:ln>
        </p:spPr>
      </p:cxnSp>
      <p:grpSp>
        <p:nvGrpSpPr>
          <p:cNvPr id="177" name="Google Shape;177;p20"/>
          <p:cNvGrpSpPr/>
          <p:nvPr/>
        </p:nvGrpSpPr>
        <p:grpSpPr>
          <a:xfrm>
            <a:off x="760725" y="3136750"/>
            <a:ext cx="527275" cy="729250"/>
            <a:chOff x="760725" y="3136750"/>
            <a:chExt cx="527275" cy="729250"/>
          </a:xfrm>
        </p:grpSpPr>
        <p:sp>
          <p:nvSpPr>
            <p:cNvPr id="178" name="Google Shape;178;p20"/>
            <p:cNvSpPr/>
            <p:nvPr/>
          </p:nvSpPr>
          <p:spPr>
            <a:xfrm rot="10800000">
              <a:off x="760725" y="3527900"/>
              <a:ext cx="499500" cy="338100"/>
            </a:xfrm>
            <a:prstGeom prst="curvedDownArrow">
              <a:avLst>
                <a:gd fmla="val 25000" name="adj1"/>
                <a:gd fmla="val 50000" name="adj2"/>
                <a:gd fmla="val 25000" name="adj3"/>
              </a:avLst>
            </a:prstGeom>
            <a:solidFill>
              <a:srgbClr val="F6B26B"/>
            </a:solidFill>
            <a:ln cap="flat" cmpd="sng" w="9525">
              <a:solidFill>
                <a:srgbClr val="F6B26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 name="Google Shape;179;p20"/>
            <p:cNvSpPr/>
            <p:nvPr/>
          </p:nvSpPr>
          <p:spPr>
            <a:xfrm>
              <a:off x="788500" y="3136750"/>
              <a:ext cx="499500" cy="338100"/>
            </a:xfrm>
            <a:prstGeom prst="curvedDownArrow">
              <a:avLst>
                <a:gd fmla="val 25000" name="adj1"/>
                <a:gd fmla="val 50000" name="adj2"/>
                <a:gd fmla="val 25000" name="adj3"/>
              </a:avLst>
            </a:prstGeom>
            <a:solidFill>
              <a:srgbClr val="F6B26B"/>
            </a:solidFill>
            <a:ln cap="flat" cmpd="sng" w="9525">
              <a:solidFill>
                <a:srgbClr val="F6B26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80" name="Google Shape;180;p20"/>
          <p:cNvGrpSpPr/>
          <p:nvPr/>
        </p:nvGrpSpPr>
        <p:grpSpPr>
          <a:xfrm>
            <a:off x="1136975" y="1934210"/>
            <a:ext cx="728187" cy="518100"/>
            <a:chOff x="1136975" y="1934210"/>
            <a:chExt cx="728187" cy="518100"/>
          </a:xfrm>
        </p:grpSpPr>
        <p:sp>
          <p:nvSpPr>
            <p:cNvPr id="181" name="Google Shape;181;p20"/>
            <p:cNvSpPr/>
            <p:nvPr/>
          </p:nvSpPr>
          <p:spPr>
            <a:xfrm flipH="1" rot="5400000">
              <a:off x="1448762" y="2012510"/>
              <a:ext cx="494700" cy="338100"/>
            </a:xfrm>
            <a:prstGeom prst="curvedDownArrow">
              <a:avLst>
                <a:gd fmla="val 25000" name="adj1"/>
                <a:gd fmla="val 50000" name="adj2"/>
                <a:gd fmla="val 25000" name="adj3"/>
              </a:avLst>
            </a:prstGeom>
            <a:solidFill>
              <a:srgbClr val="CC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p20"/>
            <p:cNvSpPr/>
            <p:nvPr/>
          </p:nvSpPr>
          <p:spPr>
            <a:xfrm flipH="1" rot="-5400000">
              <a:off x="1058675" y="2035910"/>
              <a:ext cx="494700" cy="338100"/>
            </a:xfrm>
            <a:prstGeom prst="curvedDownArrow">
              <a:avLst>
                <a:gd fmla="val 25000" name="adj1"/>
                <a:gd fmla="val 50000" name="adj2"/>
                <a:gd fmla="val 25000" name="adj3"/>
              </a:avLst>
            </a:prstGeom>
            <a:solidFill>
              <a:srgbClr val="CC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83" name="Google Shape;183;p20"/>
          <p:cNvGrpSpPr/>
          <p:nvPr/>
        </p:nvGrpSpPr>
        <p:grpSpPr>
          <a:xfrm>
            <a:off x="3552000" y="1816925"/>
            <a:ext cx="527275" cy="729250"/>
            <a:chOff x="3315988" y="1896875"/>
            <a:chExt cx="527275" cy="729250"/>
          </a:xfrm>
        </p:grpSpPr>
        <p:sp>
          <p:nvSpPr>
            <p:cNvPr id="184" name="Google Shape;184;p20"/>
            <p:cNvSpPr/>
            <p:nvPr/>
          </p:nvSpPr>
          <p:spPr>
            <a:xfrm rot="10800000">
              <a:off x="3315988" y="2288025"/>
              <a:ext cx="499500" cy="338100"/>
            </a:xfrm>
            <a:prstGeom prst="curvedDownArrow">
              <a:avLst>
                <a:gd fmla="val 25000" name="adj1"/>
                <a:gd fmla="val 50000" name="adj2"/>
                <a:gd fmla="val 25000" name="adj3"/>
              </a:avLst>
            </a:prstGeom>
            <a:solidFill>
              <a:srgbClr val="F6B26B"/>
            </a:solidFill>
            <a:ln cap="flat" cmpd="sng" w="9525">
              <a:solidFill>
                <a:srgbClr val="F6B26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 name="Google Shape;185;p20"/>
            <p:cNvSpPr/>
            <p:nvPr/>
          </p:nvSpPr>
          <p:spPr>
            <a:xfrm>
              <a:off x="3343763" y="1896875"/>
              <a:ext cx="499500" cy="338100"/>
            </a:xfrm>
            <a:prstGeom prst="curvedDownArrow">
              <a:avLst>
                <a:gd fmla="val 25000" name="adj1"/>
                <a:gd fmla="val 50000" name="adj2"/>
                <a:gd fmla="val 25000" name="adj3"/>
              </a:avLst>
            </a:prstGeom>
            <a:solidFill>
              <a:srgbClr val="F6B26B"/>
            </a:solidFill>
            <a:ln cap="flat" cmpd="sng" w="9525">
              <a:solidFill>
                <a:srgbClr val="F6B26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86" name="Google Shape;186;p20"/>
          <p:cNvGrpSpPr/>
          <p:nvPr/>
        </p:nvGrpSpPr>
        <p:grpSpPr>
          <a:xfrm>
            <a:off x="2449236" y="1572451"/>
            <a:ext cx="729250" cy="527275"/>
            <a:chOff x="2449236" y="1572451"/>
            <a:chExt cx="729250" cy="527275"/>
          </a:xfrm>
        </p:grpSpPr>
        <p:sp>
          <p:nvSpPr>
            <p:cNvPr id="187" name="Google Shape;187;p20"/>
            <p:cNvSpPr/>
            <p:nvPr/>
          </p:nvSpPr>
          <p:spPr>
            <a:xfrm rot="5400000">
              <a:off x="2759686" y="1680926"/>
              <a:ext cx="499500" cy="338100"/>
            </a:xfrm>
            <a:prstGeom prst="curvedDownArrow">
              <a:avLst>
                <a:gd fmla="val 25000" name="adj1"/>
                <a:gd fmla="val 50000" name="adj2"/>
                <a:gd fmla="val 25000" name="adj3"/>
              </a:avLst>
            </a:prstGeom>
            <a:solidFill>
              <a:srgbClr val="6FA8D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p20"/>
            <p:cNvSpPr/>
            <p:nvPr/>
          </p:nvSpPr>
          <p:spPr>
            <a:xfrm rot="-5400000">
              <a:off x="2368536" y="1653151"/>
              <a:ext cx="499500" cy="338100"/>
            </a:xfrm>
            <a:prstGeom prst="curvedDownArrow">
              <a:avLst>
                <a:gd fmla="val 25000" name="adj1"/>
                <a:gd fmla="val 50000" name="adj2"/>
                <a:gd fmla="val 25000" name="adj3"/>
              </a:avLst>
            </a:prstGeom>
            <a:solidFill>
              <a:srgbClr val="6FA8D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89" name="Google Shape;189;p20"/>
          <p:cNvSpPr/>
          <p:nvPr/>
        </p:nvSpPr>
        <p:spPr>
          <a:xfrm rot="-10511506">
            <a:off x="1704380" y="925413"/>
            <a:ext cx="818171" cy="1151878"/>
          </a:xfrm>
          <a:prstGeom prst="cloud">
            <a:avLst/>
          </a:prstGeom>
          <a:solidFill>
            <a:schemeClr val="lt1"/>
          </a:solidFill>
          <a:ln cap="flat" cmpd="sng" w="25400">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cxnSp>
        <p:nvCxnSpPr>
          <p:cNvPr id="190" name="Google Shape;190;p20"/>
          <p:cNvCxnSpPr/>
          <p:nvPr/>
        </p:nvCxnSpPr>
        <p:spPr>
          <a:xfrm rot="10800000">
            <a:off x="2214050" y="2137250"/>
            <a:ext cx="52200" cy="851100"/>
          </a:xfrm>
          <a:prstGeom prst="straightConnector1">
            <a:avLst/>
          </a:prstGeom>
          <a:noFill/>
          <a:ln cap="flat" cmpd="sng" w="38100">
            <a:solidFill>
              <a:schemeClr val="dk1"/>
            </a:solidFill>
            <a:prstDash val="solid"/>
            <a:round/>
            <a:headEnd len="med" w="med" type="none"/>
            <a:tailEnd len="med" w="med" type="triangle"/>
          </a:ln>
        </p:spPr>
      </p:cxnSp>
      <p:cxnSp>
        <p:nvCxnSpPr>
          <p:cNvPr id="191" name="Google Shape;191;p20"/>
          <p:cNvCxnSpPr/>
          <p:nvPr/>
        </p:nvCxnSpPr>
        <p:spPr>
          <a:xfrm rot="10800000">
            <a:off x="2469966" y="2985127"/>
            <a:ext cx="1032000" cy="753300"/>
          </a:xfrm>
          <a:prstGeom prst="straightConnector1">
            <a:avLst/>
          </a:prstGeom>
          <a:noFill/>
          <a:ln cap="flat" cmpd="sng" w="28575">
            <a:solidFill>
              <a:srgbClr val="9900FF"/>
            </a:solidFill>
            <a:prstDash val="solid"/>
            <a:round/>
            <a:headEnd len="med" w="med" type="none"/>
            <a:tailEnd len="med" w="med" type="triangle"/>
          </a:ln>
        </p:spPr>
      </p:cxnSp>
      <p:sp>
        <p:nvSpPr>
          <p:cNvPr id="192" name="Google Shape;192;p20"/>
          <p:cNvSpPr txBox="1"/>
          <p:nvPr/>
        </p:nvSpPr>
        <p:spPr>
          <a:xfrm>
            <a:off x="3225656" y="3399122"/>
            <a:ext cx="1148700" cy="415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500">
                <a:solidFill>
                  <a:srgbClr val="9900FF"/>
                </a:solidFill>
              </a:rPr>
              <a:t>Inflow</a:t>
            </a:r>
            <a:endParaRPr b="1" sz="1300">
              <a:solidFill>
                <a:srgbClr val="9900FF"/>
              </a:solidFill>
            </a:endParaRPr>
          </a:p>
        </p:txBody>
      </p:sp>
      <p:cxnSp>
        <p:nvCxnSpPr>
          <p:cNvPr id="193" name="Google Shape;193;p20"/>
          <p:cNvCxnSpPr/>
          <p:nvPr/>
        </p:nvCxnSpPr>
        <p:spPr>
          <a:xfrm>
            <a:off x="6429775" y="809125"/>
            <a:ext cx="0" cy="1402200"/>
          </a:xfrm>
          <a:prstGeom prst="straightConnector1">
            <a:avLst/>
          </a:prstGeom>
          <a:noFill/>
          <a:ln cap="flat" cmpd="sng" w="9525">
            <a:solidFill>
              <a:srgbClr val="595959"/>
            </a:solidFill>
            <a:prstDash val="dot"/>
            <a:round/>
            <a:headEnd len="med" w="med" type="none"/>
            <a:tailEnd len="med" w="med" type="none"/>
          </a:ln>
        </p:spPr>
      </p:cxnSp>
      <p:cxnSp>
        <p:nvCxnSpPr>
          <p:cNvPr id="194" name="Google Shape;194;p20"/>
          <p:cNvCxnSpPr/>
          <p:nvPr/>
        </p:nvCxnSpPr>
        <p:spPr>
          <a:xfrm rot="10800000">
            <a:off x="6168650" y="1783475"/>
            <a:ext cx="2891100" cy="0"/>
          </a:xfrm>
          <a:prstGeom prst="straightConnector1">
            <a:avLst/>
          </a:prstGeom>
          <a:noFill/>
          <a:ln cap="flat" cmpd="sng" w="9525">
            <a:solidFill>
              <a:srgbClr val="595959"/>
            </a:solidFill>
            <a:prstDash val="dot"/>
            <a:round/>
            <a:headEnd len="med" w="med" type="none"/>
            <a:tailEnd len="med" w="med" type="none"/>
          </a:ln>
        </p:spPr>
      </p:cxnSp>
      <p:cxnSp>
        <p:nvCxnSpPr>
          <p:cNvPr id="195" name="Google Shape;195;p20"/>
          <p:cNvCxnSpPr/>
          <p:nvPr/>
        </p:nvCxnSpPr>
        <p:spPr>
          <a:xfrm>
            <a:off x="6544021" y="1785327"/>
            <a:ext cx="1905900" cy="0"/>
          </a:xfrm>
          <a:prstGeom prst="straightConnector1">
            <a:avLst/>
          </a:prstGeom>
          <a:noFill/>
          <a:ln cap="flat" cmpd="sng" w="19050">
            <a:solidFill>
              <a:schemeClr val="dk1"/>
            </a:solidFill>
            <a:prstDash val="solid"/>
            <a:round/>
            <a:headEnd len="med" w="med" type="none"/>
            <a:tailEnd len="med" w="med" type="none"/>
          </a:ln>
        </p:spPr>
      </p:cxnSp>
      <p:cxnSp>
        <p:nvCxnSpPr>
          <p:cNvPr id="196" name="Google Shape;196;p20"/>
          <p:cNvCxnSpPr/>
          <p:nvPr/>
        </p:nvCxnSpPr>
        <p:spPr>
          <a:xfrm rot="10800000">
            <a:off x="7186593" y="1132920"/>
            <a:ext cx="0" cy="669600"/>
          </a:xfrm>
          <a:prstGeom prst="straightConnector1">
            <a:avLst/>
          </a:prstGeom>
          <a:noFill/>
          <a:ln cap="flat" cmpd="sng" w="19050">
            <a:solidFill>
              <a:srgbClr val="FF9900"/>
            </a:solidFill>
            <a:prstDash val="dash"/>
            <a:round/>
            <a:headEnd len="med" w="med" type="none"/>
            <a:tailEnd len="med" w="med" type="stealth"/>
          </a:ln>
        </p:spPr>
      </p:cxnSp>
      <p:sp>
        <p:nvSpPr>
          <p:cNvPr id="197" name="Google Shape;197;p20"/>
          <p:cNvSpPr txBox="1"/>
          <p:nvPr/>
        </p:nvSpPr>
        <p:spPr>
          <a:xfrm rot="4292">
            <a:off x="6995112" y="777214"/>
            <a:ext cx="480600" cy="338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 sz="1600">
                <a:solidFill>
                  <a:srgbClr val="FF9900"/>
                </a:solidFill>
                <a:latin typeface="Calibri"/>
                <a:ea typeface="Calibri"/>
                <a:cs typeface="Calibri"/>
                <a:sym typeface="Calibri"/>
              </a:rPr>
              <a:t>ω</a:t>
            </a:r>
            <a:r>
              <a:rPr b="1" baseline="-25000" lang="en" sz="1600">
                <a:solidFill>
                  <a:srgbClr val="FF9900"/>
                </a:solidFill>
                <a:latin typeface="Calibri"/>
                <a:ea typeface="Calibri"/>
                <a:cs typeface="Calibri"/>
                <a:sym typeface="Calibri"/>
              </a:rPr>
              <a:t>h</a:t>
            </a:r>
            <a:endParaRPr b="1" sz="1600">
              <a:solidFill>
                <a:srgbClr val="FF9900"/>
              </a:solidFill>
              <a:latin typeface="Calibri"/>
              <a:ea typeface="Calibri"/>
              <a:cs typeface="Calibri"/>
              <a:sym typeface="Calibri"/>
            </a:endParaRPr>
          </a:p>
        </p:txBody>
      </p:sp>
      <p:sp>
        <p:nvSpPr>
          <p:cNvPr id="198" name="Google Shape;198;p20"/>
          <p:cNvSpPr txBox="1"/>
          <p:nvPr/>
        </p:nvSpPr>
        <p:spPr>
          <a:xfrm>
            <a:off x="6799925" y="1850125"/>
            <a:ext cx="13941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300">
                <a:solidFill>
                  <a:srgbClr val="9900FF"/>
                </a:solidFill>
              </a:rPr>
              <a:t>Inflow</a:t>
            </a:r>
            <a:endParaRPr b="1" sz="1300">
              <a:solidFill>
                <a:srgbClr val="9900FF"/>
              </a:solidFill>
            </a:endParaRPr>
          </a:p>
          <a:p>
            <a:pPr indent="0" lvl="0" marL="0" rtl="0" algn="ctr">
              <a:spcBef>
                <a:spcPts val="0"/>
              </a:spcBef>
              <a:spcAft>
                <a:spcPts val="0"/>
              </a:spcAft>
              <a:buNone/>
            </a:pPr>
            <a:r>
              <a:rPr b="1" lang="en" sz="1100">
                <a:solidFill>
                  <a:srgbClr val="9900FF"/>
                </a:solidFill>
              </a:rPr>
              <a:t>(SR winds)</a:t>
            </a:r>
            <a:endParaRPr b="1" sz="1100">
              <a:solidFill>
                <a:srgbClr val="9900FF"/>
              </a:solidFill>
            </a:endParaRPr>
          </a:p>
        </p:txBody>
      </p:sp>
      <p:sp>
        <p:nvSpPr>
          <p:cNvPr id="199" name="Google Shape;199;p20"/>
          <p:cNvSpPr txBox="1"/>
          <p:nvPr/>
        </p:nvSpPr>
        <p:spPr>
          <a:xfrm>
            <a:off x="7505203" y="1200587"/>
            <a:ext cx="7821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100"/>
              <a:t>Initial Updraft</a:t>
            </a:r>
            <a:endParaRPr b="1" sz="1100"/>
          </a:p>
        </p:txBody>
      </p:sp>
      <p:sp>
        <p:nvSpPr>
          <p:cNvPr id="200" name="Google Shape;200;p20"/>
          <p:cNvSpPr/>
          <p:nvPr/>
        </p:nvSpPr>
        <p:spPr>
          <a:xfrm rot="3363149">
            <a:off x="6926130" y="1280684"/>
            <a:ext cx="509370" cy="390427"/>
          </a:xfrm>
          <a:custGeom>
            <a:rect b="b" l="l" r="r" t="t"/>
            <a:pathLst>
              <a:path extrusionOk="0" h="15618" w="20376">
                <a:moveTo>
                  <a:pt x="0" y="8842"/>
                </a:moveTo>
                <a:cubicBezTo>
                  <a:pt x="0" y="5460"/>
                  <a:pt x="1758" y="-487"/>
                  <a:pt x="5094" y="69"/>
                </a:cubicBezTo>
                <a:cubicBezTo>
                  <a:pt x="7331" y="442"/>
                  <a:pt x="9355" y="2680"/>
                  <a:pt x="9905" y="4880"/>
                </a:cubicBezTo>
                <a:cubicBezTo>
                  <a:pt x="10409" y="6895"/>
                  <a:pt x="8020" y="9691"/>
                  <a:pt x="5943" y="9691"/>
                </a:cubicBezTo>
                <a:cubicBezTo>
                  <a:pt x="4056" y="9691"/>
                  <a:pt x="4470" y="5210"/>
                  <a:pt x="5943" y="4031"/>
                </a:cubicBezTo>
                <a:cubicBezTo>
                  <a:pt x="7663" y="2655"/>
                  <a:pt x="10564" y="1766"/>
                  <a:pt x="12452" y="2899"/>
                </a:cubicBezTo>
                <a:cubicBezTo>
                  <a:pt x="15277" y="4594"/>
                  <a:pt x="16411" y="9696"/>
                  <a:pt x="14716" y="12521"/>
                </a:cubicBezTo>
                <a:cubicBezTo>
                  <a:pt x="13745" y="14139"/>
                  <a:pt x="10103" y="14091"/>
                  <a:pt x="9056" y="12521"/>
                </a:cubicBezTo>
                <a:cubicBezTo>
                  <a:pt x="8344" y="11453"/>
                  <a:pt x="9442" y="9886"/>
                  <a:pt x="10188" y="8842"/>
                </a:cubicBezTo>
                <a:cubicBezTo>
                  <a:pt x="11630" y="6823"/>
                  <a:pt x="16436" y="5490"/>
                  <a:pt x="17546" y="7710"/>
                </a:cubicBezTo>
                <a:cubicBezTo>
                  <a:pt x="18734" y="10086"/>
                  <a:pt x="17407" y="16945"/>
                  <a:pt x="15282" y="15351"/>
                </a:cubicBezTo>
                <a:cubicBezTo>
                  <a:pt x="13018" y="13653"/>
                  <a:pt x="17691" y="9454"/>
                  <a:pt x="20376" y="8559"/>
                </a:cubicBezTo>
              </a:path>
            </a:pathLst>
          </a:custGeom>
          <a:noFill/>
          <a:ln cap="flat" cmpd="sng" w="9525">
            <a:solidFill>
              <a:srgbClr val="FF0000"/>
            </a:solidFill>
            <a:prstDash val="solid"/>
            <a:round/>
            <a:headEnd len="med" w="med" type="none"/>
            <a:tailEnd len="med" w="med" type="none"/>
          </a:ln>
        </p:spPr>
      </p:sp>
      <p:cxnSp>
        <p:nvCxnSpPr>
          <p:cNvPr id="201" name="Google Shape;201;p20"/>
          <p:cNvCxnSpPr/>
          <p:nvPr/>
        </p:nvCxnSpPr>
        <p:spPr>
          <a:xfrm rot="10800000">
            <a:off x="7171623" y="1783491"/>
            <a:ext cx="458400" cy="0"/>
          </a:xfrm>
          <a:prstGeom prst="straightConnector1">
            <a:avLst/>
          </a:prstGeom>
          <a:noFill/>
          <a:ln cap="flat" cmpd="sng" w="19050">
            <a:solidFill>
              <a:srgbClr val="9900FF"/>
            </a:solidFill>
            <a:prstDash val="solid"/>
            <a:round/>
            <a:headEnd len="med" w="med" type="none"/>
            <a:tailEnd len="med" w="med" type="triangle"/>
          </a:ln>
        </p:spPr>
      </p:cxnSp>
      <p:sp>
        <p:nvSpPr>
          <p:cNvPr id="202" name="Google Shape;202;p20"/>
          <p:cNvSpPr/>
          <p:nvPr/>
        </p:nvSpPr>
        <p:spPr>
          <a:xfrm>
            <a:off x="7548116" y="1721691"/>
            <a:ext cx="138900" cy="126300"/>
          </a:xfrm>
          <a:prstGeom prst="ellipse">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 name="Shape 207"/>
        <p:cNvGrpSpPr/>
        <p:nvPr/>
      </p:nvGrpSpPr>
      <p:grpSpPr>
        <a:xfrm>
          <a:off x="0" y="0"/>
          <a:ext cx="0" cy="0"/>
          <a:chOff x="0" y="0"/>
          <a:chExt cx="0" cy="0"/>
        </a:xfrm>
      </p:grpSpPr>
      <p:sp>
        <p:nvSpPr>
          <p:cNvPr id="208" name="Google Shape;208;p21"/>
          <p:cNvSpPr txBox="1"/>
          <p:nvPr/>
        </p:nvSpPr>
        <p:spPr>
          <a:xfrm>
            <a:off x="1007850" y="30425"/>
            <a:ext cx="7128300" cy="538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300" u="sng">
                <a:latin typeface="Calibri"/>
                <a:ea typeface="Calibri"/>
                <a:cs typeface="Calibri"/>
                <a:sym typeface="Calibri"/>
              </a:rPr>
              <a:t>Tilting + Advection – Crosswise Vorticity</a:t>
            </a:r>
            <a:endParaRPr b="1" sz="2300" u="sng">
              <a:solidFill>
                <a:schemeClr val="dk1"/>
              </a:solidFill>
            </a:endParaRPr>
          </a:p>
        </p:txBody>
      </p:sp>
      <p:sp>
        <p:nvSpPr>
          <p:cNvPr id="209" name="Google Shape;209;p21"/>
          <p:cNvSpPr txBox="1"/>
          <p:nvPr/>
        </p:nvSpPr>
        <p:spPr>
          <a:xfrm>
            <a:off x="66375" y="4107050"/>
            <a:ext cx="8993400" cy="969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700">
                <a:solidFill>
                  <a:schemeClr val="dk1"/>
                </a:solidFill>
                <a:latin typeface="Calibri"/>
                <a:ea typeface="Calibri"/>
                <a:cs typeface="Calibri"/>
                <a:sym typeface="Calibri"/>
              </a:rPr>
              <a:t>Advection slightly shifts the vertical vorticity centers </a:t>
            </a:r>
            <a:r>
              <a:rPr b="1" lang="en" sz="1700">
                <a:solidFill>
                  <a:schemeClr val="dk1"/>
                </a:solidFill>
                <a:latin typeface="Calibri"/>
                <a:ea typeface="Calibri"/>
                <a:cs typeface="Calibri"/>
                <a:sym typeface="Calibri"/>
              </a:rPr>
              <a:t>downshear</a:t>
            </a:r>
            <a:endParaRPr b="1" sz="17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b="1" sz="1700">
              <a:solidFill>
                <a:srgbClr val="CC0000"/>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b="1" lang="en" sz="1700">
                <a:solidFill>
                  <a:schemeClr val="dk1"/>
                </a:solidFill>
                <a:latin typeface="Calibri"/>
                <a:ea typeface="Calibri"/>
                <a:cs typeface="Calibri"/>
                <a:sym typeface="Calibri"/>
              </a:rPr>
              <a:t>Does not fully explain midlevel updraft rotation – initial updraft not aligned with vertical vorticity!</a:t>
            </a:r>
            <a:endParaRPr b="1" sz="1700">
              <a:solidFill>
                <a:schemeClr val="dk1"/>
              </a:solidFill>
              <a:latin typeface="Calibri"/>
              <a:ea typeface="Calibri"/>
              <a:cs typeface="Calibri"/>
              <a:sym typeface="Calibri"/>
            </a:endParaRPr>
          </a:p>
        </p:txBody>
      </p:sp>
      <p:sp>
        <p:nvSpPr>
          <p:cNvPr id="210" name="Google Shape;210;p21"/>
          <p:cNvSpPr/>
          <p:nvPr/>
        </p:nvSpPr>
        <p:spPr>
          <a:xfrm>
            <a:off x="565350" y="1330187"/>
            <a:ext cx="3625650" cy="2494175"/>
          </a:xfrm>
          <a:custGeom>
            <a:rect b="b" l="l" r="r" t="t"/>
            <a:pathLst>
              <a:path extrusionOk="0" h="99767" w="145026">
                <a:moveTo>
                  <a:pt x="0" y="99767"/>
                </a:moveTo>
                <a:cubicBezTo>
                  <a:pt x="6330" y="95698"/>
                  <a:pt x="31267" y="89218"/>
                  <a:pt x="37980" y="75350"/>
                </a:cubicBezTo>
                <a:cubicBezTo>
                  <a:pt x="44693" y="61482"/>
                  <a:pt x="32670" y="28820"/>
                  <a:pt x="40279" y="16558"/>
                </a:cubicBezTo>
                <a:cubicBezTo>
                  <a:pt x="47888" y="4296"/>
                  <a:pt x="74712" y="-3751"/>
                  <a:pt x="83635" y="1778"/>
                </a:cubicBezTo>
                <a:cubicBezTo>
                  <a:pt x="92558" y="7307"/>
                  <a:pt x="83584" y="45349"/>
                  <a:pt x="93816" y="49731"/>
                </a:cubicBezTo>
                <a:cubicBezTo>
                  <a:pt x="104048" y="54114"/>
                  <a:pt x="136491" y="31683"/>
                  <a:pt x="145026" y="28073"/>
                </a:cubicBezTo>
              </a:path>
            </a:pathLst>
          </a:custGeom>
          <a:noFill/>
          <a:ln cap="flat" cmpd="sng" w="19050">
            <a:solidFill>
              <a:srgbClr val="FF9900"/>
            </a:solidFill>
            <a:prstDash val="dash"/>
            <a:round/>
            <a:headEnd len="med" w="med" type="none"/>
            <a:tailEnd len="med" w="med" type="triangle"/>
          </a:ln>
        </p:spPr>
      </p:sp>
      <p:cxnSp>
        <p:nvCxnSpPr>
          <p:cNvPr id="211" name="Google Shape;211;p21"/>
          <p:cNvCxnSpPr/>
          <p:nvPr/>
        </p:nvCxnSpPr>
        <p:spPr>
          <a:xfrm flipH="1">
            <a:off x="1102300" y="2151825"/>
            <a:ext cx="3689700" cy="1774200"/>
          </a:xfrm>
          <a:prstGeom prst="straightConnector1">
            <a:avLst/>
          </a:prstGeom>
          <a:noFill/>
          <a:ln cap="flat" cmpd="sng" w="19050">
            <a:solidFill>
              <a:srgbClr val="FF9900"/>
            </a:solidFill>
            <a:prstDash val="dash"/>
            <a:round/>
            <a:headEnd len="med" w="med" type="triangle"/>
            <a:tailEnd len="med" w="med" type="none"/>
          </a:ln>
        </p:spPr>
      </p:cxnSp>
      <p:cxnSp>
        <p:nvCxnSpPr>
          <p:cNvPr id="212" name="Google Shape;212;p21"/>
          <p:cNvCxnSpPr/>
          <p:nvPr/>
        </p:nvCxnSpPr>
        <p:spPr>
          <a:xfrm flipH="1">
            <a:off x="1734775" y="2221200"/>
            <a:ext cx="3689700" cy="1774200"/>
          </a:xfrm>
          <a:prstGeom prst="straightConnector1">
            <a:avLst/>
          </a:prstGeom>
          <a:noFill/>
          <a:ln cap="flat" cmpd="sng" w="19050">
            <a:solidFill>
              <a:srgbClr val="FF9900"/>
            </a:solidFill>
            <a:prstDash val="dash"/>
            <a:round/>
            <a:headEnd len="med" w="med" type="triangle"/>
            <a:tailEnd len="med" w="med" type="none"/>
          </a:ln>
        </p:spPr>
      </p:cxnSp>
      <p:grpSp>
        <p:nvGrpSpPr>
          <p:cNvPr id="213" name="Google Shape;213;p21"/>
          <p:cNvGrpSpPr/>
          <p:nvPr/>
        </p:nvGrpSpPr>
        <p:grpSpPr>
          <a:xfrm>
            <a:off x="1136975" y="1934210"/>
            <a:ext cx="728187" cy="518100"/>
            <a:chOff x="1136975" y="1934210"/>
            <a:chExt cx="728187" cy="518100"/>
          </a:xfrm>
        </p:grpSpPr>
        <p:sp>
          <p:nvSpPr>
            <p:cNvPr id="214" name="Google Shape;214;p21"/>
            <p:cNvSpPr/>
            <p:nvPr/>
          </p:nvSpPr>
          <p:spPr>
            <a:xfrm flipH="1" rot="5400000">
              <a:off x="1448762" y="2012510"/>
              <a:ext cx="494700" cy="338100"/>
            </a:xfrm>
            <a:prstGeom prst="curvedDownArrow">
              <a:avLst>
                <a:gd fmla="val 25000" name="adj1"/>
                <a:gd fmla="val 50000" name="adj2"/>
                <a:gd fmla="val 25000" name="adj3"/>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 name="Google Shape;215;p21"/>
            <p:cNvSpPr/>
            <p:nvPr/>
          </p:nvSpPr>
          <p:spPr>
            <a:xfrm flipH="1" rot="-5400000">
              <a:off x="1058675" y="2035910"/>
              <a:ext cx="494700" cy="338100"/>
            </a:xfrm>
            <a:prstGeom prst="curvedDownArrow">
              <a:avLst>
                <a:gd fmla="val 25000" name="adj1"/>
                <a:gd fmla="val 50000" name="adj2"/>
                <a:gd fmla="val 25000" name="adj3"/>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16" name="Google Shape;216;p21"/>
          <p:cNvGrpSpPr/>
          <p:nvPr/>
        </p:nvGrpSpPr>
        <p:grpSpPr>
          <a:xfrm>
            <a:off x="2449236" y="1572451"/>
            <a:ext cx="729250" cy="527275"/>
            <a:chOff x="2449236" y="1572451"/>
            <a:chExt cx="729250" cy="527275"/>
          </a:xfrm>
        </p:grpSpPr>
        <p:sp>
          <p:nvSpPr>
            <p:cNvPr id="217" name="Google Shape;217;p21"/>
            <p:cNvSpPr/>
            <p:nvPr/>
          </p:nvSpPr>
          <p:spPr>
            <a:xfrm rot="5400000">
              <a:off x="2759686" y="1680926"/>
              <a:ext cx="499500" cy="338100"/>
            </a:xfrm>
            <a:prstGeom prst="curvedDownArrow">
              <a:avLst>
                <a:gd fmla="val 25000" name="adj1"/>
                <a:gd fmla="val 50000" name="adj2"/>
                <a:gd fmla="val 25000" name="adj3"/>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p21"/>
            <p:cNvSpPr/>
            <p:nvPr/>
          </p:nvSpPr>
          <p:spPr>
            <a:xfrm rot="-5400000">
              <a:off x="2368536" y="1653151"/>
              <a:ext cx="499500" cy="338100"/>
            </a:xfrm>
            <a:prstGeom prst="curvedDownArrow">
              <a:avLst>
                <a:gd fmla="val 25000" name="adj1"/>
                <a:gd fmla="val 50000" name="adj2"/>
                <a:gd fmla="val 25000" name="adj3"/>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19" name="Google Shape;219;p21"/>
          <p:cNvSpPr/>
          <p:nvPr/>
        </p:nvSpPr>
        <p:spPr>
          <a:xfrm rot="-10511506">
            <a:off x="1704380" y="925413"/>
            <a:ext cx="818171" cy="1151878"/>
          </a:xfrm>
          <a:prstGeom prst="cloud">
            <a:avLst/>
          </a:prstGeom>
          <a:solidFill>
            <a:schemeClr val="lt1"/>
          </a:solidFill>
          <a:ln cap="flat" cmpd="sng" w="25400">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cxnSp>
        <p:nvCxnSpPr>
          <p:cNvPr id="220" name="Google Shape;220;p21"/>
          <p:cNvCxnSpPr/>
          <p:nvPr/>
        </p:nvCxnSpPr>
        <p:spPr>
          <a:xfrm>
            <a:off x="6429775" y="809125"/>
            <a:ext cx="0" cy="1402200"/>
          </a:xfrm>
          <a:prstGeom prst="straightConnector1">
            <a:avLst/>
          </a:prstGeom>
          <a:noFill/>
          <a:ln cap="flat" cmpd="sng" w="9525">
            <a:solidFill>
              <a:srgbClr val="595959"/>
            </a:solidFill>
            <a:prstDash val="dot"/>
            <a:round/>
            <a:headEnd len="med" w="med" type="none"/>
            <a:tailEnd len="med" w="med" type="none"/>
          </a:ln>
        </p:spPr>
      </p:cxnSp>
      <p:cxnSp>
        <p:nvCxnSpPr>
          <p:cNvPr id="221" name="Google Shape;221;p21"/>
          <p:cNvCxnSpPr/>
          <p:nvPr/>
        </p:nvCxnSpPr>
        <p:spPr>
          <a:xfrm rot="10800000">
            <a:off x="6168650" y="1783475"/>
            <a:ext cx="2891100" cy="0"/>
          </a:xfrm>
          <a:prstGeom prst="straightConnector1">
            <a:avLst/>
          </a:prstGeom>
          <a:noFill/>
          <a:ln cap="flat" cmpd="sng" w="9525">
            <a:solidFill>
              <a:srgbClr val="595959"/>
            </a:solidFill>
            <a:prstDash val="dot"/>
            <a:round/>
            <a:headEnd len="med" w="med" type="none"/>
            <a:tailEnd len="med" w="med" type="none"/>
          </a:ln>
        </p:spPr>
      </p:cxnSp>
      <p:cxnSp>
        <p:nvCxnSpPr>
          <p:cNvPr id="222" name="Google Shape;222;p21"/>
          <p:cNvCxnSpPr/>
          <p:nvPr/>
        </p:nvCxnSpPr>
        <p:spPr>
          <a:xfrm>
            <a:off x="6544021" y="1785327"/>
            <a:ext cx="1905900" cy="0"/>
          </a:xfrm>
          <a:prstGeom prst="straightConnector1">
            <a:avLst/>
          </a:prstGeom>
          <a:noFill/>
          <a:ln cap="flat" cmpd="sng" w="19050">
            <a:solidFill>
              <a:schemeClr val="dk1"/>
            </a:solidFill>
            <a:prstDash val="solid"/>
            <a:round/>
            <a:headEnd len="med" w="med" type="none"/>
            <a:tailEnd len="med" w="med" type="none"/>
          </a:ln>
        </p:spPr>
      </p:cxnSp>
      <p:cxnSp>
        <p:nvCxnSpPr>
          <p:cNvPr id="223" name="Google Shape;223;p21"/>
          <p:cNvCxnSpPr/>
          <p:nvPr/>
        </p:nvCxnSpPr>
        <p:spPr>
          <a:xfrm rot="10800000">
            <a:off x="7186593" y="1132920"/>
            <a:ext cx="0" cy="669600"/>
          </a:xfrm>
          <a:prstGeom prst="straightConnector1">
            <a:avLst/>
          </a:prstGeom>
          <a:noFill/>
          <a:ln cap="flat" cmpd="sng" w="19050">
            <a:solidFill>
              <a:srgbClr val="FF9900"/>
            </a:solidFill>
            <a:prstDash val="dash"/>
            <a:round/>
            <a:headEnd len="med" w="med" type="none"/>
            <a:tailEnd len="med" w="med" type="stealth"/>
          </a:ln>
        </p:spPr>
      </p:cxnSp>
      <p:sp>
        <p:nvSpPr>
          <p:cNvPr id="224" name="Google Shape;224;p21"/>
          <p:cNvSpPr txBox="1"/>
          <p:nvPr/>
        </p:nvSpPr>
        <p:spPr>
          <a:xfrm rot="4292">
            <a:off x="6995112" y="777214"/>
            <a:ext cx="480600" cy="338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 sz="1600">
                <a:solidFill>
                  <a:srgbClr val="FF9900"/>
                </a:solidFill>
                <a:latin typeface="Calibri"/>
                <a:ea typeface="Calibri"/>
                <a:cs typeface="Calibri"/>
                <a:sym typeface="Calibri"/>
              </a:rPr>
              <a:t>ω</a:t>
            </a:r>
            <a:r>
              <a:rPr b="1" baseline="-25000" lang="en" sz="1600">
                <a:solidFill>
                  <a:srgbClr val="FF9900"/>
                </a:solidFill>
                <a:latin typeface="Calibri"/>
                <a:ea typeface="Calibri"/>
                <a:cs typeface="Calibri"/>
                <a:sym typeface="Calibri"/>
              </a:rPr>
              <a:t>h</a:t>
            </a:r>
            <a:endParaRPr b="1" sz="1600">
              <a:solidFill>
                <a:srgbClr val="FF9900"/>
              </a:solidFill>
              <a:latin typeface="Calibri"/>
              <a:ea typeface="Calibri"/>
              <a:cs typeface="Calibri"/>
              <a:sym typeface="Calibri"/>
            </a:endParaRPr>
          </a:p>
        </p:txBody>
      </p:sp>
      <p:sp>
        <p:nvSpPr>
          <p:cNvPr id="225" name="Google Shape;225;p21"/>
          <p:cNvSpPr txBox="1"/>
          <p:nvPr/>
        </p:nvSpPr>
        <p:spPr>
          <a:xfrm>
            <a:off x="6799925" y="1850125"/>
            <a:ext cx="13941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300">
                <a:solidFill>
                  <a:srgbClr val="9900FF"/>
                </a:solidFill>
              </a:rPr>
              <a:t>Inflow</a:t>
            </a:r>
            <a:endParaRPr b="1" sz="1300">
              <a:solidFill>
                <a:srgbClr val="9900FF"/>
              </a:solidFill>
            </a:endParaRPr>
          </a:p>
          <a:p>
            <a:pPr indent="0" lvl="0" marL="0" rtl="0" algn="ctr">
              <a:spcBef>
                <a:spcPts val="0"/>
              </a:spcBef>
              <a:spcAft>
                <a:spcPts val="0"/>
              </a:spcAft>
              <a:buNone/>
            </a:pPr>
            <a:r>
              <a:rPr b="1" lang="en" sz="1100">
                <a:solidFill>
                  <a:srgbClr val="9900FF"/>
                </a:solidFill>
              </a:rPr>
              <a:t>(SR winds)</a:t>
            </a:r>
            <a:endParaRPr b="1" sz="1100">
              <a:solidFill>
                <a:srgbClr val="9900FF"/>
              </a:solidFill>
            </a:endParaRPr>
          </a:p>
        </p:txBody>
      </p:sp>
      <p:sp>
        <p:nvSpPr>
          <p:cNvPr id="226" name="Google Shape;226;p21"/>
          <p:cNvSpPr txBox="1"/>
          <p:nvPr/>
        </p:nvSpPr>
        <p:spPr>
          <a:xfrm>
            <a:off x="7505203" y="1200587"/>
            <a:ext cx="7821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100"/>
              <a:t>Initial Updraft</a:t>
            </a:r>
            <a:endParaRPr b="1" sz="1100"/>
          </a:p>
        </p:txBody>
      </p:sp>
      <p:sp>
        <p:nvSpPr>
          <p:cNvPr id="227" name="Google Shape;227;p21"/>
          <p:cNvSpPr/>
          <p:nvPr/>
        </p:nvSpPr>
        <p:spPr>
          <a:xfrm rot="3363149">
            <a:off x="6926130" y="1280684"/>
            <a:ext cx="509370" cy="390427"/>
          </a:xfrm>
          <a:custGeom>
            <a:rect b="b" l="l" r="r" t="t"/>
            <a:pathLst>
              <a:path extrusionOk="0" h="15618" w="20376">
                <a:moveTo>
                  <a:pt x="0" y="8842"/>
                </a:moveTo>
                <a:cubicBezTo>
                  <a:pt x="0" y="5460"/>
                  <a:pt x="1758" y="-487"/>
                  <a:pt x="5094" y="69"/>
                </a:cubicBezTo>
                <a:cubicBezTo>
                  <a:pt x="7331" y="442"/>
                  <a:pt x="9355" y="2680"/>
                  <a:pt x="9905" y="4880"/>
                </a:cubicBezTo>
                <a:cubicBezTo>
                  <a:pt x="10409" y="6895"/>
                  <a:pt x="8020" y="9691"/>
                  <a:pt x="5943" y="9691"/>
                </a:cubicBezTo>
                <a:cubicBezTo>
                  <a:pt x="4056" y="9691"/>
                  <a:pt x="4470" y="5210"/>
                  <a:pt x="5943" y="4031"/>
                </a:cubicBezTo>
                <a:cubicBezTo>
                  <a:pt x="7663" y="2655"/>
                  <a:pt x="10564" y="1766"/>
                  <a:pt x="12452" y="2899"/>
                </a:cubicBezTo>
                <a:cubicBezTo>
                  <a:pt x="15277" y="4594"/>
                  <a:pt x="16411" y="9696"/>
                  <a:pt x="14716" y="12521"/>
                </a:cubicBezTo>
                <a:cubicBezTo>
                  <a:pt x="13745" y="14139"/>
                  <a:pt x="10103" y="14091"/>
                  <a:pt x="9056" y="12521"/>
                </a:cubicBezTo>
                <a:cubicBezTo>
                  <a:pt x="8344" y="11453"/>
                  <a:pt x="9442" y="9886"/>
                  <a:pt x="10188" y="8842"/>
                </a:cubicBezTo>
                <a:cubicBezTo>
                  <a:pt x="11630" y="6823"/>
                  <a:pt x="16436" y="5490"/>
                  <a:pt x="17546" y="7710"/>
                </a:cubicBezTo>
                <a:cubicBezTo>
                  <a:pt x="18734" y="10086"/>
                  <a:pt x="17407" y="16945"/>
                  <a:pt x="15282" y="15351"/>
                </a:cubicBezTo>
                <a:cubicBezTo>
                  <a:pt x="13018" y="13653"/>
                  <a:pt x="17691" y="9454"/>
                  <a:pt x="20376" y="8559"/>
                </a:cubicBezTo>
              </a:path>
            </a:pathLst>
          </a:custGeom>
          <a:noFill/>
          <a:ln cap="flat" cmpd="sng" w="9525">
            <a:solidFill>
              <a:srgbClr val="FF0000"/>
            </a:solidFill>
            <a:prstDash val="solid"/>
            <a:round/>
            <a:headEnd len="med" w="med" type="none"/>
            <a:tailEnd len="med" w="med" type="none"/>
          </a:ln>
        </p:spPr>
      </p:sp>
      <p:cxnSp>
        <p:nvCxnSpPr>
          <p:cNvPr id="228" name="Google Shape;228;p21"/>
          <p:cNvCxnSpPr/>
          <p:nvPr/>
        </p:nvCxnSpPr>
        <p:spPr>
          <a:xfrm rot="10800000">
            <a:off x="7171623" y="1783491"/>
            <a:ext cx="458400" cy="0"/>
          </a:xfrm>
          <a:prstGeom prst="straightConnector1">
            <a:avLst/>
          </a:prstGeom>
          <a:noFill/>
          <a:ln cap="flat" cmpd="sng" w="19050">
            <a:solidFill>
              <a:srgbClr val="9900FF"/>
            </a:solidFill>
            <a:prstDash val="solid"/>
            <a:round/>
            <a:headEnd len="med" w="med" type="none"/>
            <a:tailEnd len="med" w="med" type="triangle"/>
          </a:ln>
        </p:spPr>
      </p:cxnSp>
      <p:sp>
        <p:nvSpPr>
          <p:cNvPr id="229" name="Google Shape;229;p21"/>
          <p:cNvSpPr/>
          <p:nvPr/>
        </p:nvSpPr>
        <p:spPr>
          <a:xfrm>
            <a:off x="7548116" y="1721691"/>
            <a:ext cx="138900" cy="126300"/>
          </a:xfrm>
          <a:prstGeom prst="ellipse">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30" name="Google Shape;230;p21"/>
          <p:cNvGrpSpPr/>
          <p:nvPr/>
        </p:nvGrpSpPr>
        <p:grpSpPr>
          <a:xfrm>
            <a:off x="1416782" y="2035302"/>
            <a:ext cx="728187" cy="518100"/>
            <a:chOff x="1136975" y="1934210"/>
            <a:chExt cx="728187" cy="518100"/>
          </a:xfrm>
        </p:grpSpPr>
        <p:sp>
          <p:nvSpPr>
            <p:cNvPr id="231" name="Google Shape;231;p21"/>
            <p:cNvSpPr/>
            <p:nvPr/>
          </p:nvSpPr>
          <p:spPr>
            <a:xfrm flipH="1" rot="5400000">
              <a:off x="1448762" y="2012510"/>
              <a:ext cx="494700" cy="338100"/>
            </a:xfrm>
            <a:prstGeom prst="curvedDownArrow">
              <a:avLst>
                <a:gd fmla="val 25000" name="adj1"/>
                <a:gd fmla="val 50000" name="adj2"/>
                <a:gd fmla="val 25000" name="adj3"/>
              </a:avLst>
            </a:prstGeom>
            <a:solidFill>
              <a:srgbClr val="CC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p21"/>
            <p:cNvSpPr/>
            <p:nvPr/>
          </p:nvSpPr>
          <p:spPr>
            <a:xfrm flipH="1" rot="-5400000">
              <a:off x="1058675" y="2035910"/>
              <a:ext cx="494700" cy="338100"/>
            </a:xfrm>
            <a:prstGeom prst="curvedDownArrow">
              <a:avLst>
                <a:gd fmla="val 25000" name="adj1"/>
                <a:gd fmla="val 50000" name="adj2"/>
                <a:gd fmla="val 25000" name="adj3"/>
              </a:avLst>
            </a:prstGeom>
            <a:solidFill>
              <a:srgbClr val="CC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33" name="Google Shape;233;p21"/>
          <p:cNvGrpSpPr/>
          <p:nvPr/>
        </p:nvGrpSpPr>
        <p:grpSpPr>
          <a:xfrm>
            <a:off x="2646219" y="1674318"/>
            <a:ext cx="729250" cy="527275"/>
            <a:chOff x="2449236" y="1572451"/>
            <a:chExt cx="729250" cy="527275"/>
          </a:xfrm>
        </p:grpSpPr>
        <p:sp>
          <p:nvSpPr>
            <p:cNvPr id="234" name="Google Shape;234;p21"/>
            <p:cNvSpPr/>
            <p:nvPr/>
          </p:nvSpPr>
          <p:spPr>
            <a:xfrm rot="5400000">
              <a:off x="2759686" y="1680926"/>
              <a:ext cx="499500" cy="338100"/>
            </a:xfrm>
            <a:prstGeom prst="curvedDownArrow">
              <a:avLst>
                <a:gd fmla="val 25000" name="adj1"/>
                <a:gd fmla="val 50000" name="adj2"/>
                <a:gd fmla="val 25000" name="adj3"/>
              </a:avLst>
            </a:prstGeom>
            <a:solidFill>
              <a:srgbClr val="6FA8D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 name="Google Shape;235;p21"/>
            <p:cNvSpPr/>
            <p:nvPr/>
          </p:nvSpPr>
          <p:spPr>
            <a:xfrm rot="-5400000">
              <a:off x="2368536" y="1653151"/>
              <a:ext cx="499500" cy="338100"/>
            </a:xfrm>
            <a:prstGeom prst="curvedDownArrow">
              <a:avLst>
                <a:gd fmla="val 25000" name="adj1"/>
                <a:gd fmla="val 50000" name="adj2"/>
                <a:gd fmla="val 25000" name="adj3"/>
              </a:avLst>
            </a:prstGeom>
            <a:solidFill>
              <a:srgbClr val="6FA8D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cxnSp>
        <p:nvCxnSpPr>
          <p:cNvPr id="236" name="Google Shape;236;p21"/>
          <p:cNvCxnSpPr/>
          <p:nvPr/>
        </p:nvCxnSpPr>
        <p:spPr>
          <a:xfrm>
            <a:off x="1007850" y="2433475"/>
            <a:ext cx="722100" cy="328200"/>
          </a:xfrm>
          <a:prstGeom prst="straightConnector1">
            <a:avLst/>
          </a:prstGeom>
          <a:noFill/>
          <a:ln cap="flat" cmpd="sng" w="38100">
            <a:solidFill>
              <a:schemeClr val="dk1"/>
            </a:solidFill>
            <a:prstDash val="solid"/>
            <a:round/>
            <a:headEnd len="med" w="med" type="none"/>
            <a:tailEnd len="med" w="med" type="triangle"/>
          </a:ln>
        </p:spPr>
      </p:cxnSp>
      <p:cxnSp>
        <p:nvCxnSpPr>
          <p:cNvPr id="237" name="Google Shape;237;p21"/>
          <p:cNvCxnSpPr/>
          <p:nvPr/>
        </p:nvCxnSpPr>
        <p:spPr>
          <a:xfrm>
            <a:off x="2879650" y="1393500"/>
            <a:ext cx="722100" cy="328200"/>
          </a:xfrm>
          <a:prstGeom prst="straightConnector1">
            <a:avLst/>
          </a:prstGeom>
          <a:noFill/>
          <a:ln cap="flat" cmpd="sng" w="38100">
            <a:solidFill>
              <a:schemeClr val="dk1"/>
            </a:solidFill>
            <a:prstDash val="solid"/>
            <a:round/>
            <a:headEnd len="med" w="med" type="none"/>
            <a:tailEnd len="med" w="med" type="triangle"/>
          </a:ln>
        </p:spPr>
      </p:cxn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 name="Shape 242"/>
        <p:cNvGrpSpPr/>
        <p:nvPr/>
      </p:nvGrpSpPr>
      <p:grpSpPr>
        <a:xfrm>
          <a:off x="0" y="0"/>
          <a:ext cx="0" cy="0"/>
          <a:chOff x="0" y="0"/>
          <a:chExt cx="0" cy="0"/>
        </a:xfrm>
      </p:grpSpPr>
      <p:cxnSp>
        <p:nvCxnSpPr>
          <p:cNvPr id="243" name="Google Shape;243;p22"/>
          <p:cNvCxnSpPr/>
          <p:nvPr/>
        </p:nvCxnSpPr>
        <p:spPr>
          <a:xfrm>
            <a:off x="3822511" y="2956989"/>
            <a:ext cx="0" cy="1556700"/>
          </a:xfrm>
          <a:prstGeom prst="straightConnector1">
            <a:avLst/>
          </a:prstGeom>
          <a:noFill/>
          <a:ln cap="flat" cmpd="sng" w="9525">
            <a:solidFill>
              <a:schemeClr val="dk2"/>
            </a:solidFill>
            <a:prstDash val="solid"/>
            <a:round/>
            <a:headEnd len="med" w="med" type="none"/>
            <a:tailEnd len="med" w="med" type="none"/>
          </a:ln>
        </p:spPr>
      </p:cxnSp>
      <p:cxnSp>
        <p:nvCxnSpPr>
          <p:cNvPr id="244" name="Google Shape;244;p22"/>
          <p:cNvCxnSpPr/>
          <p:nvPr/>
        </p:nvCxnSpPr>
        <p:spPr>
          <a:xfrm>
            <a:off x="3397246" y="4382948"/>
            <a:ext cx="2356200" cy="0"/>
          </a:xfrm>
          <a:prstGeom prst="straightConnector1">
            <a:avLst/>
          </a:prstGeom>
          <a:noFill/>
          <a:ln cap="flat" cmpd="sng" w="9525">
            <a:solidFill>
              <a:schemeClr val="dk2"/>
            </a:solidFill>
            <a:prstDash val="solid"/>
            <a:round/>
            <a:headEnd len="med" w="med" type="none"/>
            <a:tailEnd len="med" w="med" type="none"/>
          </a:ln>
        </p:spPr>
      </p:cxnSp>
      <p:sp>
        <p:nvSpPr>
          <p:cNvPr id="245" name="Google Shape;245;p22"/>
          <p:cNvSpPr/>
          <p:nvPr/>
        </p:nvSpPr>
        <p:spPr>
          <a:xfrm>
            <a:off x="3253574" y="3055097"/>
            <a:ext cx="2695132" cy="947474"/>
          </a:xfrm>
          <a:custGeom>
            <a:rect b="b" l="l" r="r" t="t"/>
            <a:pathLst>
              <a:path extrusionOk="0" h="53872" w="158444">
                <a:moveTo>
                  <a:pt x="0" y="53872"/>
                </a:moveTo>
                <a:cubicBezTo>
                  <a:pt x="732" y="49199"/>
                  <a:pt x="1014" y="33488"/>
                  <a:pt x="4392" y="25832"/>
                </a:cubicBezTo>
                <a:cubicBezTo>
                  <a:pt x="7770" y="18176"/>
                  <a:pt x="13063" y="12213"/>
                  <a:pt x="20270" y="7935"/>
                </a:cubicBezTo>
                <a:cubicBezTo>
                  <a:pt x="27477" y="3657"/>
                  <a:pt x="38176" y="897"/>
                  <a:pt x="47635" y="165"/>
                </a:cubicBezTo>
                <a:cubicBezTo>
                  <a:pt x="57094" y="-567"/>
                  <a:pt x="68299" y="1235"/>
                  <a:pt x="77026" y="3543"/>
                </a:cubicBezTo>
                <a:cubicBezTo>
                  <a:pt x="85753" y="5852"/>
                  <a:pt x="91384" y="9849"/>
                  <a:pt x="99999" y="14016"/>
                </a:cubicBezTo>
                <a:cubicBezTo>
                  <a:pt x="108614" y="18183"/>
                  <a:pt x="118973" y="26967"/>
                  <a:pt x="128714" y="28543"/>
                </a:cubicBezTo>
                <a:cubicBezTo>
                  <a:pt x="138455" y="30120"/>
                  <a:pt x="153489" y="24320"/>
                  <a:pt x="158444" y="23475"/>
                </a:cubicBezTo>
              </a:path>
            </a:pathLst>
          </a:custGeom>
          <a:noFill/>
          <a:ln cap="flat" cmpd="sng" w="9525">
            <a:solidFill>
              <a:schemeClr val="dk1"/>
            </a:solidFill>
            <a:prstDash val="solid"/>
            <a:round/>
            <a:headEnd len="med" w="med" type="none"/>
            <a:tailEnd len="med" w="med" type="none"/>
          </a:ln>
        </p:spPr>
      </p:sp>
      <p:cxnSp>
        <p:nvCxnSpPr>
          <p:cNvPr id="246" name="Google Shape;246;p22"/>
          <p:cNvCxnSpPr/>
          <p:nvPr/>
        </p:nvCxnSpPr>
        <p:spPr>
          <a:xfrm rot="10800000">
            <a:off x="3343017" y="3546578"/>
            <a:ext cx="964800" cy="3000"/>
          </a:xfrm>
          <a:prstGeom prst="straightConnector1">
            <a:avLst/>
          </a:prstGeom>
          <a:noFill/>
          <a:ln cap="flat" cmpd="sng" w="19050">
            <a:solidFill>
              <a:srgbClr val="9900FF"/>
            </a:solidFill>
            <a:prstDash val="solid"/>
            <a:round/>
            <a:headEnd len="med" w="med" type="none"/>
            <a:tailEnd len="med" w="med" type="triangle"/>
          </a:ln>
        </p:spPr>
      </p:cxnSp>
      <p:cxnSp>
        <p:nvCxnSpPr>
          <p:cNvPr id="247" name="Google Shape;247;p22"/>
          <p:cNvCxnSpPr/>
          <p:nvPr/>
        </p:nvCxnSpPr>
        <p:spPr>
          <a:xfrm rot="10800000">
            <a:off x="4267972" y="3053520"/>
            <a:ext cx="28800" cy="503400"/>
          </a:xfrm>
          <a:prstGeom prst="straightConnector1">
            <a:avLst/>
          </a:prstGeom>
          <a:noFill/>
          <a:ln cap="flat" cmpd="sng" w="19050">
            <a:solidFill>
              <a:srgbClr val="9900FF"/>
            </a:solidFill>
            <a:prstDash val="solid"/>
            <a:round/>
            <a:headEnd len="med" w="med" type="none"/>
            <a:tailEnd len="med" w="med" type="triangle"/>
          </a:ln>
        </p:spPr>
      </p:cxnSp>
      <p:cxnSp>
        <p:nvCxnSpPr>
          <p:cNvPr id="248" name="Google Shape;248;p22"/>
          <p:cNvCxnSpPr/>
          <p:nvPr/>
        </p:nvCxnSpPr>
        <p:spPr>
          <a:xfrm flipH="1" rot="7935711">
            <a:off x="3336006" y="2655118"/>
            <a:ext cx="97692" cy="595699"/>
          </a:xfrm>
          <a:prstGeom prst="straightConnector1">
            <a:avLst/>
          </a:prstGeom>
          <a:noFill/>
          <a:ln cap="flat" cmpd="sng" w="38100">
            <a:solidFill>
              <a:srgbClr val="FF9900"/>
            </a:solidFill>
            <a:prstDash val="solid"/>
            <a:round/>
            <a:headEnd len="med" w="med" type="none"/>
            <a:tailEnd len="med" w="med" type="triangle"/>
          </a:ln>
        </p:spPr>
      </p:cxnSp>
      <p:sp>
        <p:nvSpPr>
          <p:cNvPr id="249" name="Google Shape;249;p22"/>
          <p:cNvSpPr txBox="1"/>
          <p:nvPr/>
        </p:nvSpPr>
        <p:spPr>
          <a:xfrm rot="-2865400">
            <a:off x="3350955" y="2334217"/>
            <a:ext cx="419021" cy="64647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800">
                <a:solidFill>
                  <a:srgbClr val="FF9900"/>
                </a:solidFill>
                <a:latin typeface="Calibri"/>
                <a:ea typeface="Calibri"/>
                <a:cs typeface="Calibri"/>
                <a:sym typeface="Calibri"/>
              </a:rPr>
              <a:t>ω</a:t>
            </a:r>
            <a:r>
              <a:rPr baseline="-25000" lang="en" sz="1800">
                <a:solidFill>
                  <a:srgbClr val="FF9900"/>
                </a:solidFill>
                <a:latin typeface="Calibri"/>
                <a:ea typeface="Calibri"/>
                <a:cs typeface="Calibri"/>
                <a:sym typeface="Calibri"/>
              </a:rPr>
              <a:t>h</a:t>
            </a:r>
            <a:endParaRPr sz="1800">
              <a:solidFill>
                <a:srgbClr val="FF9900"/>
              </a:solidFill>
              <a:latin typeface="Calibri"/>
              <a:ea typeface="Calibri"/>
              <a:cs typeface="Calibri"/>
              <a:sym typeface="Calibri"/>
            </a:endParaRPr>
          </a:p>
        </p:txBody>
      </p:sp>
      <p:cxnSp>
        <p:nvCxnSpPr>
          <p:cNvPr id="250" name="Google Shape;250;p22"/>
          <p:cNvCxnSpPr/>
          <p:nvPr/>
        </p:nvCxnSpPr>
        <p:spPr>
          <a:xfrm flipH="1" rot="6499396">
            <a:off x="3001694" y="3105037"/>
            <a:ext cx="97335" cy="595678"/>
          </a:xfrm>
          <a:prstGeom prst="straightConnector1">
            <a:avLst/>
          </a:prstGeom>
          <a:noFill/>
          <a:ln cap="flat" cmpd="sng" w="38100">
            <a:solidFill>
              <a:srgbClr val="FF9900"/>
            </a:solidFill>
            <a:prstDash val="solid"/>
            <a:round/>
            <a:headEnd len="med" w="med" type="none"/>
            <a:tailEnd len="med" w="med" type="triangle"/>
          </a:ln>
        </p:spPr>
      </p:cxnSp>
      <p:sp>
        <p:nvSpPr>
          <p:cNvPr id="251" name="Google Shape;251;p22"/>
          <p:cNvSpPr txBox="1"/>
          <p:nvPr/>
        </p:nvSpPr>
        <p:spPr>
          <a:xfrm rot="-4297796">
            <a:off x="2882004" y="2738197"/>
            <a:ext cx="418844" cy="64643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800">
                <a:solidFill>
                  <a:srgbClr val="FF9900"/>
                </a:solidFill>
                <a:latin typeface="Calibri"/>
                <a:ea typeface="Calibri"/>
                <a:cs typeface="Calibri"/>
                <a:sym typeface="Calibri"/>
              </a:rPr>
              <a:t>ω</a:t>
            </a:r>
            <a:r>
              <a:rPr baseline="-25000" lang="en" sz="1800">
                <a:solidFill>
                  <a:srgbClr val="FF9900"/>
                </a:solidFill>
                <a:latin typeface="Calibri"/>
                <a:ea typeface="Calibri"/>
                <a:cs typeface="Calibri"/>
                <a:sym typeface="Calibri"/>
              </a:rPr>
              <a:t>h</a:t>
            </a:r>
            <a:endParaRPr sz="1800">
              <a:solidFill>
                <a:srgbClr val="FF9900"/>
              </a:solidFill>
              <a:latin typeface="Calibri"/>
              <a:ea typeface="Calibri"/>
              <a:cs typeface="Calibri"/>
              <a:sym typeface="Calibri"/>
            </a:endParaRPr>
          </a:p>
        </p:txBody>
      </p:sp>
      <p:cxnSp>
        <p:nvCxnSpPr>
          <p:cNvPr id="252" name="Google Shape;252;p22"/>
          <p:cNvCxnSpPr/>
          <p:nvPr/>
        </p:nvCxnSpPr>
        <p:spPr>
          <a:xfrm flipH="1" rot="10183600">
            <a:off x="4211913" y="2405581"/>
            <a:ext cx="97564" cy="596037"/>
          </a:xfrm>
          <a:prstGeom prst="straightConnector1">
            <a:avLst/>
          </a:prstGeom>
          <a:noFill/>
          <a:ln cap="flat" cmpd="sng" w="38100">
            <a:solidFill>
              <a:srgbClr val="FF9900"/>
            </a:solidFill>
            <a:prstDash val="solid"/>
            <a:round/>
            <a:headEnd len="med" w="med" type="none"/>
            <a:tailEnd len="med" w="med" type="triangle"/>
          </a:ln>
        </p:spPr>
      </p:cxnSp>
      <p:sp>
        <p:nvSpPr>
          <p:cNvPr id="253" name="Google Shape;253;p22"/>
          <p:cNvSpPr txBox="1"/>
          <p:nvPr/>
        </p:nvSpPr>
        <p:spPr>
          <a:xfrm rot="-621595">
            <a:off x="4370279" y="2252412"/>
            <a:ext cx="418726" cy="64656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800">
                <a:solidFill>
                  <a:srgbClr val="FF9900"/>
                </a:solidFill>
                <a:latin typeface="Calibri"/>
                <a:ea typeface="Calibri"/>
                <a:cs typeface="Calibri"/>
                <a:sym typeface="Calibri"/>
              </a:rPr>
              <a:t>ω</a:t>
            </a:r>
            <a:r>
              <a:rPr baseline="-25000" lang="en" sz="1800">
                <a:solidFill>
                  <a:srgbClr val="FF9900"/>
                </a:solidFill>
                <a:latin typeface="Calibri"/>
                <a:ea typeface="Calibri"/>
                <a:cs typeface="Calibri"/>
                <a:sym typeface="Calibri"/>
              </a:rPr>
              <a:t>h</a:t>
            </a:r>
            <a:endParaRPr sz="1800">
              <a:solidFill>
                <a:srgbClr val="FF9900"/>
              </a:solidFill>
              <a:latin typeface="Calibri"/>
              <a:ea typeface="Calibri"/>
              <a:cs typeface="Calibri"/>
              <a:sym typeface="Calibri"/>
            </a:endParaRPr>
          </a:p>
        </p:txBody>
      </p:sp>
      <p:sp>
        <p:nvSpPr>
          <p:cNvPr id="254" name="Google Shape;254;p22"/>
          <p:cNvSpPr/>
          <p:nvPr/>
        </p:nvSpPr>
        <p:spPr>
          <a:xfrm>
            <a:off x="2874561" y="3267806"/>
            <a:ext cx="443942" cy="340277"/>
          </a:xfrm>
          <a:custGeom>
            <a:rect b="b" l="l" r="r" t="t"/>
            <a:pathLst>
              <a:path extrusionOk="0" h="15618" w="20376">
                <a:moveTo>
                  <a:pt x="0" y="8842"/>
                </a:moveTo>
                <a:cubicBezTo>
                  <a:pt x="0" y="5460"/>
                  <a:pt x="1758" y="-487"/>
                  <a:pt x="5094" y="69"/>
                </a:cubicBezTo>
                <a:cubicBezTo>
                  <a:pt x="7331" y="442"/>
                  <a:pt x="9355" y="2680"/>
                  <a:pt x="9905" y="4880"/>
                </a:cubicBezTo>
                <a:cubicBezTo>
                  <a:pt x="10409" y="6895"/>
                  <a:pt x="8020" y="9691"/>
                  <a:pt x="5943" y="9691"/>
                </a:cubicBezTo>
                <a:cubicBezTo>
                  <a:pt x="4056" y="9691"/>
                  <a:pt x="4470" y="5210"/>
                  <a:pt x="5943" y="4031"/>
                </a:cubicBezTo>
                <a:cubicBezTo>
                  <a:pt x="7663" y="2655"/>
                  <a:pt x="10564" y="1766"/>
                  <a:pt x="12452" y="2899"/>
                </a:cubicBezTo>
                <a:cubicBezTo>
                  <a:pt x="15277" y="4594"/>
                  <a:pt x="16411" y="9696"/>
                  <a:pt x="14716" y="12521"/>
                </a:cubicBezTo>
                <a:cubicBezTo>
                  <a:pt x="13745" y="14139"/>
                  <a:pt x="10103" y="14091"/>
                  <a:pt x="9056" y="12521"/>
                </a:cubicBezTo>
                <a:cubicBezTo>
                  <a:pt x="8344" y="11453"/>
                  <a:pt x="9442" y="9886"/>
                  <a:pt x="10188" y="8842"/>
                </a:cubicBezTo>
                <a:cubicBezTo>
                  <a:pt x="11630" y="6823"/>
                  <a:pt x="16436" y="5490"/>
                  <a:pt x="17546" y="7710"/>
                </a:cubicBezTo>
                <a:cubicBezTo>
                  <a:pt x="18734" y="10086"/>
                  <a:pt x="17407" y="16945"/>
                  <a:pt x="15282" y="15351"/>
                </a:cubicBezTo>
                <a:cubicBezTo>
                  <a:pt x="13018" y="13653"/>
                  <a:pt x="17691" y="9454"/>
                  <a:pt x="20376" y="8559"/>
                </a:cubicBezTo>
              </a:path>
            </a:pathLst>
          </a:custGeom>
          <a:noFill/>
          <a:ln cap="flat" cmpd="sng" w="9525">
            <a:solidFill>
              <a:srgbClr val="FF0000"/>
            </a:solidFill>
            <a:prstDash val="solid"/>
            <a:round/>
            <a:headEnd len="med" w="med" type="none"/>
            <a:tailEnd len="med" w="med" type="none"/>
          </a:ln>
        </p:spPr>
      </p:sp>
      <p:sp>
        <p:nvSpPr>
          <p:cNvPr id="255" name="Google Shape;255;p22"/>
          <p:cNvSpPr/>
          <p:nvPr/>
        </p:nvSpPr>
        <p:spPr>
          <a:xfrm rot="709541">
            <a:off x="3189043" y="2826315"/>
            <a:ext cx="443941" cy="340276"/>
          </a:xfrm>
          <a:custGeom>
            <a:rect b="b" l="l" r="r" t="t"/>
            <a:pathLst>
              <a:path extrusionOk="0" h="15618" w="20376">
                <a:moveTo>
                  <a:pt x="0" y="8842"/>
                </a:moveTo>
                <a:cubicBezTo>
                  <a:pt x="0" y="5460"/>
                  <a:pt x="1758" y="-487"/>
                  <a:pt x="5094" y="69"/>
                </a:cubicBezTo>
                <a:cubicBezTo>
                  <a:pt x="7331" y="442"/>
                  <a:pt x="9355" y="2680"/>
                  <a:pt x="9905" y="4880"/>
                </a:cubicBezTo>
                <a:cubicBezTo>
                  <a:pt x="10409" y="6895"/>
                  <a:pt x="8020" y="9691"/>
                  <a:pt x="5943" y="9691"/>
                </a:cubicBezTo>
                <a:cubicBezTo>
                  <a:pt x="4056" y="9691"/>
                  <a:pt x="4470" y="5210"/>
                  <a:pt x="5943" y="4031"/>
                </a:cubicBezTo>
                <a:cubicBezTo>
                  <a:pt x="7663" y="2655"/>
                  <a:pt x="10564" y="1766"/>
                  <a:pt x="12452" y="2899"/>
                </a:cubicBezTo>
                <a:cubicBezTo>
                  <a:pt x="15277" y="4594"/>
                  <a:pt x="16411" y="9696"/>
                  <a:pt x="14716" y="12521"/>
                </a:cubicBezTo>
                <a:cubicBezTo>
                  <a:pt x="13745" y="14139"/>
                  <a:pt x="10103" y="14091"/>
                  <a:pt x="9056" y="12521"/>
                </a:cubicBezTo>
                <a:cubicBezTo>
                  <a:pt x="8344" y="11453"/>
                  <a:pt x="9442" y="9886"/>
                  <a:pt x="10188" y="8842"/>
                </a:cubicBezTo>
                <a:cubicBezTo>
                  <a:pt x="11630" y="6823"/>
                  <a:pt x="16436" y="5490"/>
                  <a:pt x="17546" y="7710"/>
                </a:cubicBezTo>
                <a:cubicBezTo>
                  <a:pt x="18734" y="10086"/>
                  <a:pt x="17407" y="16945"/>
                  <a:pt x="15282" y="15351"/>
                </a:cubicBezTo>
                <a:cubicBezTo>
                  <a:pt x="13018" y="13653"/>
                  <a:pt x="17691" y="9454"/>
                  <a:pt x="20376" y="8559"/>
                </a:cubicBezTo>
              </a:path>
            </a:pathLst>
          </a:custGeom>
          <a:noFill/>
          <a:ln cap="flat" cmpd="sng" w="9525">
            <a:solidFill>
              <a:srgbClr val="FF0000"/>
            </a:solidFill>
            <a:prstDash val="solid"/>
            <a:round/>
            <a:headEnd len="med" w="med" type="none"/>
            <a:tailEnd len="med" w="med" type="none"/>
          </a:ln>
        </p:spPr>
      </p:sp>
      <p:sp>
        <p:nvSpPr>
          <p:cNvPr id="256" name="Google Shape;256;p22"/>
          <p:cNvSpPr/>
          <p:nvPr/>
        </p:nvSpPr>
        <p:spPr>
          <a:xfrm rot="3237749">
            <a:off x="4061139" y="2633948"/>
            <a:ext cx="443928" cy="340266"/>
          </a:xfrm>
          <a:custGeom>
            <a:rect b="b" l="l" r="r" t="t"/>
            <a:pathLst>
              <a:path extrusionOk="0" h="15618" w="20376">
                <a:moveTo>
                  <a:pt x="0" y="8842"/>
                </a:moveTo>
                <a:cubicBezTo>
                  <a:pt x="0" y="5460"/>
                  <a:pt x="1758" y="-487"/>
                  <a:pt x="5094" y="69"/>
                </a:cubicBezTo>
                <a:cubicBezTo>
                  <a:pt x="7331" y="442"/>
                  <a:pt x="9355" y="2680"/>
                  <a:pt x="9905" y="4880"/>
                </a:cubicBezTo>
                <a:cubicBezTo>
                  <a:pt x="10409" y="6895"/>
                  <a:pt x="8020" y="9691"/>
                  <a:pt x="5943" y="9691"/>
                </a:cubicBezTo>
                <a:cubicBezTo>
                  <a:pt x="4056" y="9691"/>
                  <a:pt x="4470" y="5210"/>
                  <a:pt x="5943" y="4031"/>
                </a:cubicBezTo>
                <a:cubicBezTo>
                  <a:pt x="7663" y="2655"/>
                  <a:pt x="10564" y="1766"/>
                  <a:pt x="12452" y="2899"/>
                </a:cubicBezTo>
                <a:cubicBezTo>
                  <a:pt x="15277" y="4594"/>
                  <a:pt x="16411" y="9696"/>
                  <a:pt x="14716" y="12521"/>
                </a:cubicBezTo>
                <a:cubicBezTo>
                  <a:pt x="13745" y="14139"/>
                  <a:pt x="10103" y="14091"/>
                  <a:pt x="9056" y="12521"/>
                </a:cubicBezTo>
                <a:cubicBezTo>
                  <a:pt x="8344" y="11453"/>
                  <a:pt x="9442" y="9886"/>
                  <a:pt x="10188" y="8842"/>
                </a:cubicBezTo>
                <a:cubicBezTo>
                  <a:pt x="11630" y="6823"/>
                  <a:pt x="16436" y="5490"/>
                  <a:pt x="17546" y="7710"/>
                </a:cubicBezTo>
                <a:cubicBezTo>
                  <a:pt x="18734" y="10086"/>
                  <a:pt x="17407" y="16945"/>
                  <a:pt x="15282" y="15351"/>
                </a:cubicBezTo>
                <a:cubicBezTo>
                  <a:pt x="13018" y="13653"/>
                  <a:pt x="17691" y="9454"/>
                  <a:pt x="20376" y="8559"/>
                </a:cubicBezTo>
              </a:path>
            </a:pathLst>
          </a:custGeom>
          <a:noFill/>
          <a:ln cap="flat" cmpd="sng" w="9525">
            <a:solidFill>
              <a:srgbClr val="FF0000"/>
            </a:solidFill>
            <a:prstDash val="solid"/>
            <a:round/>
            <a:headEnd len="med" w="med" type="none"/>
            <a:tailEnd len="med" w="med" type="none"/>
          </a:ln>
        </p:spPr>
      </p:sp>
      <p:cxnSp>
        <p:nvCxnSpPr>
          <p:cNvPr id="257" name="Google Shape;257;p22"/>
          <p:cNvCxnSpPr/>
          <p:nvPr/>
        </p:nvCxnSpPr>
        <p:spPr>
          <a:xfrm rot="10800000">
            <a:off x="3584354" y="3195878"/>
            <a:ext cx="716100" cy="353700"/>
          </a:xfrm>
          <a:prstGeom prst="straightConnector1">
            <a:avLst/>
          </a:prstGeom>
          <a:noFill/>
          <a:ln cap="flat" cmpd="sng" w="19050">
            <a:solidFill>
              <a:srgbClr val="9900FF"/>
            </a:solidFill>
            <a:prstDash val="solid"/>
            <a:round/>
            <a:headEnd len="med" w="med" type="none"/>
            <a:tailEnd len="med" w="med" type="triangle"/>
          </a:ln>
        </p:spPr>
      </p:cxnSp>
      <p:sp>
        <p:nvSpPr>
          <p:cNvPr id="258" name="Google Shape;258;p22"/>
          <p:cNvSpPr/>
          <p:nvPr/>
        </p:nvSpPr>
        <p:spPr>
          <a:xfrm>
            <a:off x="4217259" y="3464714"/>
            <a:ext cx="143700" cy="160200"/>
          </a:xfrm>
          <a:prstGeom prst="flowChartSummingJunction">
            <a:avLst/>
          </a:prstGeom>
          <a:solidFill>
            <a:schemeClr val="l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p22"/>
          <p:cNvSpPr txBox="1"/>
          <p:nvPr/>
        </p:nvSpPr>
        <p:spPr>
          <a:xfrm>
            <a:off x="1956250" y="522350"/>
            <a:ext cx="5221500" cy="1308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3400">
                <a:latin typeface="Calibri"/>
                <a:ea typeface="Calibri"/>
                <a:cs typeface="Calibri"/>
                <a:sym typeface="Calibri"/>
              </a:rPr>
              <a:t>Now</a:t>
            </a:r>
            <a:endParaRPr sz="3400">
              <a:latin typeface="Calibri"/>
              <a:ea typeface="Calibri"/>
              <a:cs typeface="Calibri"/>
              <a:sym typeface="Calibri"/>
            </a:endParaRPr>
          </a:p>
          <a:p>
            <a:pPr indent="0" lvl="0" marL="0" rtl="0" algn="ctr">
              <a:spcBef>
                <a:spcPts val="0"/>
              </a:spcBef>
              <a:spcAft>
                <a:spcPts val="0"/>
              </a:spcAft>
              <a:buNone/>
            </a:pPr>
            <a:r>
              <a:rPr b="1" lang="en" sz="3900" u="sng">
                <a:latin typeface="Calibri"/>
                <a:ea typeface="Calibri"/>
                <a:cs typeface="Calibri"/>
                <a:sym typeface="Calibri"/>
              </a:rPr>
              <a:t>Streamwise</a:t>
            </a:r>
            <a:r>
              <a:rPr b="1" lang="en" sz="3900" u="sng">
                <a:latin typeface="Calibri"/>
                <a:ea typeface="Calibri"/>
                <a:cs typeface="Calibri"/>
                <a:sym typeface="Calibri"/>
              </a:rPr>
              <a:t> Vorticity </a:t>
            </a:r>
            <a:endParaRPr sz="3500"/>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